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1" r:id="rId4"/>
    <p:sldId id="273" r:id="rId5"/>
    <p:sldId id="261" r:id="rId6"/>
    <p:sldId id="259" r:id="rId7"/>
    <p:sldId id="260" r:id="rId8"/>
    <p:sldId id="262" r:id="rId9"/>
    <p:sldId id="270" r:id="rId10"/>
    <p:sldId id="274" r:id="rId11"/>
    <p:sldId id="263" r:id="rId12"/>
    <p:sldId id="269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28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08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28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4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68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19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56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02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18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1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83BC4-7696-4363-AC36-005268D0E1D9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6BDE7-81B1-47F6-A4EF-EAA677570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05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7350" y="273727"/>
            <a:ext cx="11874649" cy="374963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РИСКА НЕЖЕЛАТЕЛЬНЫХ ПОСЛЕДСТВИЙ ПРИ ПРОВЕДЕНИИ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ПАРЕНТЕРАЛЬНОГО ПИТАНИЯ И ФАРМАКОТЕРАПИИ В НЕОНАТАЛЬНЫХ ОТДЕЛЕНИЯХ ГАУЗ СО «ОДКБ» С ПРИМЕНЕНИЕМ СОВРЕМЕННЫХ ИНФОРМАЦИОННЫХ ТЕХНОЛОГИЙ.</a:t>
            </a: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7350" y="5994399"/>
            <a:ext cx="11287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Номинация: Лучшая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работы с нежелательными событиями в медицинской организации.</a:t>
            </a:r>
            <a:b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8223" y="4345354"/>
            <a:ext cx="11287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ГАУЗ </a:t>
            </a:r>
            <a:r>
              <a:rPr lang="ru-RU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«ОДКБ»</a:t>
            </a: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Екатеринбург, 2024 год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960" y="365125"/>
            <a:ext cx="11267440" cy="83375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Визуализация назначений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05" r="955" b="14912"/>
          <a:stretch/>
        </p:blipFill>
        <p:spPr bwMode="auto">
          <a:xfrm>
            <a:off x="71120" y="1463040"/>
            <a:ext cx="12009120" cy="42468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6378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1365"/>
            <a:ext cx="10515600" cy="86061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395" y="1021976"/>
            <a:ext cx="11897958" cy="56370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систему управления качеством медицинской деятельности внедрена информационная система, позволяющая интегрально влиять на такие аспекты системы менеджмента качества, как:</a:t>
            </a:r>
          </a:p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ошибок при проведении фармакотерапии пациентов неонатального профиля.</a:t>
            </a:r>
          </a:p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назначений лекарственных препаратов с учетом возраста, срока </a:t>
            </a:r>
            <a:r>
              <a:rPr lang="ru-RU" sz="3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гестации</a:t>
            </a: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массы и т.д.</a:t>
            </a:r>
          </a:p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человеческого фактора при передаче информации.</a:t>
            </a:r>
          </a:p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времени от назначения </a:t>
            </a:r>
            <a: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 препаратов </a:t>
            </a: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врачом до введения препарата пациенту медицинской сестрой.</a:t>
            </a:r>
          </a:p>
        </p:txBody>
      </p:sp>
    </p:spTree>
    <p:extLst>
      <p:ext uri="{BB962C8B-B14F-4D97-AF65-F5344CB8AC3E}">
        <p14:creationId xmlns:p14="http://schemas.microsoft.com/office/powerpoint/2010/main" val="19674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121" y="852235"/>
            <a:ext cx="10515600" cy="212845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Ресурсы, затраченные при реализации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1" y="1598063"/>
            <a:ext cx="11734800" cy="432521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модуль информационной системы, интегрирующий работу всех сервисов, принимающих участие в назначении и приготовлении лекарственных препаратов и выполнении назначений у конкретного пациента.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Пересмотрена процедура взаимодействия лечащего врача, процедурной и палатной медицинской сестры при назначении и выполнении назначений.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обучение сотрудников правилам работы в новой системе.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процедура внедрения.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15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671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хода реализации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849" y="591670"/>
            <a:ext cx="12052151" cy="626632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- открытие областного перинатального центра с асептическим боксом для приготовления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инфузионных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растворов и разведения лекарственных препаратов на базе отделения реанимации новорожденных и недоношенных детей.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 год - использование 3х-канального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компаундера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ПЕРВЫЙ опыт использования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компаундера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неонатальных отделениях в РФ.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год - закуп 6 канального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компаундера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 - начало проекта, создание 1го модуля информационной системы (лист назначений).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  -  создание алгоритмов информационного взаимодействия.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 - создание непрерывной информационной среды (непрерывный цикл с использованием разработанных модулей).</a:t>
            </a:r>
          </a:p>
        </p:txBody>
      </p:sp>
    </p:spTree>
    <p:extLst>
      <p:ext uri="{BB962C8B-B14F-4D97-AF65-F5344CB8AC3E}">
        <p14:creationId xmlns:p14="http://schemas.microsoft.com/office/powerpoint/2010/main" val="401762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122" y="487680"/>
            <a:ext cx="11181678" cy="8166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полученные после реализации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122" y="1641497"/>
            <a:ext cx="11791990" cy="5959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Отсутствие предотвратимых неблагоприятных событий при фармакотерапии  в отделениях неонатального профиля.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Отсутствие искажения информации в цепочке врач-процедурная медицинская сестра-палатная медицинская сестра.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Сокращение времени с момента назначения лекарственного препарата врачом до введения лекарственного препарата пациенту медицинской сестрой в 2 раза (в среднем с 40 минут до 20 минут).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0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607" y="365125"/>
            <a:ext cx="11930231" cy="1325563"/>
          </a:xfrm>
        </p:spPr>
        <p:txBody>
          <a:bodyPr>
            <a:normAutofit/>
          </a:bodyPr>
          <a:lstStyle/>
          <a:p>
            <a:r>
              <a:rPr lang="ru-RU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и перспективы реализации проекта</a:t>
            </a: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15054"/>
            <a:ext cx="11930231" cy="3437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реализован в неонатальных отделениях ГАУЗ СО «ОДКБ».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к реализации в неонатальных отделениях РФ с целью минимизации ошибок, связанных с фармакотерапией. 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44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4892"/>
            <a:ext cx="10515600" cy="97478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976547"/>
              </p:ext>
            </p:extLst>
          </p:nvPr>
        </p:nvGraphicFramePr>
        <p:xfrm>
          <a:off x="204788" y="903288"/>
          <a:ext cx="11811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6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Пруткин Марк Евгеньевич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неонатального отдела ГАУЗ СО «ОДКБ»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Анохина Лариса Аркадьевна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отдела контроля качества ГАУЗ СО «ОДКБ»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Мирзоев Евгений Александрович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 анестезиолог-реаниматолог,  заведующий отделения реанимации и интенсивной терапии новорожденных и недоношенных детей №1 ГАУЗ СО «ОДКБ»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Колмакова Ирина Владимировна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старшая медицинская сестра отделения реанимации и интенсивной терапии новорожденных и недоношенных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Коханкин Алексей Викторович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Разработчик программного обеспечения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51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ПРОЦЕССА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912" y="2951288"/>
            <a:ext cx="3631963" cy="1837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фармакотерапии/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нутритивной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поддержки врачом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0018" y="2905570"/>
            <a:ext cx="3631963" cy="1837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медикамента/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нутритивной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среды процедурной медицинской сестрой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14758" y="2905570"/>
            <a:ext cx="3631963" cy="1837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назначения постовой медицинской сестрой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708875" y="3754591"/>
            <a:ext cx="571143" cy="3119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911981" y="3713999"/>
            <a:ext cx="502777" cy="3119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50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563" y="492715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ВЕРОЯТНЫЕ ОШИБКИ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5278" y="1943477"/>
            <a:ext cx="3631963" cy="1837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фармакотерапии/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нутритивной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поддержки врачом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48384" y="1949195"/>
            <a:ext cx="3563597" cy="1831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медикамента/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нутритивной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среды процедурной медицинской сестрой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14755" y="1984069"/>
            <a:ext cx="3631963" cy="1837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назначения постовой медицинской сестрой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777241" y="2746781"/>
            <a:ext cx="571143" cy="3119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911980" y="2746781"/>
            <a:ext cx="502777" cy="3119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6912" y="4183759"/>
            <a:ext cx="3631963" cy="12591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Арифметические ошибки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Нечеткое правописание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принимается во внимание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гестационный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постнатальный возраст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в оформлении сопутствующих документов(протокол препарата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 label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верх 8"/>
          <p:cNvSpPr/>
          <p:nvPr/>
        </p:nvSpPr>
        <p:spPr>
          <a:xfrm>
            <a:off x="1670987" y="3821414"/>
            <a:ext cx="285999" cy="3217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0016" y="4231197"/>
            <a:ext cx="3631963" cy="16669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прочтения листа назначения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 вводе рецепта в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компаундер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 расчёте интервала между введениями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 маркировке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режим инфекционного контроля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414753" y="4191713"/>
            <a:ext cx="3631963" cy="1007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 идентификации пациента/медикамента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 выборе пути/скорости введения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верх 11"/>
          <p:cNvSpPr/>
          <p:nvPr/>
        </p:nvSpPr>
        <p:spPr>
          <a:xfrm>
            <a:off x="5952997" y="3821414"/>
            <a:ext cx="285999" cy="3217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10087736" y="3821414"/>
            <a:ext cx="285999" cy="3217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3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3825"/>
            <a:ext cx="10515600" cy="6311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рассматриваемой проблемы: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368" y="1427148"/>
            <a:ext cx="11961263" cy="5255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безопасного, эффективного применения лекарств актуальна во всем мире. Отмечено, что в мире нежелательные лекарственные реакции являются причиной госпитализации для 20% больных, в результате чего на проблемы связанные с лекарственными средствами, тратится до 15-20% бюджета здравоохранения.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 при использовании лекарственных препаратов связаны с: </a:t>
            </a:r>
          </a:p>
          <a:p>
            <a:r>
              <a:rPr lang="ru-RU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Назначением лекарственных препаратов</a:t>
            </a:r>
          </a:p>
          <a:p>
            <a:r>
              <a:rPr lang="ru-RU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Передачей информации о назначении лекарственного препарата</a:t>
            </a:r>
          </a:p>
          <a:p>
            <a:r>
              <a:rPr lang="ru-RU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Дозированием/разведением лекарственного препарата</a:t>
            </a:r>
          </a:p>
          <a:p>
            <a:r>
              <a:rPr lang="ru-RU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(прием, введение) </a:t>
            </a:r>
            <a:r>
              <a:rPr lang="ru-RU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лекарственного препарата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26160" y="5778908"/>
            <a:ext cx="1092855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(практические рекомендации) по организации внутреннего контроля качества и безопасности медицинской деятельности в медицинской организации (стационаре</a:t>
            </a:r>
            <a:r>
              <a:rPr lang="ru-RU" sz="1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 ФГБУ "Национальный институт качества" Росздравнадзора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01.03.2015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4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457"/>
            <a:ext cx="10515600" cy="77518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r>
              <a:rPr lang="ru-RU" dirty="0" smtClean="0">
                <a:solidFill>
                  <a:srgbClr val="7030A0"/>
                </a:solidFill>
              </a:rPr>
              <a:t>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607" y="742278"/>
            <a:ext cx="11801139" cy="59704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системы управления качеством на уровне группы подразделений: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ошибки при назначении лекарственного препарата с учетом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гестационного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постнатального возраста пациента.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потери и искажения информации в цепочке «врач-процедурная медицинская сестра-палатная медицинская сестра» за счет создания единой информационно – аппаратной среды.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инимизации роли человеческого фактора при реализации процесса.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инфекционную безопасность при централизованном приготовлении 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медикаментов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растворов для парентерального питания с использованием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компаундера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условиях ламинарного шкафа в асептическом помещении.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ошибки идентификации пациента при проведении фармакотерапии.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31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проекта: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850" y="1075765"/>
            <a:ext cx="11887200" cy="47461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количества нежелательных событий при проведении фармакотерапии путем использования информационно – аппаратной технологии.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5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741" y="273465"/>
            <a:ext cx="10758443" cy="82894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Новаторство предложенного решения: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194" y="1366222"/>
            <a:ext cx="11020514" cy="52054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в отечественной практике разработана информационная система, объединяющая: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истему расчёта медикаментов/среды для питания с учетом массы тела,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гестационного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постконцепционного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возраста и особенностей назначение препарата (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 label)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формирования листа назначений</a:t>
            </a:r>
          </a:p>
          <a:p>
            <a:pPr marL="514350" indent="-514350">
              <a:buAutoNum type="arabicPeriod"/>
            </a:pP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Компаундер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смешивания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инфузионных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 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Информационную систему поддержки работы процедурной сестры 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маркировки назначений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индентификации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пациента и назначенного препарата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интегрируются все компоненты системы управления качеством в фармакологической терапии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00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/>
          <p:nvPr/>
        </p:nvSpPr>
        <p:spPr>
          <a:xfrm>
            <a:off x="366501" y="689252"/>
            <a:ext cx="2180146" cy="550048"/>
          </a:xfrm>
          <a:custGeom>
            <a:avLst/>
            <a:gdLst>
              <a:gd name="connsiteX0" fmla="*/ 0 w 2268838"/>
              <a:gd name="connsiteY0" fmla="*/ 0 h 1183675"/>
              <a:gd name="connsiteX1" fmla="*/ 2268838 w 2268838"/>
              <a:gd name="connsiteY1" fmla="*/ 0 h 1183675"/>
              <a:gd name="connsiteX2" fmla="*/ 2268838 w 2268838"/>
              <a:gd name="connsiteY2" fmla="*/ 1183675 h 1183675"/>
              <a:gd name="connsiteX3" fmla="*/ 0 w 2268838"/>
              <a:gd name="connsiteY3" fmla="*/ 1183675 h 1183675"/>
              <a:gd name="connsiteX4" fmla="*/ 0 w 2268838"/>
              <a:gd name="connsiteY4" fmla="*/ 0 h 1183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83675">
                <a:moveTo>
                  <a:pt x="0" y="0"/>
                </a:moveTo>
                <a:lnTo>
                  <a:pt x="2268838" y="0"/>
                </a:lnTo>
                <a:lnTo>
                  <a:pt x="2268838" y="1183675"/>
                </a:lnTo>
                <a:lnTo>
                  <a:pt x="0" y="11836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Врач:</a:t>
            </a:r>
            <a:endPara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366501" y="3197842"/>
            <a:ext cx="2180146" cy="610597"/>
          </a:xfrm>
          <a:custGeom>
            <a:avLst/>
            <a:gdLst>
              <a:gd name="connsiteX0" fmla="*/ 0 w 2268838"/>
              <a:gd name="connsiteY0" fmla="*/ 0 h 1212841"/>
              <a:gd name="connsiteX1" fmla="*/ 2268838 w 2268838"/>
              <a:gd name="connsiteY1" fmla="*/ 0 h 1212841"/>
              <a:gd name="connsiteX2" fmla="*/ 2268838 w 2268838"/>
              <a:gd name="connsiteY2" fmla="*/ 1212841 h 1212841"/>
              <a:gd name="connsiteX3" fmla="*/ 0 w 2268838"/>
              <a:gd name="connsiteY3" fmla="*/ 1212841 h 1212841"/>
              <a:gd name="connsiteX4" fmla="*/ 0 w 2268838"/>
              <a:gd name="connsiteY4" fmla="*/ 0 h 1212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212841">
                <a:moveTo>
                  <a:pt x="0" y="0"/>
                </a:moveTo>
                <a:lnTo>
                  <a:pt x="2268838" y="0"/>
                </a:lnTo>
                <a:lnTo>
                  <a:pt x="2268838" y="1212841"/>
                </a:lnTo>
                <a:lnTo>
                  <a:pt x="0" y="1212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Процедурная медицинская сестра: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2902796" y="4310093"/>
            <a:ext cx="8360557" cy="581654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2 - я линия контроля. Процедурная сестра в сомнительных случаях может отклонить лист назначения и направить его для дополнительного подтверждения врачом</a:t>
            </a:r>
            <a:endPara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2902796" y="3758793"/>
            <a:ext cx="8360557" cy="496581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Автоматическая передачи информации из листа назначений в </a:t>
            </a:r>
            <a:r>
              <a:rPr lang="ru-RU" sz="16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компаундер</a:t>
            </a:r>
            <a:endPara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2902796" y="3234660"/>
            <a:ext cx="8300735" cy="469414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этикетки с идентификационными признаками пациента, дозы лекарственных препаратов и времени приготовления препарата</a:t>
            </a:r>
            <a:endPara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2902795" y="2687219"/>
            <a:ext cx="8300735" cy="492722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" tIns="15240" rIns="15240" bIns="152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Визуализация</a:t>
            </a:r>
            <a:r>
              <a:rPr lang="en-US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листа назначений</a:t>
            </a:r>
            <a:endPara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434867" y="5566167"/>
            <a:ext cx="2268838" cy="749176"/>
          </a:xfrm>
          <a:custGeom>
            <a:avLst/>
            <a:gdLst>
              <a:gd name="connsiteX0" fmla="*/ 0 w 2268838"/>
              <a:gd name="connsiteY0" fmla="*/ 0 h 1226023"/>
              <a:gd name="connsiteX1" fmla="*/ 2268838 w 2268838"/>
              <a:gd name="connsiteY1" fmla="*/ 0 h 1226023"/>
              <a:gd name="connsiteX2" fmla="*/ 2268838 w 2268838"/>
              <a:gd name="connsiteY2" fmla="*/ 1226023 h 1226023"/>
              <a:gd name="connsiteX3" fmla="*/ 0 w 2268838"/>
              <a:gd name="connsiteY3" fmla="*/ 1226023 h 1226023"/>
              <a:gd name="connsiteX4" fmla="*/ 0 w 2268838"/>
              <a:gd name="connsiteY4" fmla="*/ 0 h 122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226023">
                <a:moveTo>
                  <a:pt x="0" y="0"/>
                </a:moveTo>
                <a:lnTo>
                  <a:pt x="2268838" y="0"/>
                </a:lnTo>
                <a:lnTo>
                  <a:pt x="2268838" y="1226023"/>
                </a:lnTo>
                <a:lnTo>
                  <a:pt x="0" y="1226023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Палатная медицинская сестра:</a:t>
            </a:r>
            <a:endPara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2902801" y="117772"/>
            <a:ext cx="8300734" cy="581654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Автоматический расчет дозировки медикаментов в зависимости от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гестационного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постнатального возраста</a:t>
            </a:r>
            <a:endPara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2902799" y="772947"/>
            <a:ext cx="8300734" cy="649591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Автоматический расчет программы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нутритивной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поддержки (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энтерального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парентерального питания), с учетом потребности в питательных веществах 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обьема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жидкости при разведении медикаментов</a:t>
            </a:r>
            <a:endPara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2902799" y="1489879"/>
            <a:ext cx="8300733" cy="457294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безбумажная передача листа назначений процедурной медицинской сестре</a:t>
            </a:r>
            <a:endPara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2902799" y="2023457"/>
            <a:ext cx="8300734" cy="420927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необходимых документов (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 </a:t>
            </a:r>
            <a:r>
              <a:rPr lang="en-US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Lable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2902794" y="5073445"/>
            <a:ext cx="8300735" cy="492722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" tIns="15240" rIns="15240" bIns="152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идентификации пациента и соответствия медикамента листу назначений</a:t>
            </a:r>
            <a:endPara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2902793" y="5654791"/>
            <a:ext cx="8300735" cy="492722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" tIns="15240" rIns="15240" bIns="152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Подключение препарата в запланированное время в нужный доступ</a:t>
            </a:r>
            <a:endPara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2902792" y="6206091"/>
            <a:ext cx="8300735" cy="492722"/>
          </a:xfrm>
          <a:custGeom>
            <a:avLst/>
            <a:gdLst>
              <a:gd name="connsiteX0" fmla="*/ 0 w 2268838"/>
              <a:gd name="connsiteY0" fmla="*/ 0 h 1134419"/>
              <a:gd name="connsiteX1" fmla="*/ 2268838 w 2268838"/>
              <a:gd name="connsiteY1" fmla="*/ 0 h 1134419"/>
              <a:gd name="connsiteX2" fmla="*/ 2268838 w 2268838"/>
              <a:gd name="connsiteY2" fmla="*/ 1134419 h 1134419"/>
              <a:gd name="connsiteX3" fmla="*/ 0 w 2268838"/>
              <a:gd name="connsiteY3" fmla="*/ 1134419 h 1134419"/>
              <a:gd name="connsiteX4" fmla="*/ 0 w 2268838"/>
              <a:gd name="connsiteY4" fmla="*/ 0 h 11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8838" h="1134419">
                <a:moveTo>
                  <a:pt x="0" y="0"/>
                </a:moveTo>
                <a:lnTo>
                  <a:pt x="2268838" y="0"/>
                </a:lnTo>
                <a:lnTo>
                  <a:pt x="2268838" y="1134419"/>
                </a:lnTo>
                <a:lnTo>
                  <a:pt x="0" y="1134419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" tIns="15240" rIns="15240" bIns="152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Визуализация препарата в процессе введения</a:t>
            </a:r>
            <a:endPara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1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933</Words>
  <Application>Microsoft Office PowerPoint</Application>
  <PresentationFormat>Широкоэкранный</PresentationFormat>
  <Paragraphs>101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Участники проекта:</vt:lpstr>
      <vt:lpstr>СТРУКТУРА ПРОЦЕССА</vt:lpstr>
      <vt:lpstr>ВЕРОЯТНЫЕ ОШИБКИ</vt:lpstr>
      <vt:lpstr>Актуальность рассматриваемой проблемы:</vt:lpstr>
      <vt:lpstr>Цель проекта:</vt:lpstr>
      <vt:lpstr>Задача проекта:</vt:lpstr>
      <vt:lpstr>Новаторство предложенного решения:</vt:lpstr>
      <vt:lpstr>Презентация PowerPoint</vt:lpstr>
      <vt:lpstr>Визуализация назначений</vt:lpstr>
      <vt:lpstr>Практическая значимость проекта</vt:lpstr>
      <vt:lpstr>Ресурсы, затраченные при реализации проекта</vt:lpstr>
      <vt:lpstr>Описание хода реализации проекта</vt:lpstr>
      <vt:lpstr>Результаты полученные после реализации проекта</vt:lpstr>
      <vt:lpstr>Рекомендации и перспективы реализации проекта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Лидер качества</dc:title>
  <dc:creator>1</dc:creator>
  <cp:lastModifiedBy>Мирзоев Евгений Александрович</cp:lastModifiedBy>
  <cp:revision>167</cp:revision>
  <dcterms:created xsi:type="dcterms:W3CDTF">2024-08-24T09:56:02Z</dcterms:created>
  <dcterms:modified xsi:type="dcterms:W3CDTF">2024-10-31T12:40:19Z</dcterms:modified>
</cp:coreProperties>
</file>