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77" r:id="rId8"/>
    <p:sldId id="270" r:id="rId9"/>
    <p:sldId id="271" r:id="rId10"/>
    <p:sldId id="274" r:id="rId11"/>
    <p:sldId id="276" r:id="rId1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632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800" dirty="0"/>
              <a:t>До</a:t>
            </a:r>
            <a:r>
              <a:rPr lang="ru-RU" sz="800" baseline="0" dirty="0"/>
              <a:t> проекта</a:t>
            </a:r>
            <a:endParaRPr lang="ru-RU" sz="800" dirty="0"/>
          </a:p>
        </c:rich>
      </c:tx>
      <c:layout>
        <c:manualLayout>
          <c:xMode val="edge"/>
          <c:yMode val="edge"/>
          <c:x val="0.1210318050992473"/>
          <c:y val="0.7386216402570119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3.9263859718929844E-2"/>
          <c:w val="0.91542485389295403"/>
          <c:h val="0.63066984236022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Тягостные симптомы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4A-43DC-A7B1-17B8A3A20AEA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4A-43DC-A7B1-17B8A3A20A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Белково-энергетическая недостаточность</c:v>
                </c:pt>
                <c:pt idx="1">
                  <c:v>Нормальная масса тела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4A-43DC-A7B1-17B8A3A20A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44A-43DC-A7B1-17B8A3A20AEA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44A-43DC-A7B1-17B8A3A20A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Белково-энергетическая недостаточность</c:v>
                </c:pt>
                <c:pt idx="1">
                  <c:v>Нормальная масса тела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44A-43DC-A7B1-17B8A3A20AE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Удовлетворенность медицинской помощью на старте проекта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69-44E4-B30A-51F41CE38A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69-44E4-B30A-51F41CE38A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Удовлетворены</c:v>
                </c:pt>
                <c:pt idx="1">
                  <c:v>Не удовлетворены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73-49F1-86AC-B666B6EF924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Удовлетворенность медицинской помощью через 6 месяцев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E7-483C-B0BD-F33F557BD4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E7-483C-B0BD-F33F557BD4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Удовлетворены</c:v>
                </c:pt>
                <c:pt idx="1">
                  <c:v>Не удовлетворены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C-4DA0-B33A-C19F95C20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800" dirty="0"/>
              <a:t>Через 6 месяцев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БЭН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3C-439D-9422-80D09C330DB4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3C-439D-9422-80D09C330D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Белково-энергетическая недостаточность</c:v>
                </c:pt>
                <c:pt idx="1">
                  <c:v>Нормальная масса тела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3C-439D-9422-80D09C330DB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800" dirty="0"/>
              <a:t>До</a:t>
            </a:r>
            <a:r>
              <a:rPr lang="ru-RU" sz="800" baseline="0" dirty="0"/>
              <a:t> проекта</a:t>
            </a:r>
            <a:endParaRPr lang="ru-RU" sz="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БЭН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67-42AC-B0ED-8B1AC25FFB40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67-42AC-B0ED-8B1AC25FFB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Имеют пролежни</c:v>
                </c:pt>
                <c:pt idx="1">
                  <c:v>Не имеют пролежни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0.22</c:v>
                </c:pt>
                <c:pt idx="1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B67-42AC-B0ED-8B1AC25FFB4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800" dirty="0"/>
              <a:t>Через 6 месяцев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Пролежни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3A-405C-A09F-C2CE93D0E6AC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3A-405C-A09F-C2CE93D0E6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Имеют пролежни</c:v>
                </c:pt>
                <c:pt idx="1">
                  <c:v>Не имеют пролежни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0.06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3A-405C-A09F-C2CE93D0E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800" dirty="0"/>
              <a:t>До проекта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проекта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A4-4243-A9BF-8076C9C69BC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A4-4243-A9BF-8076C9C69B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Страдают от болевого синдрома</c:v>
                </c:pt>
                <c:pt idx="1">
                  <c:v>Не старают от болевого синдрома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A4-4243-A9BF-8076C9C69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800" dirty="0"/>
              <a:t>Через 6 месяцев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Через 6 месяцев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69-4935-BA4A-4939B0E8524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69-4935-BA4A-4939B0E852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Страдают от болевого синдрома</c:v>
                </c:pt>
                <c:pt idx="1">
                  <c:v>Не страдают от болевого синдрома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</c:v>
                </c:pt>
                <c:pt idx="1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B69-4935-BA4A-4939B0E8524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800" dirty="0"/>
              <a:t>Судорожные приступы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410309817475895"/>
          <c:y val="1.613780190845995E-2"/>
          <c:w val="0.50439841387423445"/>
          <c:h val="0.602522887602444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Судорожные приступы</c:v>
                </c:pt>
              </c:strCache>
            </c:strRef>
          </c:tx>
          <c:explosion val="5"/>
          <c:dPt>
            <c:idx val="0"/>
            <c:bubble3D val="0"/>
            <c:explosion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60-43A6-B382-4FA0B1E45D9C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60-43A6-B382-4FA0B1E45D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Неконтролируемые судорожные приступы</c:v>
                </c:pt>
                <c:pt idx="1">
                  <c:v>Нет судорожных приступов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60-43A6-B382-4FA0B1E45D9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800" dirty="0"/>
              <a:t>Через 6 месяцев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Через 6 месяцев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07-4B04-8375-D579B448556C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07-4B04-8375-D579B44855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Неконтролируемые судорожные приступы</c:v>
                </c:pt>
                <c:pt idx="1">
                  <c:v>Нет судорожных приступов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0.18</c:v>
                </c:pt>
                <c:pt idx="1">
                  <c:v>0.82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07-4B04-8375-D579B448556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Динамика состояния пациента в ходе проекта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пациентов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Стадают белково-энегетической недостаточностью</c:v>
                </c:pt>
                <c:pt idx="1">
                  <c:v>Имеют пролежни</c:v>
                </c:pt>
                <c:pt idx="2">
                  <c:v>Старают от болевого синдрома</c:v>
                </c:pt>
                <c:pt idx="3">
                  <c:v>Неконтролируемые судорожные приступы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31-43CD-B128-77F822E639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на старте проекта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Стадают белково-энегетической недостаточностью</c:v>
                </c:pt>
                <c:pt idx="1">
                  <c:v>Имеют пролежни</c:v>
                </c:pt>
                <c:pt idx="2">
                  <c:v>Старают от болевого синдрома</c:v>
                </c:pt>
                <c:pt idx="3">
                  <c:v>Неконтролируемые судорожные приступы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</c:v>
                </c:pt>
                <c:pt idx="1">
                  <c:v>11</c:v>
                </c:pt>
                <c:pt idx="2">
                  <c:v>18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31-43CD-B128-77F822E639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 них через 6 месяцев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Стадают белково-энегетической недостаточностью</c:v>
                </c:pt>
                <c:pt idx="1">
                  <c:v>Имеют пролежни</c:v>
                </c:pt>
                <c:pt idx="2">
                  <c:v>Старают от болевого синдрома</c:v>
                </c:pt>
                <c:pt idx="3">
                  <c:v>Неконтролируемые судорожные приступы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31-43CD-B128-77F822E639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0382976"/>
        <c:axId val="120384512"/>
      </c:barChart>
      <c:catAx>
        <c:axId val="120382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384512"/>
        <c:crosses val="autoZero"/>
        <c:auto val="1"/>
        <c:lblAlgn val="ctr"/>
        <c:lblOffset val="100"/>
        <c:noMultiLvlLbl val="0"/>
      </c:catAx>
      <c:valAx>
        <c:axId val="120384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38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9B382A-76AA-4965-BFEF-9BA54C03C61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523880" y="731520"/>
            <a:ext cx="85341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523880" y="2546280"/>
            <a:ext cx="85341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9169CA0-DAC2-4F96-860A-30CA8D9722E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523880" y="73152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5896800" y="73152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1523880" y="254628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5896800" y="254628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A8B467F-CA99-4623-A8DB-0EAC789A550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1523880" y="731520"/>
            <a:ext cx="27478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409640" y="731520"/>
            <a:ext cx="27478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7295040" y="731520"/>
            <a:ext cx="27478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1523880" y="2546280"/>
            <a:ext cx="27478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4409640" y="2546280"/>
            <a:ext cx="27478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7295040" y="2546280"/>
            <a:ext cx="27478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3476107-3A6D-458A-8FCF-F6A97CA387B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36D486E-7913-420B-AFDB-EDC2C38C95D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523880" y="731520"/>
            <a:ext cx="85341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53C083E-9F21-4FDE-BE98-35A6580A61B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523880" y="731520"/>
            <a:ext cx="85341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1F0E29C-AC69-4926-B5D1-AAC8F688E02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1523880" y="731520"/>
            <a:ext cx="416448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896800" y="731520"/>
            <a:ext cx="416448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4E42230-6A00-42A5-A02C-B589BB3E797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ECBDEC1-1633-48D4-AAE2-2ADDE25EF7A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2391120" y="4372200"/>
            <a:ext cx="86828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1E99F7A-9FFB-434C-AB83-E2FBB2FB8D6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523880" y="73152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896800" y="731520"/>
            <a:ext cx="416448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1523880" y="254628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3D29B29-BA2E-46C1-B120-4C576848F66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1523880" y="731520"/>
            <a:ext cx="85341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00F412B-C447-41EE-9600-FCA217C447D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523880" y="731520"/>
            <a:ext cx="416448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896800" y="73152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5896800" y="254628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32E6B61-AA98-4734-9B7E-CEB14791BB3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523880" y="73152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896800" y="73152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523880" y="2546280"/>
            <a:ext cx="85341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DA9465D-9D6B-41AB-AFEE-F1FAD997765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1523880" y="731520"/>
            <a:ext cx="85341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1523880" y="2546280"/>
            <a:ext cx="85341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C9CE8C5-ABF3-49D2-B2F8-46EA0C12FD9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1523880" y="73152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5896800" y="73152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1523880" y="254628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5896800" y="254628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A4F35D2-2894-41BA-872B-12652A5D585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523880" y="731520"/>
            <a:ext cx="27478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409640" y="731520"/>
            <a:ext cx="27478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7295040" y="731520"/>
            <a:ext cx="27478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1523880" y="2546280"/>
            <a:ext cx="27478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4409640" y="2546280"/>
            <a:ext cx="27478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7295040" y="2546280"/>
            <a:ext cx="27478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B981CAD-F223-4B03-8D60-D1D7CFAB9F3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523880" y="731520"/>
            <a:ext cx="85341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53E59D3-51B2-4511-AA5A-C5552BAF7CD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523880" y="731520"/>
            <a:ext cx="416448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896800" y="731520"/>
            <a:ext cx="416448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FF4EFA-83D2-4E94-BA68-8BE3ED97E5E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9E563DB-39AD-4482-8512-EE13F762E43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2391120" y="4372200"/>
            <a:ext cx="86828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206EF05-2D41-4E83-93A1-D289A2CDBFF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523880" y="73152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896800" y="731520"/>
            <a:ext cx="416448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523880" y="254628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2914504-09A2-4CA7-AD86-75BD9453CC1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523880" y="731520"/>
            <a:ext cx="416448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896800" y="73152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896800" y="254628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AFD5D17-F86A-474C-94F7-1862CEFF92E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523880" y="73152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896800" y="731520"/>
            <a:ext cx="41644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523880" y="2546280"/>
            <a:ext cx="85341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83606B4-2739-4F15-8711-D6357DBC0FC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hidden="1"/>
          <p:cNvSpPr/>
          <p:nvPr/>
        </p:nvSpPr>
        <p:spPr>
          <a:xfrm>
            <a:off x="0" y="5105520"/>
            <a:ext cx="1219176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Rectangle 7" hidden="1"/>
          <p:cNvSpPr/>
          <p:nvPr/>
        </p:nvSpPr>
        <p:spPr>
          <a:xfrm>
            <a:off x="0" y="0"/>
            <a:ext cx="1219176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8" hidden="1"/>
          <p:cNvSpPr/>
          <p:nvPr/>
        </p:nvSpPr>
        <p:spPr>
          <a:xfrm>
            <a:off x="0" y="3768480"/>
            <a:ext cx="1219176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Oval 9" hidden="1"/>
          <p:cNvSpPr/>
          <p:nvPr/>
        </p:nvSpPr>
        <p:spPr>
          <a:xfrm>
            <a:off x="0" y="1600200"/>
            <a:ext cx="1219176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Rectangle 10"/>
          <p:cNvSpPr/>
          <p:nvPr/>
        </p:nvSpPr>
        <p:spPr>
          <a:xfrm>
            <a:off x="0" y="3866760"/>
            <a:ext cx="12191760" cy="299088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Rectangle 11"/>
          <p:cNvSpPr/>
          <p:nvPr/>
        </p:nvSpPr>
        <p:spPr>
          <a:xfrm>
            <a:off x="0" y="0"/>
            <a:ext cx="12191760" cy="386640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Rectangle 12"/>
          <p:cNvSpPr/>
          <p:nvPr/>
        </p:nvSpPr>
        <p:spPr>
          <a:xfrm>
            <a:off x="0" y="2652480"/>
            <a:ext cx="1219176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Oval 13"/>
          <p:cNvSpPr/>
          <p:nvPr/>
        </p:nvSpPr>
        <p:spPr>
          <a:xfrm>
            <a:off x="0" y="1600200"/>
            <a:ext cx="1219176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1"/>
          <p:cNvSpPr>
            <a:spLocks noGrp="1"/>
          </p:cNvSpPr>
          <p:nvPr>
            <p:ph type="dt" idx="1"/>
          </p:nvPr>
        </p:nvSpPr>
        <p:spPr>
          <a:xfrm>
            <a:off x="82296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1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1100" b="1" strike="noStrike" spc="-1">
                <a:solidFill>
                  <a:srgbClr val="808080"/>
                </a:solidFill>
                <a:latin typeface="Trebuchet MS"/>
              </a:rPr>
              <a:t>&lt;дата/время&gt;</a:t>
            </a:r>
            <a:endParaRPr lang="ru-RU" sz="1100" b="0" strike="noStrike" spc="-1"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ftr" idx="2"/>
          </p:nvPr>
        </p:nvSpPr>
        <p:spPr>
          <a:xfrm>
            <a:off x="609480" y="6172200"/>
            <a:ext cx="4470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0" name="PlaceHolder 3"/>
          <p:cNvSpPr>
            <a:spLocks noGrp="1"/>
          </p:cNvSpPr>
          <p:nvPr>
            <p:ph type="sldNum" idx="3"/>
          </p:nvPr>
        </p:nvSpPr>
        <p:spPr>
          <a:xfrm>
            <a:off x="5079960" y="6172200"/>
            <a:ext cx="2437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F180B57C-5D38-403F-9EE9-25D470D7984B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title"/>
          </p:nvPr>
        </p:nvSpPr>
        <p:spPr>
          <a:xfrm>
            <a:off x="1090080" y="3132360"/>
            <a:ext cx="9566640" cy="1792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640080" indent="-4572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5400" b="1" strike="noStrike" spc="-1">
                <a:latin typeface="Trebuchet MS"/>
              </a:rPr>
              <a:t>Образец заголовка</a:t>
            </a:r>
            <a:endParaRPr lang="ru-RU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6"/>
          <p:cNvSpPr/>
          <p:nvPr/>
        </p:nvSpPr>
        <p:spPr>
          <a:xfrm>
            <a:off x="0" y="5105520"/>
            <a:ext cx="1219176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Rectangle 7"/>
          <p:cNvSpPr/>
          <p:nvPr/>
        </p:nvSpPr>
        <p:spPr>
          <a:xfrm>
            <a:off x="0" y="0"/>
            <a:ext cx="1219176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Rectangle 8"/>
          <p:cNvSpPr/>
          <p:nvPr/>
        </p:nvSpPr>
        <p:spPr>
          <a:xfrm>
            <a:off x="0" y="3768480"/>
            <a:ext cx="1219176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Oval 9"/>
          <p:cNvSpPr/>
          <p:nvPr/>
        </p:nvSpPr>
        <p:spPr>
          <a:xfrm>
            <a:off x="0" y="1600200"/>
            <a:ext cx="1219176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dt" idx="4"/>
          </p:nvPr>
        </p:nvSpPr>
        <p:spPr>
          <a:xfrm>
            <a:off x="82296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1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1100" b="1" strike="noStrike" spc="-1">
                <a:solidFill>
                  <a:srgbClr val="808080"/>
                </a:solidFill>
                <a:latin typeface="Trebuchet MS"/>
              </a:rPr>
              <a:t>&lt;дата/время&gt;</a:t>
            </a:r>
            <a:endParaRPr lang="ru-RU" sz="1100" b="0" strike="noStrike" spc="-1"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ftr" idx="5"/>
          </p:nvPr>
        </p:nvSpPr>
        <p:spPr>
          <a:xfrm>
            <a:off x="609480" y="6172200"/>
            <a:ext cx="4470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sldNum" idx="6"/>
          </p:nvPr>
        </p:nvSpPr>
        <p:spPr>
          <a:xfrm>
            <a:off x="5079960" y="6172200"/>
            <a:ext cx="2437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1CCD0D6F-F978-46C1-AC41-25D07C0F77B2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20040" indent="-32004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4600" b="1" strike="noStrike" spc="-1">
                <a:latin typeface="Trebuchet MS"/>
              </a:rPr>
              <a:t>Образец заголовка</a:t>
            </a:r>
            <a:endParaRPr lang="ru-RU" sz="4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1523880" y="731520"/>
            <a:ext cx="8534160" cy="347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18288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548640" lvl="1" indent="-18288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822960" lvl="2" indent="-18288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097280" lvl="3" indent="-18288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1389960" lvl="4" indent="-18288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8.xml"/><Relationship Id="rId3" Type="http://schemas.openxmlformats.org/officeDocument/2006/relationships/image" Target="../media/image5.jpe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openxmlformats.org/officeDocument/2006/relationships/image" Target="../media/image7.jpeg"/><Relationship Id="rId10" Type="http://schemas.openxmlformats.org/officeDocument/2006/relationships/chart" Target="../charts/chart5.xml"/><Relationship Id="rId4" Type="http://schemas.openxmlformats.org/officeDocument/2006/relationships/image" Target="../media/image6.jpeg"/><Relationship Id="rId9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545400" y="4303440"/>
            <a:ext cx="10972440" cy="1630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212745"/>
                </a:solidFill>
                <a:latin typeface="Times New Roman"/>
              </a:rPr>
              <a:t>Команда проекта:</a:t>
            </a:r>
            <a:endParaRPr lang="ru-RU" sz="16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11D381"/>
              </a:buClr>
              <a:buSzPct val="130000"/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212745"/>
                </a:solidFill>
                <a:latin typeface="Times New Roman"/>
              </a:rPr>
              <a:t>Нефедов Д.В., главный врач ГАУЗ «ДГКБ» г. Оренбурга</a:t>
            </a:r>
            <a:endParaRPr lang="ru-RU" sz="16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11D381"/>
              </a:buClr>
              <a:buSzPct val="130000"/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212745"/>
                </a:solidFill>
                <a:latin typeface="Times New Roman"/>
              </a:rPr>
              <a:t>Трикоменас Н.Н., заместитель главного врача по медицинской части ГАУЗ «ДГКБ», к.м.н.</a:t>
            </a:r>
            <a:endParaRPr lang="ru-RU" sz="16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11D381"/>
              </a:buClr>
              <a:buSzPct val="130000"/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212745"/>
                </a:solidFill>
                <a:latin typeface="Times New Roman"/>
              </a:rPr>
              <a:t>Еремина Т.В., заместитель главного врача по клинико-экспертной работе ГАУЗ «ДГКБ» </a:t>
            </a:r>
            <a:endParaRPr lang="ru-RU" sz="16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11D381"/>
              </a:buClr>
              <a:buSzPct val="130000"/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212745"/>
                </a:solidFill>
                <a:latin typeface="Times New Roman"/>
              </a:rPr>
              <a:t>Губина А.Е., заведующий отделением амбулаторной паллиативной помощи, врач-невролог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22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title"/>
          </p:nvPr>
        </p:nvSpPr>
        <p:spPr>
          <a:xfrm>
            <a:off x="2038680" y="377071"/>
            <a:ext cx="8953920" cy="2243581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828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 dirty="0">
                <a:latin typeface="Times New Roman"/>
                <a:ea typeface="Calibri"/>
              </a:rPr>
              <a:t/>
            </a:r>
            <a:br>
              <a:rPr lang="ru-RU" sz="2800" b="1" strike="noStrike" spc="-1" dirty="0">
                <a:latin typeface="Times New Roman"/>
                <a:ea typeface="Calibri"/>
              </a:rPr>
            </a:br>
            <a:r>
              <a:rPr lang="ru-RU" sz="2800" b="1" strike="noStrike" spc="-1" dirty="0">
                <a:latin typeface="Times New Roman"/>
                <a:ea typeface="Calibri"/>
              </a:rPr>
              <a:t>Эффективная коммуникация медицинский  работник – пациент (лицо, осуществляющее уход) в процессе оказания паллиативной медицинской помощи детям</a:t>
            </a:r>
            <a:r>
              <a:rPr sz="1800" dirty="0"/>
              <a:t/>
            </a:r>
            <a:br>
              <a:rPr sz="1800" dirty="0"/>
            </a:br>
            <a:endParaRPr lang="ru-RU" sz="28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96" name="Google Shape;55;p13"/>
          <p:cNvPicPr/>
          <p:nvPr/>
        </p:nvPicPr>
        <p:blipFill>
          <a:blip r:embed="rId2"/>
          <a:stretch/>
        </p:blipFill>
        <p:spPr>
          <a:xfrm>
            <a:off x="72201" y="100080"/>
            <a:ext cx="1793160" cy="164736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chemeClr val="tx1">
                <a:lumMod val="65000"/>
                <a:lumOff val="35000"/>
              </a:schemeClr>
            </a:outerShdw>
          </a:effectLst>
        </p:spPr>
      </p:pic>
      <p:sp>
        <p:nvSpPr>
          <p:cNvPr id="97" name="TextBox 1"/>
          <p:cNvSpPr/>
          <p:nvPr/>
        </p:nvSpPr>
        <p:spPr>
          <a:xfrm>
            <a:off x="612360" y="3221280"/>
            <a:ext cx="1052784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Миссия: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Сохранение здоровья и жизни детского населения г. Оренбурга.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Здоровый ребенок – счастливая семья, великая страна. </a:t>
            </a:r>
            <a:endParaRPr lang="ru-RU" sz="14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E8A97D-3BBE-354D-A294-BE234CE9B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37" y="0"/>
            <a:ext cx="10357523" cy="1442301"/>
          </a:xfrm>
        </p:spPr>
        <p:txBody>
          <a:bodyPr/>
          <a:lstStyle/>
          <a:p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и перспективы реализации проекта</a:t>
            </a:r>
            <a:r>
              <a:rPr lang="ru-RU" sz="4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0CC040-A4DD-B742-5E32-24981A21EF4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48792" y="1593131"/>
            <a:ext cx="11126771" cy="4656840"/>
          </a:xfrm>
        </p:spPr>
        <p:txBody>
          <a:bodyPr/>
          <a:lstStyle/>
          <a:p>
            <a:pPr marL="0" indent="0">
              <a:buClr>
                <a:srgbClr val="11D381"/>
              </a:buClr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</a:p>
          <a:p>
            <a:pPr marL="0" indent="0">
              <a:buClr>
                <a:srgbClr val="11D381"/>
              </a:buCl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 и задач проекта внедрения комплексного подхода при оказании паллиативной медицинской помощи;</a:t>
            </a:r>
          </a:p>
          <a:p>
            <a:pPr marL="0" indent="0">
              <a:buClr>
                <a:srgbClr val="11D381"/>
              </a:buCl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состава команды единомышленников;</a:t>
            </a:r>
          </a:p>
          <a:p>
            <a:pPr marL="0" indent="0">
              <a:buClr>
                <a:srgbClr val="11D381"/>
              </a:buCl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материально-технического снабжения проекта;</a:t>
            </a:r>
          </a:p>
          <a:p>
            <a:pPr marL="0" indent="0">
              <a:buClr>
                <a:srgbClr val="11D381"/>
              </a:buCl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мотивации участковых врачей-педиатров к улучшению качества оказания медицинской помощи;</a:t>
            </a:r>
          </a:p>
          <a:p>
            <a:pPr marL="0" indent="0">
              <a:buClr>
                <a:srgbClr val="11D381"/>
              </a:buCl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полученного опыта для тиражирования проекта.</a:t>
            </a:r>
          </a:p>
          <a:p>
            <a:pPr marL="0" indent="0">
              <a:buClr>
                <a:srgbClr val="11D381"/>
              </a:buClr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проекта:</a:t>
            </a:r>
          </a:p>
          <a:p>
            <a:pPr marL="0" indent="0">
              <a:buClr>
                <a:srgbClr val="00ADEF"/>
              </a:buCl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внедрения «паспорта пациента» и дневников в медицинских организациях Оренбургской области;</a:t>
            </a:r>
          </a:p>
          <a:p>
            <a:pPr marL="0" indent="0">
              <a:buClr>
                <a:srgbClr val="00ADEF"/>
              </a:buCl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обучение персонала;</a:t>
            </a:r>
          </a:p>
          <a:p>
            <a:pPr marL="0" indent="0">
              <a:buClr>
                <a:srgbClr val="00ADEF"/>
              </a:buCl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«школ» для пациентов и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ухаживающих лиц;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ADEF"/>
              </a:buCl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врачами специалистами поликлиники, врачами стационара и медицинскими организациями третьего уровня по результатам ведения дневников;</a:t>
            </a:r>
          </a:p>
          <a:p>
            <a:pPr marL="0" indent="0">
              <a:buClr>
                <a:srgbClr val="00ADEF"/>
              </a:buCl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оказания паллиативной медицинской помощи;</a:t>
            </a:r>
          </a:p>
          <a:p>
            <a:pPr marL="0" indent="0">
              <a:buClr>
                <a:srgbClr val="00ADEF"/>
              </a:buCl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мониторинг, контроль и координация хода реализации проекта;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97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/>
          </p:nvPr>
        </p:nvSpPr>
        <p:spPr>
          <a:xfrm>
            <a:off x="1523880" y="1755920"/>
            <a:ext cx="4164480" cy="632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10000"/>
          </a:bodyPr>
          <a:lstStyle/>
          <a:p>
            <a:pPr marL="457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b="1" strike="noStrike" spc="-1" dirty="0">
                <a:solidFill>
                  <a:srgbClr val="404040"/>
                </a:solidFill>
                <a:latin typeface="Times New Roman"/>
                <a:ea typeface="Calibri"/>
              </a:rPr>
              <a:t>Цель: </a:t>
            </a:r>
            <a:endParaRPr lang="ru-RU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457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8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99" name="Google Shape;55;p13"/>
          <p:cNvPicPr/>
          <p:nvPr/>
        </p:nvPicPr>
        <p:blipFill>
          <a:blip r:embed="rId2"/>
          <a:stretch/>
        </p:blipFill>
        <p:spPr>
          <a:xfrm>
            <a:off x="-182324" y="108560"/>
            <a:ext cx="1793160" cy="164736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chemeClr val="tx1">
                <a:lumMod val="65000"/>
                <a:lumOff val="35000"/>
              </a:schemeClr>
            </a:outerShdw>
          </a:effec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2BD2F76-5E00-E80F-8007-2C32915F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120" y="108560"/>
            <a:ext cx="8682840" cy="2191580"/>
          </a:xfrm>
        </p:spPr>
        <p:txBody>
          <a:bodyPr/>
          <a:lstStyle/>
          <a:p>
            <a:r>
              <a:rPr lang="ru-RU" sz="2400" b="1" strike="noStrike" spc="-1" dirty="0">
                <a:solidFill>
                  <a:srgbClr val="404040"/>
                </a:solidFill>
                <a:latin typeface="Times New Roman"/>
                <a:ea typeface="Calibri"/>
              </a:rPr>
              <a:t>Установленная проблема: </a:t>
            </a:r>
            <a:r>
              <a:rPr lang="ru-RU" sz="2400" strike="noStrike" spc="-1" dirty="0">
                <a:solidFill>
                  <a:srgbClr val="404040"/>
                </a:solidFill>
                <a:latin typeface="Times New Roman"/>
                <a:ea typeface="Calibri"/>
              </a:rPr>
              <a:t>низкая </a:t>
            </a:r>
            <a:r>
              <a:rPr lang="ru-RU" sz="2400" strike="noStrike" spc="-1" dirty="0" err="1">
                <a:solidFill>
                  <a:srgbClr val="404040"/>
                </a:solidFill>
                <a:latin typeface="Times New Roman"/>
                <a:ea typeface="Calibri"/>
              </a:rPr>
              <a:t>комплаентность</a:t>
            </a:r>
            <a:r>
              <a:rPr lang="ru-RU" sz="2400" strike="noStrike" spc="-1" dirty="0">
                <a:solidFill>
                  <a:srgbClr val="404040"/>
                </a:solidFill>
                <a:latin typeface="Times New Roman"/>
                <a:ea typeface="Calibri"/>
              </a:rPr>
              <a:t> пациентов страдающих тяжелым/неизлечимым заболеванием (лиц, осуществляющих уход).</a:t>
            </a:r>
            <a:r>
              <a:rPr lang="ru-RU" sz="4400" strike="noStrike" spc="-1" dirty="0">
                <a:solidFill>
                  <a:srgbClr val="404040"/>
                </a:solidFill>
                <a:latin typeface="Times New Roman"/>
                <a:ea typeface="Calibri"/>
              </a:rPr>
              <a:t/>
            </a:r>
            <a:br>
              <a:rPr lang="ru-RU" sz="4400" strike="noStrike" spc="-1" dirty="0">
                <a:solidFill>
                  <a:srgbClr val="404040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0438BD1-397D-69CA-4AA5-460CD71F50A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896800" y="1755920"/>
            <a:ext cx="4164480" cy="632680"/>
          </a:xfrm>
        </p:spPr>
        <p:txBody>
          <a:bodyPr>
            <a:normAutofit/>
          </a:bodyPr>
          <a:lstStyle/>
          <a:p>
            <a:r>
              <a:rPr lang="ru-RU" sz="2800" b="1" strike="noStrike" spc="-1" dirty="0">
                <a:solidFill>
                  <a:srgbClr val="404040"/>
                </a:solidFill>
                <a:latin typeface="Times New Roman"/>
                <a:ea typeface="Calibri"/>
              </a:rPr>
              <a:t>Задачи:</a:t>
            </a:r>
            <a:endParaRPr lang="ru-RU" sz="28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BE94727-D8AF-72AC-57BA-A3EE3929EFF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50800" y="2620652"/>
            <a:ext cx="5437560" cy="3195686"/>
          </a:xfrm>
        </p:spPr>
        <p:txBody>
          <a:bodyPr>
            <a:normAutofit/>
          </a:bodyPr>
          <a:lstStyle/>
          <a:p>
            <a:r>
              <a:rPr lang="ru-RU" sz="2400" b="0" strike="noStrike" spc="-1" dirty="0">
                <a:solidFill>
                  <a:srgbClr val="404040"/>
                </a:solidFill>
                <a:latin typeface="Times New Roman"/>
                <a:ea typeface="Calibri"/>
              </a:rPr>
              <a:t>Улучшение качества медицинской помощи детям, нуждающимся в паллиативной медицинской помощи, повышение </a:t>
            </a:r>
            <a:r>
              <a:rPr lang="ru-RU" sz="2400" b="0" strike="noStrike" spc="-1" dirty="0" err="1">
                <a:solidFill>
                  <a:srgbClr val="404040"/>
                </a:solidFill>
                <a:latin typeface="Times New Roman"/>
                <a:ea typeface="Calibri"/>
              </a:rPr>
              <a:t>комплаентности</a:t>
            </a:r>
            <a:r>
              <a:rPr lang="ru-RU" sz="2400" b="0" strike="noStrike" spc="-1" dirty="0">
                <a:solidFill>
                  <a:srgbClr val="404040"/>
                </a:solidFill>
                <a:latin typeface="Times New Roman"/>
                <a:ea typeface="Calibri"/>
              </a:rPr>
              <a:t> пациента (лица, осуществляющего уход).</a:t>
            </a:r>
            <a:endParaRPr lang="ru-RU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A8CF2798-F291-4A85-6942-6D0DA3239F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896799" y="2300140"/>
            <a:ext cx="6044401" cy="4279769"/>
          </a:xfrm>
        </p:spPr>
        <p:txBody>
          <a:bodyPr>
            <a:normAutofit fontScale="47500" lnSpcReduction="20000"/>
          </a:bodyPr>
          <a:lstStyle/>
          <a:p>
            <a:pPr indent="-18288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C3260C"/>
              </a:buClr>
              <a:buSzPct val="130000"/>
              <a:buFont typeface="Arial"/>
              <a:buChar char="•"/>
              <a:tabLst>
                <a:tab pos="0" algn="l"/>
              </a:tabLst>
            </a:pPr>
            <a:r>
              <a:rPr lang="ru-RU" sz="3600" spc="-1" dirty="0">
                <a:solidFill>
                  <a:srgbClr val="404040"/>
                </a:solidFill>
                <a:latin typeface="Times New Roman"/>
                <a:ea typeface="Calibri"/>
              </a:rPr>
              <a:t>Улучшение качества диагностического процесса с помощью активного участия ухаживающих лиц;</a:t>
            </a:r>
            <a:endParaRPr lang="ru-RU" sz="3600" spc="-1" dirty="0">
              <a:solidFill>
                <a:srgbClr val="404040"/>
              </a:solidFill>
              <a:latin typeface="Trebuchet MS"/>
            </a:endParaRPr>
          </a:p>
          <a:p>
            <a:pPr indent="-18288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C3260C"/>
              </a:buClr>
              <a:buSzPct val="130000"/>
              <a:buFont typeface="Arial"/>
              <a:buChar char="•"/>
              <a:tabLst>
                <a:tab pos="0" algn="l"/>
              </a:tabLst>
            </a:pPr>
            <a:r>
              <a:rPr lang="ru-RU" sz="3600" spc="-1" dirty="0">
                <a:solidFill>
                  <a:srgbClr val="404040"/>
                </a:solidFill>
                <a:latin typeface="Times New Roman"/>
                <a:ea typeface="Calibri"/>
              </a:rPr>
              <a:t>Повышение информированности ухаживающих лиц о тактике поведения при возникновении тягостных симптомов;</a:t>
            </a:r>
            <a:endParaRPr lang="ru-RU" sz="3600" spc="-1" dirty="0">
              <a:solidFill>
                <a:srgbClr val="404040"/>
              </a:solidFill>
              <a:latin typeface="Trebuchet MS"/>
            </a:endParaRPr>
          </a:p>
          <a:p>
            <a:pPr indent="-18288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C3260C"/>
              </a:buClr>
              <a:buSzPct val="130000"/>
              <a:buFont typeface="Arial"/>
              <a:buChar char="•"/>
              <a:tabLst>
                <a:tab pos="0" algn="l"/>
              </a:tabLst>
            </a:pPr>
            <a:r>
              <a:rPr lang="ru-RU" sz="3600" spc="-1" dirty="0">
                <a:solidFill>
                  <a:srgbClr val="404040"/>
                </a:solidFill>
                <a:latin typeface="Times New Roman"/>
                <a:ea typeface="Calibri"/>
              </a:rPr>
              <a:t>Повышение информированности ухаживающих лиц о тактике поведения при возникновении неотложных состояний;</a:t>
            </a:r>
            <a:endParaRPr lang="ru-RU" sz="3600" spc="-1" dirty="0">
              <a:solidFill>
                <a:srgbClr val="404040"/>
              </a:solidFill>
              <a:latin typeface="Trebuchet MS"/>
            </a:endParaRPr>
          </a:p>
          <a:p>
            <a:pPr indent="-18288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C3260C"/>
              </a:buClr>
              <a:buSzPct val="130000"/>
              <a:buFont typeface="Arial"/>
              <a:buChar char="•"/>
              <a:tabLst>
                <a:tab pos="0" algn="l"/>
              </a:tabLst>
            </a:pPr>
            <a:r>
              <a:rPr lang="ru-RU" sz="3600" spc="-1" dirty="0">
                <a:solidFill>
                  <a:srgbClr val="404040"/>
                </a:solidFill>
                <a:latin typeface="Times New Roman"/>
                <a:ea typeface="Calibri"/>
              </a:rPr>
              <a:t>Повышение эффективности лечебных и </a:t>
            </a:r>
            <a:r>
              <a:rPr lang="ru-RU" sz="3600" spc="-1" dirty="0" err="1">
                <a:solidFill>
                  <a:srgbClr val="404040"/>
                </a:solidFill>
                <a:latin typeface="Times New Roman"/>
                <a:ea typeface="Calibri"/>
              </a:rPr>
              <a:t>уходовых</a:t>
            </a:r>
            <a:r>
              <a:rPr lang="ru-RU" sz="3600" spc="-1" dirty="0">
                <a:solidFill>
                  <a:srgbClr val="404040"/>
                </a:solidFill>
                <a:latin typeface="Times New Roman"/>
                <a:ea typeface="Calibri"/>
              </a:rPr>
              <a:t> мероприятий;</a:t>
            </a:r>
            <a:endParaRPr lang="ru-RU" sz="3600" spc="-1" dirty="0">
              <a:solidFill>
                <a:srgbClr val="404040"/>
              </a:solidFill>
              <a:latin typeface="Trebuchet MS"/>
            </a:endParaRPr>
          </a:p>
          <a:p>
            <a:pPr indent="-18288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C3260C"/>
              </a:buClr>
              <a:buSzPct val="130000"/>
              <a:buFont typeface="Arial"/>
              <a:buChar char="•"/>
              <a:tabLst>
                <a:tab pos="0" algn="l"/>
              </a:tabLst>
            </a:pPr>
            <a:r>
              <a:rPr lang="ru-RU" sz="3600" spc="-1" dirty="0">
                <a:solidFill>
                  <a:srgbClr val="404040"/>
                </a:solidFill>
                <a:latin typeface="Times New Roman"/>
                <a:ea typeface="Calibri"/>
              </a:rPr>
              <a:t>Снижение психоэмоциональной нагрузки на пациента, ухаживающих лиц, медицинских работников;</a:t>
            </a:r>
            <a:endParaRPr lang="ru-RU" sz="3600" spc="-1" dirty="0">
              <a:solidFill>
                <a:srgbClr val="404040"/>
              </a:solidFill>
              <a:latin typeface="Trebuchet MS"/>
            </a:endParaRPr>
          </a:p>
          <a:p>
            <a:pPr indent="-18288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C3260C"/>
              </a:buClr>
              <a:buSzPct val="130000"/>
              <a:buFont typeface="Arial"/>
              <a:buChar char="•"/>
              <a:tabLst>
                <a:tab pos="0" algn="l"/>
              </a:tabLst>
            </a:pPr>
            <a:r>
              <a:rPr lang="ru-RU" sz="3600" spc="-1" dirty="0">
                <a:solidFill>
                  <a:srgbClr val="404040"/>
                </a:solidFill>
                <a:latin typeface="Times New Roman"/>
                <a:ea typeface="Calibri"/>
              </a:rPr>
              <a:t>Проведение мониторинга удовлетворенности паллиативной медицинской помощью</a:t>
            </a: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/>
          </p:nvPr>
        </p:nvSpPr>
        <p:spPr>
          <a:xfrm>
            <a:off x="2077560" y="1359000"/>
            <a:ext cx="8534160" cy="4977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5720" algn="just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проблемы: </a:t>
            </a:r>
            <a:r>
              <a:rPr lang="ru-RU" sz="20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пациенты и их законные представители (лица, осуществляющие уход), остаются один на один с тяжёлым, неизлечимым заболеванием, не получая психологической и социальной поддержки.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22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22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Новаторство предложенного решения: </a:t>
            </a:r>
            <a:r>
              <a:rPr lang="ru-RU" sz="20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оказании паллиативной медицинской помощи достигается </a:t>
            </a:r>
            <a:r>
              <a:rPr lang="ru-RU" sz="2000" b="0" strike="noStrike" spc="-1" dirty="0" err="1">
                <a:solidFill>
                  <a:srgbClr val="404040"/>
                </a:solidFill>
                <a:latin typeface="Times New Roman"/>
                <a:ea typeface="Calibri"/>
              </a:rPr>
              <a:t>комплаентность</a:t>
            </a:r>
            <a:r>
              <a:rPr lang="ru-RU" sz="2000" b="0" strike="noStrike" spc="-1" dirty="0">
                <a:solidFill>
                  <a:srgbClr val="404040"/>
                </a:solidFill>
                <a:latin typeface="Times New Roman"/>
                <a:ea typeface="Calibri"/>
              </a:rPr>
              <a:t> пациента (лица, осуществляющего уход) с помощью активного участия пациента (ухаживающего лица) в диагностическом процессе.</a:t>
            </a:r>
            <a:r>
              <a:rPr lang="ru-RU" sz="2400" b="0" strike="noStrike" spc="-1" dirty="0">
                <a:solidFill>
                  <a:srgbClr val="404040"/>
                </a:solidFill>
                <a:latin typeface="Times New Roman"/>
                <a:ea typeface="Calibri"/>
              </a:rPr>
              <a:t> 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 внедрены инструменты дл</a:t>
            </a:r>
            <a:r>
              <a:rPr lang="ru-RU" sz="2000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облегчения ухода и контроля состояния пациента в домашних условиях:</a:t>
            </a:r>
            <a:r>
              <a:rPr lang="ru-RU" sz="20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«Паспорт пациента»;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Дневники фиксации болевого синдрома, Пролежней, Судорожных приступов, Питания;</a:t>
            </a:r>
          </a:p>
        </p:txBody>
      </p:sp>
      <p:pic>
        <p:nvPicPr>
          <p:cNvPr id="101" name="Google Shape;55;p13"/>
          <p:cNvPicPr/>
          <p:nvPr/>
        </p:nvPicPr>
        <p:blipFill>
          <a:blip r:embed="rId2"/>
          <a:stretch/>
        </p:blipFill>
        <p:spPr>
          <a:xfrm>
            <a:off x="43920" y="80280"/>
            <a:ext cx="1793160" cy="164736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chemeClr val="tx1">
                <a:lumMod val="65000"/>
                <a:lumOff val="35000"/>
              </a:scheme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/>
          </p:nvPr>
        </p:nvSpPr>
        <p:spPr>
          <a:xfrm>
            <a:off x="395926" y="1875934"/>
            <a:ext cx="5292434" cy="4685121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404040"/>
                </a:solidFill>
                <a:latin typeface="Trebuchet MS"/>
              </a:rPr>
              <a:t>Методы, используемые при реализации проекта: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проблемы, целеполагание;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команды проекта;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пилотное внедрение и тестирование готового решения в отделении выездной патронажной паллиативной медицинской помощи детям;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данных – выявление эффективности работы всех служб, задействованных в оказании паллиативной медицинской помощи;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пилотного внедрения на основе полученных данных;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масштабирование проекта – внедрение системы в структурные подразделения медицинских организаций Оренбургской области.</a:t>
            </a:r>
            <a:endParaRPr lang="ru-RU" sz="12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03" name="Google Shape;55;p13"/>
          <p:cNvPicPr/>
          <p:nvPr/>
        </p:nvPicPr>
        <p:blipFill>
          <a:blip r:embed="rId2"/>
          <a:stretch/>
        </p:blipFill>
        <p:spPr>
          <a:xfrm>
            <a:off x="-172897" y="0"/>
            <a:ext cx="1793160" cy="164736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chemeClr val="tx1">
                <a:lumMod val="65000"/>
                <a:lumOff val="35000"/>
              </a:scheme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2A564E-40B0-43BA-3DA0-B8B7ACA73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62" y="4270342"/>
            <a:ext cx="11048214" cy="2413262"/>
          </a:xfrm>
        </p:spPr>
        <p:txBody>
          <a:bodyPr/>
          <a:lstStyle/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892B01-98CD-F553-58C1-D7810B1BEB7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896799" y="94268"/>
            <a:ext cx="6169509" cy="6589336"/>
          </a:xfrm>
        </p:spPr>
        <p:txBody>
          <a:bodyPr>
            <a:normAutofit fontScale="55000" lnSpcReduction="20000"/>
          </a:bodyPr>
          <a:lstStyle/>
          <a:p>
            <a:endParaRPr lang="ru-RU" sz="2800" strike="noStrike" spc="-1" dirty="0">
              <a:latin typeface="Trebuchet MS"/>
            </a:endParaRPr>
          </a:p>
          <a:p>
            <a:pPr marL="0" indent="0">
              <a:buNone/>
            </a:pPr>
            <a:r>
              <a:rPr lang="ru-RU" sz="4000" b="0" strike="noStrike" spc="-1" dirty="0">
                <a:solidFill>
                  <a:srgbClr val="404040"/>
                </a:solidFill>
                <a:latin typeface="Trebuchet MS"/>
              </a:rPr>
              <a:t>Практическая значимость проекта:</a:t>
            </a:r>
          </a:p>
          <a:p>
            <a:r>
              <a:rPr lang="ru-RU" sz="3200" b="0" strike="noStrike" spc="-1" dirty="0">
                <a:solidFill>
                  <a:srgbClr val="404040"/>
                </a:solidFill>
                <a:latin typeface="Trebuchet MS"/>
              </a:rPr>
              <a:t/>
            </a:r>
            <a:br>
              <a:rPr lang="ru-RU" sz="3200" b="0" strike="noStrike" spc="-1" dirty="0">
                <a:solidFill>
                  <a:srgbClr val="404040"/>
                </a:solidFill>
                <a:latin typeface="Trebuchet MS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пациентом или ухаживающим лицом </a:t>
            </a:r>
            <a:r>
              <a:rPr lang="ru-RU" sz="28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Дневников фиксации болевого синдрома, пролежней, питания, судорожных приступов,  способствует раннему выявлению ухудшения состояния пациента и возможности своевременной грамотной коррекции </a:t>
            </a:r>
            <a:r>
              <a:rPr lang="ru-RU" sz="2800" b="0" strike="noStrike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уходовых</a:t>
            </a:r>
            <a:r>
              <a:rPr lang="ru-RU" sz="28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манипуляций, объема лечения и тактики ведения;</a:t>
            </a:r>
            <a:br>
              <a:rPr lang="ru-RU" sz="28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0" strike="noStrike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выявление ухудшения состояния дает возможность раннего вмешательства, что сокращает количество госпитализаций, длительность пребывания в условиях круглосуточного стационара, снижает тяжесть проявления тягостного симптома;</a:t>
            </a:r>
            <a:br>
              <a:rPr lang="ru-RU" sz="2800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пациентом или ухаживающим лицом дневников помогает отследить положительную динамику в состоянии даже на ранних сроках лечения, что мотивирует пациента (ухаживающее лицо) для дальнейшего полного соблюдения рекомендаций медицинских работников;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Упрощается возможность проведения динамического контроля и коррекции терапии при ведении пациента на дому;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пациент</a:t>
            </a:r>
            <a:r>
              <a:rPr lang="ru-RU" sz="2800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(ухаживающего лица) «Паспорта пациента» и памятки при возникновении неотложных состояний сокращает время сбора анамнеза, что позволяет быстро и адекватно оказать медицинскую (в том числе экстренную) помощь и определить дальнейшую тактику ведения пациента;</a:t>
            </a:r>
            <a:br>
              <a:rPr lang="ru-RU" sz="2800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пациента (ухаживающего лица) «Паспорта пациента» </a:t>
            </a:r>
            <a:r>
              <a:rPr lang="ru-RU" sz="2800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памятки при возникновении неотложных состояний</a:t>
            </a:r>
            <a:r>
              <a:rPr lang="ru-RU" sz="2800" b="0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снижает уровень психо-эмоциональной нагрузки на пациента (ухаживающего лица);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/>
          </p:nvPr>
        </p:nvSpPr>
        <p:spPr>
          <a:xfrm>
            <a:off x="2037603" y="252169"/>
            <a:ext cx="4306636" cy="6546913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2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инструменты, используемые при реализации проекта: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карта пациента;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«Паспорт пациента»;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фиксации болевого синдрома;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фиксации </a:t>
            </a:r>
            <a:r>
              <a:rPr lang="ru-RU" sz="1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Пролежней;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</a:t>
            </a:r>
            <a:r>
              <a:rPr lang="ru-RU" sz="1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Питания;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ф</a:t>
            </a:r>
            <a:r>
              <a:rPr lang="ru-RU" sz="1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иксации судорожных приступов;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медицинских инструментов;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Сумка универсальная;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 глюкозы в крови;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ешок типа «</a:t>
            </a:r>
            <a:r>
              <a:rPr lang="ru-RU" sz="1200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Амбу</a:t>
            </a: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Тонометр педиатрический;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Стетоскоп;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Молоточек неврологический;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 бесконтактный;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Фонарик диагностически</a:t>
            </a: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Концентратор кислорода;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Аспиратор медицинский;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Электрокардиограф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12-канальный;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легковой;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локальные акты (алгоритмы,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2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05" name="Google Shape;55;p13"/>
          <p:cNvPicPr/>
          <p:nvPr/>
        </p:nvPicPr>
        <p:blipFill>
          <a:blip r:embed="rId2"/>
          <a:stretch/>
        </p:blipFill>
        <p:spPr>
          <a:xfrm>
            <a:off x="43920" y="80280"/>
            <a:ext cx="1793160" cy="164736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chemeClr val="tx1">
                <a:lumMod val="65000"/>
                <a:lumOff val="35000"/>
              </a:schemeClr>
            </a:outerShdw>
          </a:effec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85A0D4-3695-576D-D369-24E06A654A2D}"/>
              </a:ext>
            </a:extLst>
          </p:cNvPr>
          <p:cNvSpPr>
            <a:spLocks noGrp="1"/>
          </p:cNvSpPr>
          <p:nvPr>
            <p:ph/>
          </p:nvPr>
        </p:nvSpPr>
        <p:spPr>
          <a:xfrm flipV="1">
            <a:off x="1523880" y="6702458"/>
            <a:ext cx="4164480" cy="75262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DBFCB61D-1294-2304-F01B-52A47F700F9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564582" y="0"/>
            <a:ext cx="3949340" cy="5610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Ресурсы, затраченные при реализации проекта:</a:t>
            </a:r>
          </a:p>
          <a:p>
            <a:pPr marL="0" indent="0">
              <a:buNone/>
            </a:pPr>
            <a:endParaRPr lang="ru-RU" sz="2000" b="0" strike="noStrike" spc="-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выездной патронажной паллиативной медицинской помощи детям; 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врача-педиатра, врача паллиативной медицинской помощи с установленными программами Единой Цифровой Платформы;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легковой;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совещания по вопросам реализации проекта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A6928CF-7F70-0B8A-9A0B-D180C83C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3" y="1932495"/>
            <a:ext cx="2375554" cy="2394408"/>
          </a:xfrm>
        </p:spPr>
        <p:txBody>
          <a:bodyPr/>
          <a:lstStyle/>
          <a:p>
            <a:r>
              <a:rPr lang="ru-RU" sz="3200" dirty="0"/>
              <a:t>Ход реализации проекта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F54F678D-FF0A-1892-29D8-8C714E0017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054284" y="235670"/>
            <a:ext cx="8968033" cy="1647360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отделения выездной патронажной паллиативной медицинской помощи ГАУЗ «ДГКБ» г. Оренбурга было принято решение о создании памятки при неотложных состояниях, «паспорта пациента», дневников фиксации болевого синдрома, судорожных приступов, пролежней, питания для использования пациентами и ухаживающими лицами на дому с целью улучшения качества оказания медицинской помощи.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E5DBF831-9A7F-E9DE-9E13-ADE0429CF36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69683" y="4511958"/>
            <a:ext cx="8968033" cy="2086803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эффективности проекта и достижения целевых индикаторов:</a:t>
            </a:r>
          </a:p>
          <a:p>
            <a:pPr marL="285750" indent="-285750" algn="just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 – отражение ситуации и формирование плана в соответствии с необходимым результатом;</a:t>
            </a:r>
          </a:p>
          <a:p>
            <a:pPr marL="285750" indent="-285750" algn="just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 – информирование пользователей о сути и важности измерения, отражение показателя и его отклонения от нормы;</a:t>
            </a:r>
          </a:p>
          <a:p>
            <a:pPr marL="285750" indent="-285750" algn="just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– низкая стоимость генерации данных по времени и использованию ресурсов;</a:t>
            </a:r>
          </a:p>
          <a:p>
            <a:pPr marL="285750" indent="-285750" algn="just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темпоральность – возможность систематического самоконтроля во времени, отображение сравнительных данных;</a:t>
            </a:r>
          </a:p>
          <a:p>
            <a:pPr marL="285750" indent="-285750" algn="just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– своевременное принятие корректирующих управленческих решений на основе аналитических данных. Способствует достижению целей, а не применению мер по устранению нарушений.</a:t>
            </a:r>
          </a:p>
          <a:p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7050DE3-7CC0-A665-E7A2-CEC0E1D67FD6}"/>
              </a:ext>
            </a:extLst>
          </p:cNvPr>
          <p:cNvSpPr/>
          <p:nvPr/>
        </p:nvSpPr>
        <p:spPr>
          <a:xfrm>
            <a:off x="2545237" y="1527141"/>
            <a:ext cx="791852" cy="27054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Выявление проблемы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465A0B8-3221-968E-48FB-8044C1F6CE94}"/>
              </a:ext>
            </a:extLst>
          </p:cNvPr>
          <p:cNvSpPr/>
          <p:nvPr/>
        </p:nvSpPr>
        <p:spPr>
          <a:xfrm>
            <a:off x="3761293" y="1527141"/>
            <a:ext cx="763572" cy="27337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Целеполагание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E9E2F97-DEA3-F13A-B17B-14253337B4CA}"/>
              </a:ext>
            </a:extLst>
          </p:cNvPr>
          <p:cNvSpPr/>
          <p:nvPr/>
        </p:nvSpPr>
        <p:spPr>
          <a:xfrm>
            <a:off x="4864227" y="1517714"/>
            <a:ext cx="791852" cy="2743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Формулирование задач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0FCC3F8-FBD8-B746-6684-B23DD8EABC49}"/>
              </a:ext>
            </a:extLst>
          </p:cNvPr>
          <p:cNvSpPr/>
          <p:nvPr/>
        </p:nvSpPr>
        <p:spPr>
          <a:xfrm>
            <a:off x="5995440" y="1527141"/>
            <a:ext cx="980395" cy="27337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памятки при неотложных состояниях, «паспорта пациента», дневников фиксации болевого синдрома, судорожных приступов, пролежней, питания</a:t>
            </a:r>
            <a:endParaRPr lang="ru-RU" sz="1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E60B3F6-A72C-5430-C473-DB90DDD41572}"/>
              </a:ext>
            </a:extLst>
          </p:cNvPr>
          <p:cNvSpPr/>
          <p:nvPr/>
        </p:nvSpPr>
        <p:spPr>
          <a:xfrm>
            <a:off x="7296345" y="1517714"/>
            <a:ext cx="980387" cy="2743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Обучение медицинских работников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18C7E69-A609-ECE6-3C79-DA9570CB7314}"/>
              </a:ext>
            </a:extLst>
          </p:cNvPr>
          <p:cNvSpPr/>
          <p:nvPr/>
        </p:nvSpPr>
        <p:spPr>
          <a:xfrm>
            <a:off x="8559536" y="1508289"/>
            <a:ext cx="1087227" cy="27526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Обучение пациентов и ухаживающих лиц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443D1E7-94A5-91EA-42B8-2ECFE30D07DA}"/>
              </a:ext>
            </a:extLst>
          </p:cNvPr>
          <p:cNvSpPr/>
          <p:nvPr/>
        </p:nvSpPr>
        <p:spPr>
          <a:xfrm>
            <a:off x="9929568" y="1527141"/>
            <a:ext cx="1080938" cy="27337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Оценка эффективности использования разработок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AB4DC99-36B2-19F3-D8FB-E0FE183B4110}"/>
              </a:ext>
            </a:extLst>
          </p:cNvPr>
          <p:cNvSpPr/>
          <p:nvPr/>
        </p:nvSpPr>
        <p:spPr>
          <a:xfrm>
            <a:off x="11293312" y="1517715"/>
            <a:ext cx="826488" cy="2743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Оценка удовлетворенности качеством медицинской помощи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BB9B1C3D-133C-00EB-D2B4-0BA8D7CA2460}"/>
              </a:ext>
            </a:extLst>
          </p:cNvPr>
          <p:cNvSpPr/>
          <p:nvPr/>
        </p:nvSpPr>
        <p:spPr>
          <a:xfrm>
            <a:off x="3337089" y="2780907"/>
            <a:ext cx="424204" cy="2168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xmlns="" id="{189898EE-6923-3294-515E-AA80313E6A2C}"/>
              </a:ext>
            </a:extLst>
          </p:cNvPr>
          <p:cNvSpPr/>
          <p:nvPr/>
        </p:nvSpPr>
        <p:spPr>
          <a:xfrm>
            <a:off x="4491870" y="2776190"/>
            <a:ext cx="424204" cy="2168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EA4D27E1-947B-6EBF-DE3F-D69048EE59B4}"/>
              </a:ext>
            </a:extLst>
          </p:cNvPr>
          <p:cNvSpPr/>
          <p:nvPr/>
        </p:nvSpPr>
        <p:spPr>
          <a:xfrm>
            <a:off x="5608947" y="2771480"/>
            <a:ext cx="424204" cy="2168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xmlns="" id="{FD3414C4-0430-0DE3-2259-C00FA1A31FC4}"/>
              </a:ext>
            </a:extLst>
          </p:cNvPr>
          <p:cNvSpPr/>
          <p:nvPr/>
        </p:nvSpPr>
        <p:spPr>
          <a:xfrm>
            <a:off x="6890992" y="2780907"/>
            <a:ext cx="424204" cy="2168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xmlns="" id="{24174522-404C-B266-42DE-E341F5F2AC0E}"/>
              </a:ext>
            </a:extLst>
          </p:cNvPr>
          <p:cNvSpPr/>
          <p:nvPr/>
        </p:nvSpPr>
        <p:spPr>
          <a:xfrm>
            <a:off x="8206032" y="2771478"/>
            <a:ext cx="424204" cy="2168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xmlns="" id="{0D44AF57-71EE-7CD1-57C4-AA5D9EBC19BD}"/>
              </a:ext>
            </a:extLst>
          </p:cNvPr>
          <p:cNvSpPr/>
          <p:nvPr/>
        </p:nvSpPr>
        <p:spPr>
          <a:xfrm>
            <a:off x="9571348" y="2780907"/>
            <a:ext cx="424204" cy="2168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xmlns="" id="{FD376A62-2CC2-426D-E361-90DE037A1017}"/>
              </a:ext>
            </a:extLst>
          </p:cNvPr>
          <p:cNvSpPr/>
          <p:nvPr/>
        </p:nvSpPr>
        <p:spPr>
          <a:xfrm>
            <a:off x="10968087" y="2790334"/>
            <a:ext cx="424204" cy="2168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Google Shape;55;p13">
            <a:extLst>
              <a:ext uri="{FF2B5EF4-FFF2-40B4-BE49-F238E27FC236}">
                <a16:creationId xmlns:a16="http://schemas.microsoft.com/office/drawing/2014/main" xmlns="" id="{1560287E-6BEE-2414-4550-BAFBBF6CE53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2201" y="100080"/>
            <a:ext cx="1793160" cy="164736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chemeClr val="tx1">
                <a:lumMod val="65000"/>
                <a:lumOff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00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07B379-E79D-4CFF-DE18-9EC5E6B5C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95" y="0"/>
            <a:ext cx="4849565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3D53220-DDEC-7DD8-C476-BD90230CE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7" y="0"/>
            <a:ext cx="484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55;p13">
            <a:extLst>
              <a:ext uri="{FF2B5EF4-FFF2-40B4-BE49-F238E27FC236}">
                <a16:creationId xmlns:a16="http://schemas.microsoft.com/office/drawing/2014/main" xmlns="" id="{627619AE-8E25-ED5B-77EC-24042D38D21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2201" y="100080"/>
            <a:ext cx="1793160" cy="164736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chemeClr val="tx1">
                <a:lumMod val="65000"/>
                <a:lumOff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303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92700C-6A4E-BF93-2F4F-A88E34ADCF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7057" cy="37395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7FEA08-C431-32F5-5E3D-2FBE483F4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80" y="-1"/>
            <a:ext cx="5838334" cy="446830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DA58D5E-F5BF-0B4A-2EAA-3C4AFC4F8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147" y="3646240"/>
            <a:ext cx="4494061" cy="346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71F70B3-4DEB-0406-A760-6B70CE29C7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194"/>
            <a:ext cx="5599522" cy="3739579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43849F7A-DED0-1B09-70F0-F73D05A117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239222"/>
              </p:ext>
            </p:extLst>
          </p:nvPr>
        </p:nvGraphicFramePr>
        <p:xfrm>
          <a:off x="10587872" y="3844932"/>
          <a:ext cx="1679542" cy="154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ACCD1C75-7F3E-3D9A-6541-BE1267C59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012349"/>
              </p:ext>
            </p:extLst>
          </p:nvPr>
        </p:nvGraphicFramePr>
        <p:xfrm>
          <a:off x="10587870" y="5225218"/>
          <a:ext cx="1679544" cy="1750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0D5B7B28-43F4-EC03-7636-EC3C92E3F8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520028"/>
              </p:ext>
            </p:extLst>
          </p:nvPr>
        </p:nvGraphicFramePr>
        <p:xfrm>
          <a:off x="4732256" y="3932782"/>
          <a:ext cx="1748098" cy="1494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5EAACDD1-6757-71F8-2942-746CF3384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240463"/>
              </p:ext>
            </p:extLst>
          </p:nvPr>
        </p:nvGraphicFramePr>
        <p:xfrm>
          <a:off x="4732256" y="5427442"/>
          <a:ext cx="1748098" cy="140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9136D1AB-2F06-203D-916F-915BBC1A5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057166"/>
              </p:ext>
            </p:extLst>
          </p:nvPr>
        </p:nvGraphicFramePr>
        <p:xfrm>
          <a:off x="4732256" y="85305"/>
          <a:ext cx="1754778" cy="159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5B23B535-9F4D-DE2F-42AC-4EBAEF994C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270515"/>
              </p:ext>
            </p:extLst>
          </p:nvPr>
        </p:nvGraphicFramePr>
        <p:xfrm>
          <a:off x="4732256" y="1713292"/>
          <a:ext cx="1754778" cy="15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83FED14B-A366-F0E9-EDE1-0E72CB7DB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928792"/>
              </p:ext>
            </p:extLst>
          </p:nvPr>
        </p:nvGraphicFramePr>
        <p:xfrm>
          <a:off x="10587871" y="36655"/>
          <a:ext cx="1679542" cy="164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B57503AD-A19B-9B02-6CAA-8831F813C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734071"/>
              </p:ext>
            </p:extLst>
          </p:nvPr>
        </p:nvGraphicFramePr>
        <p:xfrm>
          <a:off x="10587871" y="1714024"/>
          <a:ext cx="1679542" cy="149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265161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47988CF6-66BC-29F6-7921-ED7699F90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102826"/>
              </p:ext>
            </p:extLst>
          </p:nvPr>
        </p:nvGraphicFramePr>
        <p:xfrm>
          <a:off x="-1" y="-1"/>
          <a:ext cx="6249971" cy="4345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805D25B1-F6CC-DCE8-B931-5DC9F55762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496462"/>
              </p:ext>
            </p:extLst>
          </p:nvPr>
        </p:nvGraphicFramePr>
        <p:xfrm>
          <a:off x="0" y="4345756"/>
          <a:ext cx="3205113" cy="251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1B1DBB96-AB2A-14E3-DA60-49D215E63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477124"/>
              </p:ext>
            </p:extLst>
          </p:nvPr>
        </p:nvGraphicFramePr>
        <p:xfrm>
          <a:off x="2969444" y="4345756"/>
          <a:ext cx="3205113" cy="251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0988CA5-2CF0-76F4-96E9-78FECA6357AE}"/>
              </a:ext>
            </a:extLst>
          </p:cNvPr>
          <p:cNvSpPr/>
          <p:nvPr/>
        </p:nvSpPr>
        <p:spPr>
          <a:xfrm>
            <a:off x="6485640" y="1032206"/>
            <a:ext cx="1503576" cy="8668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Ведение дневников пациентом (ухаживающим лицом)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D6E8ABE-D4F5-A98A-7E60-29607D0F3E3D}"/>
              </a:ext>
            </a:extLst>
          </p:cNvPr>
          <p:cNvSpPr/>
          <p:nvPr/>
        </p:nvSpPr>
        <p:spPr>
          <a:xfrm>
            <a:off x="6427901" y="2149215"/>
            <a:ext cx="1536569" cy="11704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Своевременная коррекция лечения и </a:t>
            </a:r>
            <a:r>
              <a:rPr lang="ru-RU" sz="1000" dirty="0" err="1"/>
              <a:t>уходовых</a:t>
            </a:r>
            <a:r>
              <a:rPr lang="ru-RU" sz="1000" dirty="0"/>
              <a:t> манипуляций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19637C6-DE14-805A-8CC8-BC821FE92A37}"/>
              </a:ext>
            </a:extLst>
          </p:cNvPr>
          <p:cNvSpPr/>
          <p:nvPr/>
        </p:nvSpPr>
        <p:spPr>
          <a:xfrm>
            <a:off x="6435364" y="3544757"/>
            <a:ext cx="1536570" cy="13197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Снижение частоты явлений белково-энергетической недостаточности, пролежней, тяжелых судорожных приступов, болевого синдрома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18FEF2A-7B12-B6B7-6011-D966CA98280A}"/>
              </a:ext>
            </a:extLst>
          </p:cNvPr>
          <p:cNvSpPr/>
          <p:nvPr/>
        </p:nvSpPr>
        <p:spPr>
          <a:xfrm>
            <a:off x="7918124" y="261888"/>
            <a:ext cx="1945846" cy="6554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Заполнение «паспорта пациента» и обеспечение памятки при неотложных состояниях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B27A8F-84A2-4D02-5366-F8C0248414E8}"/>
              </a:ext>
            </a:extLst>
          </p:cNvPr>
          <p:cNvSpPr/>
          <p:nvPr/>
        </p:nvSpPr>
        <p:spPr>
          <a:xfrm>
            <a:off x="7956224" y="1050689"/>
            <a:ext cx="1960773" cy="8298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Сокращение времени на сбор анамнеза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51D14D-A0A7-FF35-36E9-7789BE9DC17F}"/>
              </a:ext>
            </a:extLst>
          </p:cNvPr>
          <p:cNvSpPr/>
          <p:nvPr/>
        </p:nvSpPr>
        <p:spPr>
          <a:xfrm>
            <a:off x="7988039" y="3544757"/>
            <a:ext cx="1960774" cy="13197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Быстрая и верная коррекция лечения, определение дальнейшей тактики ведения пациента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A7B60DD-D53E-52B3-179D-58FB7E256255}"/>
              </a:ext>
            </a:extLst>
          </p:cNvPr>
          <p:cNvSpPr/>
          <p:nvPr/>
        </p:nvSpPr>
        <p:spPr>
          <a:xfrm>
            <a:off x="9916997" y="1022266"/>
            <a:ext cx="2241222" cy="853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Ведение дневников пациентом (ухаживающим лицом), Заполнение «паспорта пациента» и обеспечение памятки при неотложных состояниях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782608FA-51E3-3935-4550-9D5327827029}"/>
              </a:ext>
            </a:extLst>
          </p:cNvPr>
          <p:cNvSpPr/>
          <p:nvPr/>
        </p:nvSpPr>
        <p:spPr>
          <a:xfrm>
            <a:off x="9916997" y="2136662"/>
            <a:ext cx="2250649" cy="1178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0" strike="noStrike" spc="-1" dirty="0">
                <a:solidFill>
                  <a:schemeClr val="bg1"/>
                </a:solidFill>
              </a:rPr>
              <a:t>Пациент и ухаживающее лицо могут своевременно и в полном объеме предоставить актуальную информацию о диагнозе, состоянии пациента, объема получаемого лечения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75F5E40-0831-B0D3-F9CD-135BA088EEC5}"/>
              </a:ext>
            </a:extLst>
          </p:cNvPr>
          <p:cNvSpPr/>
          <p:nvPr/>
        </p:nvSpPr>
        <p:spPr>
          <a:xfrm>
            <a:off x="9926424" y="3544757"/>
            <a:ext cx="2265578" cy="13014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Готовность к появлению тягостных симптомов и неотложных состояний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DDA15A9-B979-F053-8B88-D52A65B6DBB5}"/>
              </a:ext>
            </a:extLst>
          </p:cNvPr>
          <p:cNvSpPr/>
          <p:nvPr/>
        </p:nvSpPr>
        <p:spPr>
          <a:xfrm>
            <a:off x="7980575" y="2145807"/>
            <a:ext cx="1945849" cy="1178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0" strike="noStrike" spc="-1" dirty="0">
                <a:solidFill>
                  <a:schemeClr val="bg1"/>
                </a:solidFill>
                <a:cs typeface="Times New Roman" panose="02020603050405020304" pitchFamily="18" charset="0"/>
              </a:rPr>
              <a:t>Медицинский работник может быть уверен, что получил достаточное количество информации для проведения дальнейших диагностических и лечебных мероприятий</a:t>
            </a:r>
            <a:endParaRPr lang="ru-RU" sz="1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Заголовок 29">
            <a:extLst>
              <a:ext uri="{FF2B5EF4-FFF2-40B4-BE49-F238E27FC236}">
                <a16:creationId xmlns:a16="http://schemas.microsoft.com/office/drawing/2014/main" xmlns="" id="{094EA9EB-D439-8258-73B6-1E26AB49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300" y="0"/>
            <a:ext cx="6177699" cy="548510"/>
          </a:xfrm>
        </p:spPr>
        <p:txBody>
          <a:bodyPr/>
          <a:lstStyle/>
          <a:p>
            <a:r>
              <a:rPr lang="ru-RU" sz="3600" dirty="0"/>
              <a:t>Выводы: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23FD4233-86E7-2CBA-5C20-7BCB4CA9E583}"/>
              </a:ext>
            </a:extLst>
          </p:cNvPr>
          <p:cNvSpPr/>
          <p:nvPr/>
        </p:nvSpPr>
        <p:spPr>
          <a:xfrm>
            <a:off x="6435364" y="5162612"/>
            <a:ext cx="5732282" cy="1641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Улучшение качества медицинской помощи.</a:t>
            </a:r>
          </a:p>
          <a:p>
            <a:pPr algn="ctr"/>
            <a:r>
              <a:rPr lang="ru-RU" sz="2800" dirty="0"/>
              <a:t>Повышение </a:t>
            </a:r>
            <a:r>
              <a:rPr lang="ru-RU" sz="2800" dirty="0" err="1"/>
              <a:t>комплаентности</a:t>
            </a:r>
            <a:r>
              <a:rPr lang="ru-RU" sz="2800" dirty="0"/>
              <a:t> пациента</a:t>
            </a:r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xmlns="" id="{D90AF2E8-D4E8-9FCE-52C2-BC95D497A7C1}"/>
              </a:ext>
            </a:extLst>
          </p:cNvPr>
          <p:cNvSpPr/>
          <p:nvPr/>
        </p:nvSpPr>
        <p:spPr>
          <a:xfrm>
            <a:off x="8796779" y="890301"/>
            <a:ext cx="188536" cy="2889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xmlns="" id="{E21DAE15-72E4-AE80-DBED-9FC556CBC100}"/>
              </a:ext>
            </a:extLst>
          </p:cNvPr>
          <p:cNvSpPr/>
          <p:nvPr/>
        </p:nvSpPr>
        <p:spPr>
          <a:xfrm>
            <a:off x="8799920" y="1812222"/>
            <a:ext cx="188536" cy="2889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xmlns="" id="{145CAC09-76E2-6E27-D3FF-E8DF38E77ABF}"/>
              </a:ext>
            </a:extLst>
          </p:cNvPr>
          <p:cNvSpPr/>
          <p:nvPr/>
        </p:nvSpPr>
        <p:spPr>
          <a:xfrm>
            <a:off x="8796386" y="3264982"/>
            <a:ext cx="188536" cy="2889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xmlns="" id="{C050F942-3E5B-E772-A337-4E3EF8EC6A6F}"/>
              </a:ext>
            </a:extLst>
          </p:cNvPr>
          <p:cNvSpPr/>
          <p:nvPr/>
        </p:nvSpPr>
        <p:spPr>
          <a:xfrm>
            <a:off x="8796386" y="4869098"/>
            <a:ext cx="188536" cy="2889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xmlns="" id="{B5D8A6EC-8B1F-36B9-47E1-31EF155EB6A3}"/>
              </a:ext>
            </a:extLst>
          </p:cNvPr>
          <p:cNvSpPr/>
          <p:nvPr/>
        </p:nvSpPr>
        <p:spPr>
          <a:xfrm>
            <a:off x="10944518" y="1908209"/>
            <a:ext cx="188536" cy="2889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xmlns="" id="{BDF07B03-80DD-5777-DBC0-B39D16C3ABEC}"/>
              </a:ext>
            </a:extLst>
          </p:cNvPr>
          <p:cNvSpPr/>
          <p:nvPr/>
        </p:nvSpPr>
        <p:spPr>
          <a:xfrm>
            <a:off x="10944518" y="3328750"/>
            <a:ext cx="188536" cy="2889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xmlns="" id="{0BE67082-5B39-7F39-A67B-21C03D79B530}"/>
              </a:ext>
            </a:extLst>
          </p:cNvPr>
          <p:cNvSpPr/>
          <p:nvPr/>
        </p:nvSpPr>
        <p:spPr>
          <a:xfrm>
            <a:off x="10944518" y="4876562"/>
            <a:ext cx="188536" cy="2889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xmlns="" id="{559A68B9-FF66-A480-4B23-3F4A2D2542C2}"/>
              </a:ext>
            </a:extLst>
          </p:cNvPr>
          <p:cNvSpPr/>
          <p:nvPr/>
        </p:nvSpPr>
        <p:spPr>
          <a:xfrm>
            <a:off x="7106630" y="1899023"/>
            <a:ext cx="188536" cy="2889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вниз 39">
            <a:extLst>
              <a:ext uri="{FF2B5EF4-FFF2-40B4-BE49-F238E27FC236}">
                <a16:creationId xmlns:a16="http://schemas.microsoft.com/office/drawing/2014/main" xmlns="" id="{CB2E79D9-775C-565A-49D0-545E4E29393B}"/>
              </a:ext>
            </a:extLst>
          </p:cNvPr>
          <p:cNvSpPr/>
          <p:nvPr/>
        </p:nvSpPr>
        <p:spPr>
          <a:xfrm>
            <a:off x="7107809" y="3284540"/>
            <a:ext cx="188536" cy="2889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xmlns="" id="{FAF1DD49-55FA-DCCA-C98C-6D73A06193EC}"/>
              </a:ext>
            </a:extLst>
          </p:cNvPr>
          <p:cNvSpPr/>
          <p:nvPr/>
        </p:nvSpPr>
        <p:spPr>
          <a:xfrm>
            <a:off x="7101917" y="4876562"/>
            <a:ext cx="188536" cy="2889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04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567</TotalTime>
  <Words>941</Words>
  <Application>Microsoft Office PowerPoint</Application>
  <PresentationFormat>Произвольный</PresentationFormat>
  <Paragraphs>124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 Эффективная коммуникация медицинский  работник – пациент (лицо, осуществляющее уход) в процессе оказания паллиативной медицинской помощи детям </vt:lpstr>
      <vt:lpstr>Установленная проблема: низкая комплаентность пациентов страдающих тяжелым/неизлечимым заболеванием (лиц, осуществляющих уход). </vt:lpstr>
      <vt:lpstr>Презентация PowerPoint</vt:lpstr>
      <vt:lpstr> </vt:lpstr>
      <vt:lpstr>Презентация PowerPoint</vt:lpstr>
      <vt:lpstr>Ход реализации проекта </vt:lpstr>
      <vt:lpstr>Презентация PowerPoint</vt:lpstr>
      <vt:lpstr>Презентация PowerPoint</vt:lpstr>
      <vt:lpstr>Выводы:</vt:lpstr>
      <vt:lpstr>Рекомендации и перспективы реализации проекта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Эффективная коммуникация медицинский  работник – пациент (лицо, осуществляющее уход) в процессе оказания паллиативной медицинской помощи детям </dc:title>
  <dc:subject/>
  <dc:creator>Анастасия Губина</dc:creator>
  <dc:description/>
  <cp:lastModifiedBy>Наталья Трикоменас</cp:lastModifiedBy>
  <cp:revision>26</cp:revision>
  <dcterms:created xsi:type="dcterms:W3CDTF">2024-07-06T07:38:03Z</dcterms:created>
  <dcterms:modified xsi:type="dcterms:W3CDTF">2024-07-17T04:09:56Z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14</vt:i4>
  </property>
</Properties>
</file>