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2"/>
  </p:notesMasterIdLst>
  <p:sldIdLst>
    <p:sldId id="256" r:id="rId2"/>
    <p:sldId id="262" r:id="rId3"/>
    <p:sldId id="257" r:id="rId4"/>
    <p:sldId id="263" r:id="rId5"/>
    <p:sldId id="264" r:id="rId6"/>
    <p:sldId id="265" r:id="rId7"/>
    <p:sldId id="266" r:id="rId8"/>
    <p:sldId id="267" r:id="rId9"/>
    <p:sldId id="269" r:id="rId10"/>
    <p:sldId id="270" r:id="rId11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EA4"/>
    <a:srgbClr val="11D381"/>
    <a:srgbClr val="FFCC36"/>
    <a:srgbClr val="10CB7C"/>
    <a:srgbClr val="DA3AB4"/>
    <a:srgbClr val="00ADEF"/>
    <a:srgbClr val="FF4338"/>
    <a:srgbClr val="3F6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9886" autoAdjust="0"/>
  </p:normalViewPr>
  <p:slideViewPr>
    <p:cSldViewPr snapToGrid="0">
      <p:cViewPr>
        <p:scale>
          <a:sx n="109" d="100"/>
          <a:sy n="109" d="100"/>
        </p:scale>
        <p:origin x="-1062" y="21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вызывов/прием в поликлинике, %</a:t>
            </a:r>
            <a:endParaRPr lang="ru-RU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Вызова 2023 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август</c:v>
                </c:pt>
                <c:pt idx="1">
                  <c:v>июль</c:v>
                </c:pt>
                <c:pt idx="2">
                  <c:v>июнь</c:v>
                </c:pt>
                <c:pt idx="3">
                  <c:v>май</c:v>
                </c:pt>
                <c:pt idx="4">
                  <c:v>апрель</c:v>
                </c:pt>
                <c:pt idx="5">
                  <c:v>март</c:v>
                </c:pt>
                <c:pt idx="6">
                  <c:v>февраль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31.1</c:v>
                </c:pt>
                <c:pt idx="1">
                  <c:v>37</c:v>
                </c:pt>
                <c:pt idx="2">
                  <c:v>41.2</c:v>
                </c:pt>
                <c:pt idx="3">
                  <c:v>49.4</c:v>
                </c:pt>
                <c:pt idx="4">
                  <c:v>53.6</c:v>
                </c:pt>
                <c:pt idx="5">
                  <c:v>51</c:v>
                </c:pt>
                <c:pt idx="6">
                  <c:v>62.6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55-413A-9020-240BC32B05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Прием 2023 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август</c:v>
                </c:pt>
                <c:pt idx="1">
                  <c:v>июль</c:v>
                </c:pt>
                <c:pt idx="2">
                  <c:v>июнь</c:v>
                </c:pt>
                <c:pt idx="3">
                  <c:v>май</c:v>
                </c:pt>
                <c:pt idx="4">
                  <c:v>апрель</c:v>
                </c:pt>
                <c:pt idx="5">
                  <c:v>март</c:v>
                </c:pt>
                <c:pt idx="6">
                  <c:v>февраль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68.900000000000006</c:v>
                </c:pt>
                <c:pt idx="1">
                  <c:v>63</c:v>
                </c:pt>
                <c:pt idx="2">
                  <c:v>58.8</c:v>
                </c:pt>
                <c:pt idx="3">
                  <c:v>50.6</c:v>
                </c:pt>
                <c:pt idx="4">
                  <c:v>46.4</c:v>
                </c:pt>
                <c:pt idx="5">
                  <c:v>49</c:v>
                </c:pt>
                <c:pt idx="6">
                  <c:v>37.4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55-413A-9020-240BC32B054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Вызова 2024 г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август</c:v>
                </c:pt>
                <c:pt idx="1">
                  <c:v>июль</c:v>
                </c:pt>
                <c:pt idx="2">
                  <c:v>июнь</c:v>
                </c:pt>
                <c:pt idx="3">
                  <c:v>май</c:v>
                </c:pt>
                <c:pt idx="4">
                  <c:v>апрель</c:v>
                </c:pt>
                <c:pt idx="5">
                  <c:v>март</c:v>
                </c:pt>
                <c:pt idx="6">
                  <c:v>февраль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30.1</c:v>
                </c:pt>
                <c:pt idx="1">
                  <c:v>31.8</c:v>
                </c:pt>
                <c:pt idx="2">
                  <c:v>41.5</c:v>
                </c:pt>
                <c:pt idx="3">
                  <c:v>45</c:v>
                </c:pt>
                <c:pt idx="4">
                  <c:v>48.2</c:v>
                </c:pt>
                <c:pt idx="5">
                  <c:v>49.6</c:v>
                </c:pt>
                <c:pt idx="6">
                  <c:v>58.7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55-413A-9020-240BC32B054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Прием 2024 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август</c:v>
                </c:pt>
                <c:pt idx="1">
                  <c:v>июль</c:v>
                </c:pt>
                <c:pt idx="2">
                  <c:v>июнь</c:v>
                </c:pt>
                <c:pt idx="3">
                  <c:v>май</c:v>
                </c:pt>
                <c:pt idx="4">
                  <c:v>апрель</c:v>
                </c:pt>
                <c:pt idx="5">
                  <c:v>март</c:v>
                </c:pt>
                <c:pt idx="6">
                  <c:v>февраль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69.900000000000006</c:v>
                </c:pt>
                <c:pt idx="1">
                  <c:v>68.2</c:v>
                </c:pt>
                <c:pt idx="2">
                  <c:v>58.5</c:v>
                </c:pt>
                <c:pt idx="3">
                  <c:v>55</c:v>
                </c:pt>
                <c:pt idx="4">
                  <c:v>51.8</c:v>
                </c:pt>
                <c:pt idx="5">
                  <c:v>50.4</c:v>
                </c:pt>
                <c:pt idx="6">
                  <c:v>41.3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E55-413A-9020-240BC32B0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784064"/>
        <c:axId val="109789952"/>
      </c:barChart>
      <c:catAx>
        <c:axId val="109784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789952"/>
        <c:crosses val="autoZero"/>
        <c:auto val="1"/>
        <c:lblAlgn val="ctr"/>
        <c:lblOffset val="100"/>
        <c:noMultiLvlLbl val="0"/>
      </c:catAx>
      <c:valAx>
        <c:axId val="109789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78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колиичество вызовов и прием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C0-4973-BB64-79CA11B9DF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C0-4973-BB64-79CA11B9DF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C0-4973-BB64-79CA11B9DF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3C0-4973-BB64-79CA11B9DFC5}"/>
              </c:ext>
            </c:extLst>
          </c:dPt>
          <c:dLbls>
            <c:dLbl>
              <c:idx val="0"/>
              <c:layout>
                <c:manualLayout>
                  <c:x val="-0.15095153470399533"/>
                  <c:y val="-1.7711536057992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3C0-4973-BB64-79CA11B9DFC5}"/>
                </c:ext>
              </c:extLst>
            </c:dLbl>
            <c:dLbl>
              <c:idx val="1"/>
              <c:layout>
                <c:manualLayout>
                  <c:x val="0.14723379629629629"/>
                  <c:y val="-9.255374328208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3C0-4973-BB64-79CA11B9D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2023 г</c:v>
                </c:pt>
                <c:pt idx="1">
                  <c:v>2024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48.3</c:v>
                </c:pt>
                <c:pt idx="1">
                  <c:v>51.7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3C0-4973-BB64-79CA11B9D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75310-C245-465C-92A5-F10FD2A44AE8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8D662-71D8-4945-BDB3-1A6FE4436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67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A843-DB9C-4174-8B8E-0365869DC7CE}" type="datetime1">
              <a:rPr lang="ru-RU" smtClean="0"/>
              <a:t>09.09.2024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804-AED8-46E6-9865-51ABBDA60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06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EC78-BE05-4DEE-BEFE-CB382417D17D}" type="datetime1">
              <a:rPr lang="ru-RU" smtClean="0"/>
              <a:t>09.09.2024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804-AED8-46E6-9865-51ABBDA60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7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D5A5-0C7F-4E31-A8D9-CB702CA72E4E}" type="datetime1">
              <a:rPr lang="ru-RU" smtClean="0"/>
              <a:t>09.09.2024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804-AED8-46E6-9865-51ABBDA60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4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4C1B-C6FB-4683-9887-D5DA313C1C89}" type="datetime1">
              <a:rPr lang="ru-RU" smtClean="0"/>
              <a:t>09.09.2024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804-AED8-46E6-9865-51ABBDA60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88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B682-B0C6-4F97-B7A6-036900C0F9B1}" type="datetime1">
              <a:rPr lang="ru-RU" smtClean="0"/>
              <a:t>09.09.2024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804-AED8-46E6-9865-51ABBDA60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39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64B9-00A2-4B90-83B9-ECF53445AD8F}" type="datetime1">
              <a:rPr lang="ru-RU" smtClean="0"/>
              <a:t>09.09.2024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804-AED8-46E6-9865-51ABBDA60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32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14FC-BA35-44F0-AC17-549060FFC718}" type="datetime1">
              <a:rPr lang="ru-RU" smtClean="0"/>
              <a:t>09.09.2024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804-AED8-46E6-9865-51ABBDA60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7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9EB9-0CE4-4642-AC26-720E8E8C011B}" type="datetime1">
              <a:rPr lang="ru-RU" smtClean="0"/>
              <a:t>09.09.2024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804-AED8-46E6-9865-51ABBDA60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0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9DFE-2B00-4A91-9693-E9E5C3B4B9AA}" type="datetime1">
              <a:rPr lang="ru-RU" smtClean="0"/>
              <a:t>09.09.2024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804-AED8-46E6-9865-51ABBDA60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9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1B0C-991B-48D8-B2D1-FA144DB12887}" type="datetime1">
              <a:rPr lang="ru-RU" smtClean="0"/>
              <a:t>09.09.2024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804-AED8-46E6-9865-51ABBDA60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4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1856-57DD-470E-940D-EB45C8CBD153}" type="datetime1">
              <a:rPr lang="ru-RU" smtClean="0"/>
              <a:t>09.09.2024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804-AED8-46E6-9865-51ABBDA60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C9A7-9D24-4A2A-B033-D663A6696725}" type="datetime1">
              <a:rPr lang="ru-RU" smtClean="0"/>
              <a:t>09.09.2024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96804-AED8-46E6-9865-51ABBDA60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47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0664A32-7ECE-C8A3-8B1A-932768BD9D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8"/>
          <a:stretch/>
        </p:blipFill>
        <p:spPr>
          <a:xfrm>
            <a:off x="9263403" y="0"/>
            <a:ext cx="1428410" cy="75596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D0674DE-C396-E81C-9E6A-E4C6A52247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8"/>
          <a:stretch/>
        </p:blipFill>
        <p:spPr>
          <a:xfrm>
            <a:off x="0" y="0"/>
            <a:ext cx="1428410" cy="7559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6106068-0B33-4D36-ADC2-314C8871A1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90" y="397101"/>
            <a:ext cx="2250231" cy="1494509"/>
          </a:xfrm>
          <a:prstGeom prst="rect">
            <a:avLst/>
          </a:prstGeom>
        </p:spPr>
      </p:pic>
      <p:sp>
        <p:nvSpPr>
          <p:cNvPr id="14" name="Подзаголовок 14">
            <a:extLst>
              <a:ext uri="{FF2B5EF4-FFF2-40B4-BE49-F238E27FC236}">
                <a16:creationId xmlns:a16="http://schemas.microsoft.com/office/drawing/2014/main" xmlns="" id="{0B060317-3DD6-4EAC-A3B7-572A1D6CF479}"/>
              </a:ext>
            </a:extLst>
          </p:cNvPr>
          <p:cNvSpPr txBox="1">
            <a:spLocks/>
          </p:cNvSpPr>
          <p:nvPr/>
        </p:nvSpPr>
        <p:spPr>
          <a:xfrm>
            <a:off x="0" y="2330661"/>
            <a:ext cx="10691813" cy="1506911"/>
          </a:xfrm>
          <a:prstGeom prst="rect">
            <a:avLst/>
          </a:prstGeom>
          <a:solidFill>
            <a:srgbClr val="00ADEF"/>
          </a:solidFill>
        </p:spPr>
        <p:txBody>
          <a:bodyPr spcFirstLastPara="1" vert="horz" lIns="91440" tIns="45720" rIns="91440" bIns="45720" numCol="1" rtlCol="0" anchor="ctr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cap="all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работы отделения неотложной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cap="all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медицинской помощи в детской поликлинике</a:t>
            </a:r>
            <a:endParaRPr lang="ru-RU" sz="20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1ACA3B9-8466-B84D-D811-91F712234748}"/>
              </a:ext>
            </a:extLst>
          </p:cNvPr>
          <p:cNvSpPr txBox="1"/>
          <p:nvPr/>
        </p:nvSpPr>
        <p:spPr>
          <a:xfrm>
            <a:off x="1692897" y="5378785"/>
            <a:ext cx="7345604" cy="1631216"/>
          </a:xfrm>
          <a:prstGeom prst="rect">
            <a:avLst/>
          </a:prstGeom>
          <a:noFill/>
          <a:ln w="38100">
            <a:solidFill>
              <a:srgbClr val="00ADEF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проекта: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Нефедов Д.В., главный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ГАУЗ «ДГКБ» г.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Трикоменас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Н.Н., заместитель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врача по медицинской части ГАУЗ 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ДГКБ»,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к.м.н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Еремина Т.В., заместитель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врача по клинико-экспертной работе ГАУЗ «ДГКБ» 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Л.Ю., заведующий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поликлиникой №4 ГАУЗ «ДГКБ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к.м.н.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Дебело Д.В., врач-педиатр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 неотложной помощи детской поликлиники №4 ГАУЗ «ДГКБ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DE1F81-E01B-147C-5BCD-41DF8216491F}"/>
              </a:ext>
            </a:extLst>
          </p:cNvPr>
          <p:cNvSpPr txBox="1"/>
          <p:nvPr/>
        </p:nvSpPr>
        <p:spPr>
          <a:xfrm>
            <a:off x="1692897" y="4284015"/>
            <a:ext cx="7345604" cy="830997"/>
          </a:xfrm>
          <a:prstGeom prst="rect">
            <a:avLst/>
          </a:prstGeom>
          <a:noFill/>
          <a:ln w="38100">
            <a:solidFill>
              <a:srgbClr val="10CB7C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Миссия</a:t>
            </a:r>
          </a:p>
          <a:p>
            <a:r>
              <a:rPr lang="ru-RU" sz="1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здоровья и жизни детского населения г. Оренбурга.</a:t>
            </a:r>
          </a:p>
          <a:p>
            <a:r>
              <a:rPr lang="ru-RU" sz="1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ребенок – счастливая семья, великая страна.</a:t>
            </a:r>
          </a:p>
        </p:txBody>
      </p:sp>
    </p:spTree>
    <p:extLst>
      <p:ext uri="{BB962C8B-B14F-4D97-AF65-F5344CB8AC3E}">
        <p14:creationId xmlns:p14="http://schemas.microsoft.com/office/powerpoint/2010/main" val="41287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B6D105-45C5-F7DE-F624-01337DB2EB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8"/>
          <a:stretch/>
        </p:blipFill>
        <p:spPr>
          <a:xfrm>
            <a:off x="0" y="0"/>
            <a:ext cx="1428410" cy="7559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6106068-0B33-4D36-ADC2-314C8871A1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97" y="275415"/>
            <a:ext cx="1485800" cy="986806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2AD09B5-8DC1-4DDE-8541-459A748D50D0}"/>
              </a:ext>
            </a:extLst>
          </p:cNvPr>
          <p:cNvSpPr/>
          <p:nvPr/>
        </p:nvSpPr>
        <p:spPr>
          <a:xfrm>
            <a:off x="0" y="7321549"/>
            <a:ext cx="10691813" cy="238125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работы отделения неотложной медицинской помощи в детской поликлинике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CF1401C-FADE-46AB-8B57-A6A6CF087A1F}"/>
              </a:ext>
            </a:extLst>
          </p:cNvPr>
          <p:cNvSpPr txBox="1"/>
          <p:nvPr/>
        </p:nvSpPr>
        <p:spPr>
          <a:xfrm>
            <a:off x="1609383" y="1569485"/>
            <a:ext cx="8801442" cy="1200329"/>
          </a:xfrm>
          <a:prstGeom prst="rect">
            <a:avLst/>
          </a:prstGeom>
          <a:noFill/>
          <a:ln w="38100">
            <a:solidFill>
              <a:srgbClr val="00ADEF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11D381"/>
              </a:buClr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План тиражирования:</a:t>
            </a:r>
          </a:p>
          <a:p>
            <a:pPr marL="285750" indent="-285750">
              <a:buClr>
                <a:srgbClr val="11D38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отделений оказания неотложной медицинской помощи в детских поликлиниках г. Оренбурга;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тиражирование проекта для медицинских организаций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Clr>
                <a:srgbClr val="11D381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методической помощи в работе и обучение на рабочем месте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педиатров процессному подходу в оказании неотложной медицинской помощи.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00BCA1-ADC1-89F2-076B-AD3DD6165275}"/>
              </a:ext>
            </a:extLst>
          </p:cNvPr>
          <p:cNvSpPr txBox="1"/>
          <p:nvPr/>
        </p:nvSpPr>
        <p:spPr>
          <a:xfrm>
            <a:off x="1" y="406928"/>
            <a:ext cx="8153400" cy="723781"/>
          </a:xfrm>
          <a:prstGeom prst="rect">
            <a:avLst/>
          </a:prstGeom>
          <a:solidFill>
            <a:srgbClr val="00ADEF"/>
          </a:solidFill>
        </p:spPr>
        <p:txBody>
          <a:bodyPr wrap="square" rtlCol="0" anchor="ctr">
            <a:noAutofit/>
          </a:bodyPr>
          <a:lstStyle/>
          <a:p>
            <a:pPr indent="361950"/>
            <a:r>
              <a:rPr lang="ru-RU" sz="2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потенциала тиражирования</a:t>
            </a:r>
            <a:endParaRPr lang="ru-RU" sz="20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xmlns="" id="{6E0C68C1-7819-C176-BDBA-98FFC5C4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155" y="7321550"/>
            <a:ext cx="2405658" cy="238126"/>
          </a:xfrm>
        </p:spPr>
        <p:txBody>
          <a:bodyPr/>
          <a:lstStyle/>
          <a:p>
            <a:fld id="{35A96804-AED8-46E6-9865-51ABBDA605E0}" type="slidenum">
              <a:rPr lang="ru-RU" b="1" smtClean="0">
                <a:solidFill>
                  <a:schemeClr val="bg1"/>
                </a:solidFill>
                <a:latin typeface="Museo Sans Cyrl 300" panose="02000000000000000000" pitchFamily="2" charset="-52"/>
              </a:rPr>
              <a:t>10</a:t>
            </a:fld>
            <a:endParaRPr lang="ru-RU" b="1" dirty="0">
              <a:solidFill>
                <a:schemeClr val="bg1"/>
              </a:solidFill>
              <a:latin typeface="Museo Sans Cyrl 300" panose="02000000000000000000" pitchFamily="2" charset="-52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873752" y="4117976"/>
            <a:ext cx="2340864" cy="1204428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8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ПРОТОТИП </a:t>
            </a:r>
            <a:r>
              <a:rPr lang="ru-RU" sz="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</a:t>
            </a:r>
            <a:r>
              <a: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поликлиника население </a:t>
            </a:r>
            <a:endParaRPr lang="ru-RU" sz="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17323 </a:t>
            </a:r>
            <a:r>
              <a: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Волна 12"/>
          <p:cNvSpPr/>
          <p:nvPr/>
        </p:nvSpPr>
        <p:spPr>
          <a:xfrm>
            <a:off x="6168966" y="5442370"/>
            <a:ext cx="1632133" cy="914400"/>
          </a:xfrm>
          <a:prstGeom prst="wav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Поликлиника 9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14373 чел</a:t>
            </a:r>
          </a:p>
        </p:txBody>
      </p:sp>
      <p:sp>
        <p:nvSpPr>
          <p:cNvPr id="15" name="Волна 14"/>
          <p:cNvSpPr/>
          <p:nvPr/>
        </p:nvSpPr>
        <p:spPr>
          <a:xfrm>
            <a:off x="4294087" y="5437107"/>
            <a:ext cx="1632133" cy="914400"/>
          </a:xfrm>
          <a:prstGeom prst="wav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Поликлиника 8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14373 чел</a:t>
            </a:r>
          </a:p>
        </p:txBody>
      </p:sp>
      <p:sp>
        <p:nvSpPr>
          <p:cNvPr id="16" name="Волна 15"/>
          <p:cNvSpPr/>
          <p:nvPr/>
        </p:nvSpPr>
        <p:spPr>
          <a:xfrm>
            <a:off x="2052974" y="5322403"/>
            <a:ext cx="1875473" cy="1027219"/>
          </a:xfrm>
          <a:prstGeom prst="wav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Поликлиника 7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12470 чел</a:t>
            </a:r>
          </a:p>
        </p:txBody>
      </p:sp>
      <p:sp>
        <p:nvSpPr>
          <p:cNvPr id="17" name="Волна 16"/>
          <p:cNvSpPr/>
          <p:nvPr/>
        </p:nvSpPr>
        <p:spPr>
          <a:xfrm>
            <a:off x="2145383" y="4024903"/>
            <a:ext cx="1783064" cy="1069631"/>
          </a:xfrm>
          <a:prstGeom prst="wav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Поликлиника 6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10226 чел</a:t>
            </a:r>
          </a:p>
        </p:txBody>
      </p:sp>
      <p:sp>
        <p:nvSpPr>
          <p:cNvPr id="18" name="Волна 17"/>
          <p:cNvSpPr/>
          <p:nvPr/>
        </p:nvSpPr>
        <p:spPr>
          <a:xfrm>
            <a:off x="2145382" y="3046535"/>
            <a:ext cx="1783063" cy="963255"/>
          </a:xfrm>
          <a:prstGeom prst="wav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Поликлиника 5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12263 чел</a:t>
            </a:r>
          </a:p>
        </p:txBody>
      </p:sp>
      <p:sp>
        <p:nvSpPr>
          <p:cNvPr id="19" name="Волна 18"/>
          <p:cNvSpPr/>
          <p:nvPr/>
        </p:nvSpPr>
        <p:spPr>
          <a:xfrm>
            <a:off x="4313955" y="3095391"/>
            <a:ext cx="1547349" cy="914400"/>
          </a:xfrm>
          <a:prstGeom prst="wav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Поликлиника 3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10776 чел</a:t>
            </a:r>
          </a:p>
        </p:txBody>
      </p:sp>
      <p:sp>
        <p:nvSpPr>
          <p:cNvPr id="20" name="Волна 19"/>
          <p:cNvSpPr/>
          <p:nvPr/>
        </p:nvSpPr>
        <p:spPr>
          <a:xfrm>
            <a:off x="6056711" y="3131709"/>
            <a:ext cx="1651681" cy="914400"/>
          </a:xfrm>
          <a:prstGeom prst="wav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Поликлиника 2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9003 чел</a:t>
            </a:r>
          </a:p>
        </p:txBody>
      </p:sp>
      <p:sp>
        <p:nvSpPr>
          <p:cNvPr id="21" name="Волна 20"/>
          <p:cNvSpPr/>
          <p:nvPr/>
        </p:nvSpPr>
        <p:spPr>
          <a:xfrm>
            <a:off x="8286155" y="3129855"/>
            <a:ext cx="1843348" cy="988121"/>
          </a:xfrm>
          <a:prstGeom prst="wav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Поликлиника 1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12721 чел</a:t>
            </a:r>
          </a:p>
        </p:txBody>
      </p:sp>
      <p:sp>
        <p:nvSpPr>
          <p:cNvPr id="23" name="Волна 22"/>
          <p:cNvSpPr/>
          <p:nvPr/>
        </p:nvSpPr>
        <p:spPr>
          <a:xfrm>
            <a:off x="8166739" y="4334256"/>
            <a:ext cx="1962764" cy="868464"/>
          </a:xfrm>
          <a:prstGeom prst="wav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Поликлиника 1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12721 чел</a:t>
            </a:r>
          </a:p>
        </p:txBody>
      </p:sp>
      <p:sp>
        <p:nvSpPr>
          <p:cNvPr id="24" name="Волна 23"/>
          <p:cNvSpPr/>
          <p:nvPr/>
        </p:nvSpPr>
        <p:spPr>
          <a:xfrm>
            <a:off x="8166739" y="5437107"/>
            <a:ext cx="1855085" cy="993481"/>
          </a:xfrm>
          <a:prstGeom prst="wav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Поликлиника </a:t>
            </a:r>
            <a:r>
              <a:rPr lang="ru-RU" sz="11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ru-RU" sz="11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14212 </a:t>
            </a:r>
            <a:r>
              <a:rPr lang="ru-RU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</a:t>
            </a:r>
          </a:p>
        </p:txBody>
      </p:sp>
    </p:spTree>
    <p:extLst>
      <p:ext uri="{BB962C8B-B14F-4D97-AF65-F5344CB8AC3E}">
        <p14:creationId xmlns:p14="http://schemas.microsoft.com/office/powerpoint/2010/main" val="399377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B6D105-45C5-F7DE-F624-01337DB2EB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8"/>
          <a:stretch/>
        </p:blipFill>
        <p:spPr>
          <a:xfrm>
            <a:off x="0" y="0"/>
            <a:ext cx="1428410" cy="7559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6106068-0B33-4D36-ADC2-314C8871A1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97" y="275415"/>
            <a:ext cx="1485800" cy="986806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2AD09B5-8DC1-4DDE-8541-459A748D50D0}"/>
              </a:ext>
            </a:extLst>
          </p:cNvPr>
          <p:cNvSpPr/>
          <p:nvPr/>
        </p:nvSpPr>
        <p:spPr>
          <a:xfrm>
            <a:off x="0" y="7321549"/>
            <a:ext cx="10691813" cy="238125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работы отделения неотложной медицинской помощи в детской поликлинике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CF1401C-FADE-46AB-8B57-A6A6CF087A1F}"/>
              </a:ext>
            </a:extLst>
          </p:cNvPr>
          <p:cNvSpPr txBox="1"/>
          <p:nvPr/>
        </p:nvSpPr>
        <p:spPr>
          <a:xfrm>
            <a:off x="1609385" y="1363734"/>
            <a:ext cx="8841916" cy="769441"/>
          </a:xfrm>
          <a:prstGeom prst="rect">
            <a:avLst/>
          </a:prstGeom>
          <a:noFill/>
          <a:ln w="38100">
            <a:solidFill>
              <a:srgbClr val="00ADEF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  <a:p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оказания медицинской помощи детскому населению г. Оренбурга, а именно: назначение адекватной терапии, снижение числа осложнений/госпитализаций, а также сокращение </a:t>
            </a:r>
            <a:r>
              <a:rPr lang="ru-RU" sz="1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  заболевания</a:t>
            </a:r>
            <a:endParaRPr lang="ru-RU" sz="1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00BCA1-ADC1-89F2-076B-AD3DD6165275}"/>
              </a:ext>
            </a:extLst>
          </p:cNvPr>
          <p:cNvSpPr txBox="1"/>
          <p:nvPr/>
        </p:nvSpPr>
        <p:spPr>
          <a:xfrm>
            <a:off x="1" y="406928"/>
            <a:ext cx="8153400" cy="723781"/>
          </a:xfrm>
          <a:prstGeom prst="rect">
            <a:avLst/>
          </a:prstGeom>
          <a:solidFill>
            <a:srgbClr val="00ADEF"/>
          </a:solidFill>
        </p:spPr>
        <p:txBody>
          <a:bodyPr wrap="square" rtlCol="0" anchor="ctr">
            <a:noAutofit/>
          </a:bodyPr>
          <a:lstStyle/>
          <a:p>
            <a:pPr indent="361950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C0D7B8-4AE5-B8B2-E854-EB2023CD5125}"/>
              </a:ext>
            </a:extLst>
          </p:cNvPr>
          <p:cNvSpPr txBox="1"/>
          <p:nvPr/>
        </p:nvSpPr>
        <p:spPr>
          <a:xfrm>
            <a:off x="1609384" y="2607813"/>
            <a:ext cx="8841917" cy="1631216"/>
          </a:xfrm>
          <a:prstGeom prst="rect">
            <a:avLst/>
          </a:prstGeom>
          <a:noFill/>
          <a:ln w="38100">
            <a:solidFill>
              <a:srgbClr val="10CB7C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marL="285750" indent="-285750" algn="just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подходов при осуществлении медицинской деятельности врачом-педиатром для предупреждения, выявления и предотвращения рисков, создающих угрозу жизни и здоровью ребенка и минимизация последствий их наступления;</a:t>
            </a:r>
          </a:p>
          <a:p>
            <a:pPr marL="285750" indent="-285750" algn="just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диагностического процесса с помощью использования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обследования;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подходов по осуществлению медицинской деятельности благодаря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своевременному обследованию,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повышение профессионального уровня медицинских работников.</a:t>
            </a: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xmlns="" id="{E630506E-55E2-8BB7-5DF2-D5400CE3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155" y="7321550"/>
            <a:ext cx="2405658" cy="238126"/>
          </a:xfrm>
        </p:spPr>
        <p:txBody>
          <a:bodyPr/>
          <a:lstStyle/>
          <a:p>
            <a:fld id="{35A96804-AED8-46E6-9865-51ABBDA605E0}" type="slidenum">
              <a:rPr lang="ru-RU" b="1" smtClean="0">
                <a:solidFill>
                  <a:schemeClr val="bg1"/>
                </a:solidFill>
                <a:latin typeface="Museo Sans Cyrl 300" panose="02000000000000000000" pitchFamily="2" charset="-52"/>
              </a:rPr>
              <a:t>2</a:t>
            </a:fld>
            <a:endParaRPr lang="ru-RU" b="1" dirty="0">
              <a:solidFill>
                <a:schemeClr val="bg1"/>
              </a:solidFill>
              <a:latin typeface="Museo Sans Cyrl 300" panose="020000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88F46D-4474-C186-7628-F177AA71FE93}"/>
              </a:ext>
            </a:extLst>
          </p:cNvPr>
          <p:cNvSpPr txBox="1"/>
          <p:nvPr/>
        </p:nvSpPr>
        <p:spPr>
          <a:xfrm>
            <a:off x="1609383" y="4613115"/>
            <a:ext cx="8841917" cy="2492990"/>
          </a:xfrm>
          <a:prstGeom prst="rect">
            <a:avLst/>
          </a:prstGeom>
          <a:noFill/>
          <a:ln w="38100">
            <a:solidFill>
              <a:srgbClr val="DA3AB4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проекта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Своевременное обследование пациента в день обращения дает врачам педиатрам возможность диагностировать и грамотно назначить адекватную терапию, сохранить результаты обследования в программе для динамического контроля и коррекции терапии.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Информационные программы, используемые в больнице,  позволяют дистанционно получить консультацию врачей специалистов, которые в любой момент могут со своего рабочего места получить доступ ко всей имеющейся базе данных, благодаря чему могут грамотно маршрутизировать пациента для оказания специализированной медицинской помощи.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Благодаря возможностям используемых новых технологий, в том числе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видеоотоскопии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базе детской поликлиники №4 ГАУЗ «ДГКБ» г.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ренбурга совместно с участковыми врачами-педиатрами регулярно проводятся мини-семинары с разбором клинических случаев.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1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B6D105-45C5-F7DE-F624-01337DB2EB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8"/>
          <a:stretch/>
        </p:blipFill>
        <p:spPr>
          <a:xfrm>
            <a:off x="0" y="0"/>
            <a:ext cx="1428410" cy="7559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6106068-0B33-4D36-ADC2-314C8871A1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97" y="275415"/>
            <a:ext cx="1485800" cy="986806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2AD09B5-8DC1-4DDE-8541-459A748D50D0}"/>
              </a:ext>
            </a:extLst>
          </p:cNvPr>
          <p:cNvSpPr/>
          <p:nvPr/>
        </p:nvSpPr>
        <p:spPr>
          <a:xfrm>
            <a:off x="1" y="7321550"/>
            <a:ext cx="10691813" cy="238125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рганизация работы отделения неотложной медицинской помощи в детской поликлинике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CF1401C-FADE-46AB-8B57-A6A6CF087A1F}"/>
              </a:ext>
            </a:extLst>
          </p:cNvPr>
          <p:cNvSpPr txBox="1"/>
          <p:nvPr/>
        </p:nvSpPr>
        <p:spPr>
          <a:xfrm>
            <a:off x="1609384" y="1826660"/>
            <a:ext cx="8841916" cy="584775"/>
          </a:xfrm>
          <a:prstGeom prst="rect">
            <a:avLst/>
          </a:prstGeom>
          <a:noFill/>
          <a:ln w="38100">
            <a:solidFill>
              <a:srgbClr val="00ADEF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Установленная проблема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комплексного обследования при оказании неотложной помощи детям г. Оренбурга</a:t>
            </a:r>
            <a:endParaRPr lang="ru-RU" sz="16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00BCA1-ADC1-89F2-076B-AD3DD6165275}"/>
              </a:ext>
            </a:extLst>
          </p:cNvPr>
          <p:cNvSpPr txBox="1"/>
          <p:nvPr/>
        </p:nvSpPr>
        <p:spPr>
          <a:xfrm>
            <a:off x="1" y="406928"/>
            <a:ext cx="8153400" cy="723781"/>
          </a:xfrm>
          <a:prstGeom prst="rect">
            <a:avLst/>
          </a:prstGeom>
          <a:solidFill>
            <a:srgbClr val="00ADEF"/>
          </a:solidFill>
        </p:spPr>
        <p:txBody>
          <a:bodyPr wrap="square" rtlCol="0" anchor="ctr">
            <a:noAutofit/>
          </a:bodyPr>
          <a:lstStyle/>
          <a:p>
            <a:pPr indent="361950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ПРОБЛЕМАТИКА ПРОЕКТА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C0D7B8-4AE5-B8B2-E854-EB2023CD5125}"/>
              </a:ext>
            </a:extLst>
          </p:cNvPr>
          <p:cNvSpPr txBox="1"/>
          <p:nvPr/>
        </p:nvSpPr>
        <p:spPr>
          <a:xfrm>
            <a:off x="1609380" y="3000990"/>
            <a:ext cx="8841917" cy="1077218"/>
          </a:xfrm>
          <a:prstGeom prst="rect">
            <a:avLst/>
          </a:prstGeom>
          <a:noFill/>
          <a:ln w="38100">
            <a:solidFill>
              <a:srgbClr val="10CB7C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рассматриваемой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оказании неотложной помощи нуждаются дети не только с острыми инфекционными заболеваниями, но и с соматической патологией, требующей углубленного обследования в день обращения («здесь и сейчас»)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A55AA33-69D8-F7EE-3509-76865B120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155" y="7321550"/>
            <a:ext cx="2405658" cy="238126"/>
          </a:xfrm>
        </p:spPr>
        <p:txBody>
          <a:bodyPr/>
          <a:lstStyle/>
          <a:p>
            <a:fld id="{35A96804-AED8-46E6-9865-51ABBDA605E0}" type="slidenum"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fld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0E01B8-FD4D-ED1A-C66E-028EF88749F7}"/>
              </a:ext>
            </a:extLst>
          </p:cNvPr>
          <p:cNvSpPr txBox="1"/>
          <p:nvPr/>
        </p:nvSpPr>
        <p:spPr>
          <a:xfrm>
            <a:off x="1609381" y="4712945"/>
            <a:ext cx="8841918" cy="1785104"/>
          </a:xfrm>
          <a:prstGeom prst="rect">
            <a:avLst/>
          </a:prstGeom>
          <a:noFill/>
          <a:ln w="38100">
            <a:solidFill>
              <a:srgbClr val="DA3AB4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Новаторство предложенного решения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обращении пациента проводится углубленное обследование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неотложными состояниями по принципу «здесь и сейчас» с применением инструментальных и лабораторных методов исследования, что позволяет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характер и степень поражения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и систем,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правильную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своевременную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тактику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лечения, улучшить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оказываемой медицинской помощи детям на амбулаторном приеме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B6D105-45C5-F7DE-F624-01337DB2EB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8"/>
          <a:stretch/>
        </p:blipFill>
        <p:spPr>
          <a:xfrm>
            <a:off x="0" y="0"/>
            <a:ext cx="1428410" cy="7559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6106068-0B33-4D36-ADC2-314C8871A1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97" y="275415"/>
            <a:ext cx="1485800" cy="986806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2AD09B5-8DC1-4DDE-8541-459A748D50D0}"/>
              </a:ext>
            </a:extLst>
          </p:cNvPr>
          <p:cNvSpPr/>
          <p:nvPr/>
        </p:nvSpPr>
        <p:spPr>
          <a:xfrm>
            <a:off x="0" y="7321549"/>
            <a:ext cx="10691813" cy="238125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работы отделения неотложной медицинской помощи в детской поликлинике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CF1401C-FADE-46AB-8B57-A6A6CF087A1F}"/>
              </a:ext>
            </a:extLst>
          </p:cNvPr>
          <p:cNvSpPr txBox="1"/>
          <p:nvPr/>
        </p:nvSpPr>
        <p:spPr>
          <a:xfrm>
            <a:off x="1732854" y="1335292"/>
            <a:ext cx="3931920" cy="2708434"/>
          </a:xfrm>
          <a:prstGeom prst="rect">
            <a:avLst/>
          </a:prstGeom>
          <a:noFill/>
          <a:ln w="38100">
            <a:solidFill>
              <a:srgbClr val="00ADEF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обеспечение:</a:t>
            </a:r>
            <a:endParaRPr lang="ru-RU" sz="1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0CB7C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атериально-техническое оснащение:</a:t>
            </a:r>
          </a:p>
          <a:p>
            <a:pPr marL="558000" indent="-285750" defTabSz="671513">
              <a:buClr>
                <a:srgbClr val="10CB7C"/>
              </a:buClr>
              <a:buFont typeface="Wingdings" panose="05000000000000000000" pitchFamily="2" charset="2"/>
              <a:buChar char="Ø"/>
            </a:pP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15 м2, 1 этаж здания, естественное и искусственное освещение, рабочее место врача-педиатра;</a:t>
            </a:r>
          </a:p>
          <a:p>
            <a:pPr marL="558000" indent="-285750" defTabSz="671513">
              <a:buClr>
                <a:srgbClr val="10CB7C"/>
              </a:buClr>
              <a:buFont typeface="Wingdings" panose="05000000000000000000" pitchFamily="2" charset="2"/>
              <a:buChar char="Ø"/>
            </a:pP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ПО, медоборудование, расходники.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адры:</a:t>
            </a:r>
          </a:p>
          <a:p>
            <a:pPr marL="558000" indent="-285750">
              <a:buClr>
                <a:srgbClr val="11D38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едиатр;</a:t>
            </a:r>
          </a:p>
          <a:p>
            <a:pPr marL="558000" indent="-285750">
              <a:buClr>
                <a:srgbClr val="11D38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рачи-специалисты;</a:t>
            </a:r>
            <a:endParaRPr lang="ru-RU" sz="1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телемедицинские </a:t>
            </a: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</a:t>
            </a:r>
            <a:r>
              <a:rPr lang="ru-RU" sz="1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специалистами </a:t>
            </a:r>
            <a:r>
              <a:rPr lang="ru-RU" sz="1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профилю заболевания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00BCA1-ADC1-89F2-076B-AD3DD6165275}"/>
              </a:ext>
            </a:extLst>
          </p:cNvPr>
          <p:cNvSpPr txBox="1"/>
          <p:nvPr/>
        </p:nvSpPr>
        <p:spPr>
          <a:xfrm>
            <a:off x="1" y="406928"/>
            <a:ext cx="8153400" cy="723781"/>
          </a:xfrm>
          <a:prstGeom prst="rect">
            <a:avLst/>
          </a:prstGeom>
          <a:solidFill>
            <a:srgbClr val="00ADEF"/>
          </a:solidFill>
        </p:spPr>
        <p:txBody>
          <a:bodyPr wrap="square" rtlCol="0" anchor="ctr">
            <a:noAutofit/>
          </a:bodyPr>
          <a:lstStyle/>
          <a:p>
            <a:pPr indent="361950"/>
            <a:r>
              <a:rPr lang="ru-RU" sz="2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разрешения проблемы</a:t>
            </a:r>
            <a:endParaRPr lang="ru-RU" sz="20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C0D7B8-4AE5-B8B2-E854-EB2023CD5125}"/>
              </a:ext>
            </a:extLst>
          </p:cNvPr>
          <p:cNvSpPr txBox="1"/>
          <p:nvPr/>
        </p:nvSpPr>
        <p:spPr>
          <a:xfrm>
            <a:off x="1609383" y="4200471"/>
            <a:ext cx="4123905" cy="2708434"/>
          </a:xfrm>
          <a:prstGeom prst="rect">
            <a:avLst/>
          </a:prstGeom>
          <a:noFill/>
          <a:ln w="38100">
            <a:solidFill>
              <a:srgbClr val="10CB7C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персонала работе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медоборудованием, тест-системами, информационных программах, в том числе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видеоотоскопии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клинических рекомендаций по оказанию неотложной помощи в педиатрической практике;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компетенции медицинских работников;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пациентоориентированности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xmlns="" id="{9E4D277A-6C81-3C88-7E19-B431427D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155" y="7321550"/>
            <a:ext cx="2405658" cy="238126"/>
          </a:xfrm>
        </p:spPr>
        <p:txBody>
          <a:bodyPr/>
          <a:lstStyle/>
          <a:p>
            <a:fld id="{35A96804-AED8-46E6-9865-51ABBDA605E0}" type="slidenum">
              <a:rPr lang="ru-RU" b="1" smtClean="0">
                <a:solidFill>
                  <a:schemeClr val="bg1"/>
                </a:solidFill>
                <a:latin typeface="Museo Sans Cyrl 300" panose="02000000000000000000" pitchFamily="2" charset="-52"/>
              </a:rPr>
              <a:t>4</a:t>
            </a:fld>
            <a:endParaRPr lang="ru-RU" b="1" dirty="0">
              <a:solidFill>
                <a:schemeClr val="bg1"/>
              </a:solidFill>
              <a:latin typeface="Museo Sans Cyrl 300" panose="02000000000000000000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F1401C-FADE-46AB-8B57-A6A6CF087A1F}"/>
              </a:ext>
            </a:extLst>
          </p:cNvPr>
          <p:cNvSpPr txBox="1"/>
          <p:nvPr/>
        </p:nvSpPr>
        <p:spPr>
          <a:xfrm>
            <a:off x="6619518" y="1393993"/>
            <a:ext cx="3512774" cy="5770811"/>
          </a:xfrm>
          <a:prstGeom prst="rect">
            <a:avLst/>
          </a:prstGeom>
          <a:noFill/>
          <a:ln w="38100">
            <a:solidFill>
              <a:srgbClr val="00ADEF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Оснащение: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1D381"/>
              </a:buClr>
            </a:pPr>
            <a:r>
              <a:rPr lang="ru-RU" sz="12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Кабинет приема врача педиатра для пациентов с острыми инфекционными заболеваниями</a:t>
            </a:r>
          </a:p>
          <a:p>
            <a:pPr>
              <a:buClr>
                <a:srgbClr val="11D381"/>
              </a:buClr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Кабинет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врача педиатра для пациентов с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соматическими заболеваниями</a:t>
            </a:r>
          </a:p>
          <a:p>
            <a:pPr>
              <a:buClr>
                <a:srgbClr val="11D381"/>
              </a:buClr>
            </a:pPr>
            <a:r>
              <a:rPr lang="ru-RU" sz="12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200" i="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приема врача инфекциониста ?</a:t>
            </a:r>
          </a:p>
          <a:p>
            <a:pPr>
              <a:buClr>
                <a:srgbClr val="11D381"/>
              </a:buClr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Кабинет приема врача-консультанта</a:t>
            </a:r>
          </a:p>
          <a:p>
            <a:pPr>
              <a:buClr>
                <a:srgbClr val="11D381"/>
              </a:buClr>
            </a:pPr>
            <a:r>
              <a:rPr lang="ru-RU" sz="12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Кабинет функциональной диагностики</a:t>
            </a:r>
          </a:p>
          <a:p>
            <a:pPr>
              <a:buClr>
                <a:srgbClr val="11D381"/>
              </a:buClr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Процедурный кабинет</a:t>
            </a:r>
          </a:p>
          <a:p>
            <a:pPr>
              <a:buClr>
                <a:srgbClr val="11D381"/>
              </a:buClr>
            </a:pPr>
            <a:r>
              <a:rPr lang="ru-RU" sz="12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20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Рентгенкабинет</a:t>
            </a:r>
            <a:endParaRPr lang="ru-RU" sz="120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1D381"/>
              </a:buClr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Блок экстренной травматологической помощи</a:t>
            </a:r>
            <a:endParaRPr lang="ru-RU" sz="120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1D381"/>
              </a:buClr>
            </a:pPr>
            <a:endParaRPr lang="ru-RU" sz="120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1D381"/>
              </a:buClr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10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Пульсоксиметр</a:t>
            </a:r>
            <a:endParaRPr lang="ru-RU" sz="110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Тонометр педиатрический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1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Биохимический анализатор (экспресс –анализатор)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Видеоотоскоп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ЭКГ 12-канальный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1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Фонарик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Весы, ростомер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1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УЗИ аппарат с 4 датчиками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Небулайзер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1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ешок </a:t>
            </a:r>
            <a:r>
              <a:rPr lang="ru-RU" sz="110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Амбу</a:t>
            </a:r>
            <a:endParaRPr lang="ru-RU" sz="110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Кислородный концентратор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Дефибрилятор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Отсасыватель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Пикфлуометр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Термометр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системы для вирусологического, бактериологического обследования</a:t>
            </a:r>
            <a:r>
              <a:rPr lang="ru-RU" sz="11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Укладки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посиндромальные</a:t>
            </a:r>
            <a:endParaRPr lang="ru-RU" sz="110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40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B6D105-45C5-F7DE-F624-01337DB2EB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8"/>
          <a:stretch/>
        </p:blipFill>
        <p:spPr>
          <a:xfrm>
            <a:off x="0" y="0"/>
            <a:ext cx="1428410" cy="7559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6106068-0B33-4D36-ADC2-314C8871A1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97" y="275415"/>
            <a:ext cx="1485800" cy="986806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2AD09B5-8DC1-4DDE-8541-459A748D50D0}"/>
              </a:ext>
            </a:extLst>
          </p:cNvPr>
          <p:cNvSpPr/>
          <p:nvPr/>
        </p:nvSpPr>
        <p:spPr>
          <a:xfrm>
            <a:off x="-1" y="7336124"/>
            <a:ext cx="10691813" cy="238125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работы отделения неотложной медицинской помощи в детской поликлинике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CF1401C-FADE-46AB-8B57-A6A6CF087A1F}"/>
              </a:ext>
            </a:extLst>
          </p:cNvPr>
          <p:cNvSpPr txBox="1"/>
          <p:nvPr/>
        </p:nvSpPr>
        <p:spPr>
          <a:xfrm>
            <a:off x="1609385" y="1594643"/>
            <a:ext cx="3584407" cy="4247317"/>
          </a:xfrm>
          <a:prstGeom prst="rect">
            <a:avLst/>
          </a:prstGeom>
          <a:noFill/>
          <a:ln w="38100">
            <a:solidFill>
              <a:srgbClr val="00ADEF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Методы, используемые при реализации проекта: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проблемы, целеполагание;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команды проекта;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пилотное внедрение и тестирование готового решения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блоке неотложной помощи;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полученных данных – выявление эффективности работы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служб, задействованных в оказании неотложной помощи при первичном обращении пациента;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пилотного внедрения на основе полученных данных;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масштабирование проекта – внедрение системы в оставшиеся структурные подразделения ГАУЗ «ДГКБ» г. Оренбурга.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00BCA1-ADC1-89F2-076B-AD3DD6165275}"/>
              </a:ext>
            </a:extLst>
          </p:cNvPr>
          <p:cNvSpPr txBox="1"/>
          <p:nvPr/>
        </p:nvSpPr>
        <p:spPr>
          <a:xfrm>
            <a:off x="1" y="406928"/>
            <a:ext cx="8153400" cy="723781"/>
          </a:xfrm>
          <a:prstGeom prst="rect">
            <a:avLst/>
          </a:prstGeom>
          <a:solidFill>
            <a:srgbClr val="00ADEF"/>
          </a:solidFill>
        </p:spPr>
        <p:txBody>
          <a:bodyPr wrap="square" rtlCol="0" anchor="ctr">
            <a:noAutofit/>
          </a:bodyPr>
          <a:lstStyle/>
          <a:p>
            <a:pPr indent="361950"/>
            <a:r>
              <a:rPr lang="ru-RU" sz="2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проекта: прототип</a:t>
            </a:r>
            <a:endParaRPr lang="ru-RU" sz="20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C0D7B8-4AE5-B8B2-E854-EB2023CD5125}"/>
              </a:ext>
            </a:extLst>
          </p:cNvPr>
          <p:cNvSpPr txBox="1"/>
          <p:nvPr/>
        </p:nvSpPr>
        <p:spPr>
          <a:xfrm>
            <a:off x="1609384" y="5892604"/>
            <a:ext cx="8896692" cy="1260143"/>
          </a:xfrm>
          <a:prstGeom prst="rect">
            <a:avLst/>
          </a:prstGeom>
          <a:noFill/>
          <a:ln w="38100">
            <a:solidFill>
              <a:srgbClr val="10CB7C"/>
            </a:solidFill>
          </a:ln>
        </p:spPr>
        <p:txBody>
          <a:bodyPr wrap="square"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проектного управления:</a:t>
            </a:r>
          </a:p>
          <a:p>
            <a:pPr marL="285750" indent="-285750">
              <a:buClr>
                <a:srgbClr val="00ADEF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– задачи проекта собраны в одной программе, ничего не теряется и не забывается;</a:t>
            </a:r>
          </a:p>
          <a:p>
            <a:pPr marL="285750" indent="-285750">
              <a:buClr>
                <a:srgbClr val="00ADEF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– с помощью ПО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Trello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 контролируются рабочие процессы и расход ресурсов (время, денежные средства), каждый участник команды сосредоточен на выполнении своих задач;</a:t>
            </a:r>
          </a:p>
          <a:p>
            <a:pPr marL="285750" indent="-285750">
              <a:buClr>
                <a:srgbClr val="00ADEF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– системный подход в работе над проектом и задачами позволяет создать готовый продукт в необходимый срок.</a:t>
            </a: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xmlns="" id="{91A3E8BD-0E76-43E1-BEC1-1B2FD993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155" y="7321550"/>
            <a:ext cx="2405658" cy="238126"/>
          </a:xfrm>
        </p:spPr>
        <p:txBody>
          <a:bodyPr/>
          <a:lstStyle/>
          <a:p>
            <a:fld id="{35A96804-AED8-46E6-9865-51ABBDA605E0}" type="slidenum">
              <a:rPr lang="ru-RU" b="1" smtClean="0">
                <a:solidFill>
                  <a:schemeClr val="bg1"/>
                </a:solidFill>
                <a:latin typeface="Museo Sans Cyrl 300" panose="02000000000000000000" pitchFamily="2" charset="-52"/>
              </a:rPr>
              <a:t>5</a:t>
            </a:fld>
            <a:endParaRPr lang="ru-RU" b="1" dirty="0">
              <a:solidFill>
                <a:schemeClr val="bg1"/>
              </a:solidFill>
              <a:latin typeface="Museo Sans Cyrl 300" panose="020000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850" y="1594643"/>
            <a:ext cx="2432304" cy="18935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767" y="2123171"/>
            <a:ext cx="2117870" cy="28238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3774" y="3852989"/>
            <a:ext cx="2153497" cy="16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9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B6D105-45C5-F7DE-F624-01337DB2EB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8"/>
          <a:stretch/>
        </p:blipFill>
        <p:spPr>
          <a:xfrm>
            <a:off x="0" y="0"/>
            <a:ext cx="1428410" cy="7559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6106068-0B33-4D36-ADC2-314C8871A1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97" y="275415"/>
            <a:ext cx="1485800" cy="986806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2AD09B5-8DC1-4DDE-8541-459A748D50D0}"/>
              </a:ext>
            </a:extLst>
          </p:cNvPr>
          <p:cNvSpPr/>
          <p:nvPr/>
        </p:nvSpPr>
        <p:spPr>
          <a:xfrm>
            <a:off x="0" y="7321549"/>
            <a:ext cx="10691813" cy="238125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05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работы отделения неотложной медицинской помощи в детской поликлинике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00BCA1-ADC1-89F2-076B-AD3DD6165275}"/>
              </a:ext>
            </a:extLst>
          </p:cNvPr>
          <p:cNvSpPr txBox="1"/>
          <p:nvPr/>
        </p:nvSpPr>
        <p:spPr>
          <a:xfrm>
            <a:off x="1" y="406928"/>
            <a:ext cx="8153400" cy="723781"/>
          </a:xfrm>
          <a:prstGeom prst="rect">
            <a:avLst/>
          </a:prstGeom>
          <a:solidFill>
            <a:srgbClr val="00ADEF"/>
          </a:solidFill>
        </p:spPr>
        <p:txBody>
          <a:bodyPr wrap="square" rtlCol="0" anchor="ctr">
            <a:noAutofit/>
          </a:bodyPr>
          <a:lstStyle/>
          <a:p>
            <a:pPr indent="361950"/>
            <a:r>
              <a:rPr lang="ru-RU" sz="2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проекта: практика</a:t>
            </a:r>
            <a:endParaRPr lang="ru-RU" sz="20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C0D7B8-4AE5-B8B2-E854-EB2023CD5125}"/>
              </a:ext>
            </a:extLst>
          </p:cNvPr>
          <p:cNvSpPr txBox="1"/>
          <p:nvPr/>
        </p:nvSpPr>
        <p:spPr>
          <a:xfrm>
            <a:off x="1609382" y="5762626"/>
            <a:ext cx="8830017" cy="1314450"/>
          </a:xfrm>
          <a:prstGeom prst="rect">
            <a:avLst/>
          </a:prstGeom>
          <a:noFill/>
          <a:ln w="38100">
            <a:solidFill>
              <a:srgbClr val="10CB7C"/>
            </a:solidFill>
          </a:ln>
        </p:spPr>
        <p:txBody>
          <a:bodyPr wrap="square"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Ресурсы, затраченные при реализации проекта: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неотложной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врача-педиатра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 неотложной помощи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установленным оборудованием;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врачей специалистов; 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совещания по вопросам реализации проекта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Museo Sans Cyrl 300" panose="02000000000000000000" pitchFamily="2" charset="-52"/>
            </a:endParaRP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xmlns="" id="{6E0C68C1-7819-C176-BDBA-98FFC5C4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155" y="7321550"/>
            <a:ext cx="2405658" cy="238126"/>
          </a:xfrm>
        </p:spPr>
        <p:txBody>
          <a:bodyPr/>
          <a:lstStyle/>
          <a:p>
            <a:fld id="{35A96804-AED8-46E6-9865-51ABBDA605E0}" type="slidenum">
              <a:rPr lang="ru-RU" b="1" smtClean="0">
                <a:solidFill>
                  <a:schemeClr val="bg1"/>
                </a:solidFill>
                <a:latin typeface="Museo Sans Cyrl 300" panose="02000000000000000000" pitchFamily="2" charset="-52"/>
              </a:rPr>
              <a:t>6</a:t>
            </a:fld>
            <a:endParaRPr lang="ru-RU" b="1" dirty="0">
              <a:solidFill>
                <a:schemeClr val="bg1"/>
              </a:solidFill>
              <a:latin typeface="Museo Sans Cyrl 300" panose="02000000000000000000" pitchFamily="2" charset="-52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D8E79CA2-038E-8437-F693-B9C9DF1701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997612"/>
              </p:ext>
            </p:extLst>
          </p:nvPr>
        </p:nvGraphicFramePr>
        <p:xfrm>
          <a:off x="8403336" y="1569485"/>
          <a:ext cx="1947672" cy="1769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CorelDRAW" r:id="rId5" imgW="3283560" imgH="3280690" progId="CorelDraw.Graphic.22">
                  <p:embed/>
                </p:oleObj>
              </mc:Choice>
              <mc:Fallback>
                <p:oleObj name="CorelDRAW" r:id="rId5" imgW="3283560" imgH="3280690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03336" y="1569485"/>
                        <a:ext cx="1947672" cy="1769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F1401C-FADE-46AB-8B57-A6A6CF087A1F}"/>
              </a:ext>
            </a:extLst>
          </p:cNvPr>
          <p:cNvSpPr txBox="1"/>
          <p:nvPr/>
        </p:nvSpPr>
        <p:spPr>
          <a:xfrm>
            <a:off x="1724244" y="1306265"/>
            <a:ext cx="3974591" cy="4154984"/>
          </a:xfrm>
          <a:prstGeom prst="rect">
            <a:avLst/>
          </a:prstGeom>
          <a:noFill/>
          <a:ln w="38100">
            <a:solidFill>
              <a:srgbClr val="00ADEF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11D381"/>
              </a:buClr>
            </a:pPr>
            <a:r>
              <a:rPr lang="ru-RU" sz="12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инструменты, используемые при реализации проекта: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20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Пульсоксиметр</a:t>
            </a:r>
            <a:endParaRPr lang="ru-RU" sz="120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Тонометр педиатрический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2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Биохимический анализатор (экспресс –анализатор)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Видеоотоскоп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ЭКГ 12-канальный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2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Фонарик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Весы, ростомер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2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УЗИ аппарат с 4 датчиками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Небулайзер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ешок </a:t>
            </a:r>
            <a:r>
              <a:rPr lang="ru-RU" sz="120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Амбу</a:t>
            </a:r>
            <a:endParaRPr lang="ru-RU" sz="120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Кислородный концентратор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Дефибрилятор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Отсасыватель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Пикфлуометр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Термометр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системы для вирусологического, бактериологического обследования</a:t>
            </a:r>
            <a:r>
              <a:rPr lang="ru-RU" sz="12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Укладки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посиндромальные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2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рекомендации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локальные акты (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алгоритмы)</a:t>
            </a:r>
            <a:endParaRPr lang="ru-RU" sz="120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85" name="Picture 61" descr="https://medplant.ru/upload/iblock/dd9/mexqj71a9klr83r1k7pwxp7g52ss8fw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516" y="1513087"/>
            <a:ext cx="2095986" cy="159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63" descr="Электрокардиограф 12-канальный ЭК12Т-01 (Диагональ 141мм) с программой интерпретацие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516" y="3457575"/>
            <a:ext cx="20288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65" descr="https://apomed24.ru/wp-content/uploads/Midineb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3383757"/>
            <a:ext cx="2200563" cy="205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67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B6D105-45C5-F7DE-F624-01337DB2EB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8"/>
          <a:stretch/>
        </p:blipFill>
        <p:spPr>
          <a:xfrm>
            <a:off x="0" y="0"/>
            <a:ext cx="1428410" cy="7559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6106068-0B33-4D36-ADC2-314C8871A1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97" y="275415"/>
            <a:ext cx="1485800" cy="986806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2AD09B5-8DC1-4DDE-8541-459A748D50D0}"/>
              </a:ext>
            </a:extLst>
          </p:cNvPr>
          <p:cNvSpPr/>
          <p:nvPr/>
        </p:nvSpPr>
        <p:spPr>
          <a:xfrm>
            <a:off x="0" y="7321549"/>
            <a:ext cx="10691813" cy="238125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05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работы отделения неотложной медицинской помощи в детской поликлинике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CF1401C-FADE-46AB-8B57-A6A6CF087A1F}"/>
              </a:ext>
            </a:extLst>
          </p:cNvPr>
          <p:cNvSpPr txBox="1"/>
          <p:nvPr/>
        </p:nvSpPr>
        <p:spPr>
          <a:xfrm>
            <a:off x="1609383" y="1569485"/>
            <a:ext cx="8877642" cy="1200329"/>
          </a:xfrm>
          <a:prstGeom prst="rect">
            <a:avLst/>
          </a:prstGeom>
          <a:noFill/>
          <a:ln w="38100">
            <a:solidFill>
              <a:srgbClr val="00ADEF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хода реализации проекта</a:t>
            </a:r>
          </a:p>
          <a:p>
            <a:pPr algn="just">
              <a:buClr>
                <a:srgbClr val="11D381"/>
              </a:buCl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детской поликлиники №4 ГАУЗ «ДГКБ» г. Оренбурга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принято решение о создании отделения неотложной медицинской помощи единым блоком с применением диагностического и лабораторного оборудования 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квалифицированной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 детям города на первичном приеме у врача-педиатра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00BCA1-ADC1-89F2-076B-AD3DD6165275}"/>
              </a:ext>
            </a:extLst>
          </p:cNvPr>
          <p:cNvSpPr txBox="1"/>
          <p:nvPr/>
        </p:nvSpPr>
        <p:spPr>
          <a:xfrm>
            <a:off x="0" y="406928"/>
            <a:ext cx="8153401" cy="723781"/>
          </a:xfrm>
          <a:prstGeom prst="rect">
            <a:avLst/>
          </a:prstGeom>
          <a:solidFill>
            <a:srgbClr val="00ADEF"/>
          </a:solidFill>
        </p:spPr>
        <p:txBody>
          <a:bodyPr wrap="square" rtlCol="0" anchor="ctr">
            <a:noAutofit/>
          </a:bodyPr>
          <a:lstStyle/>
          <a:p>
            <a:pPr indent="361950"/>
            <a:r>
              <a:rPr lang="ru-RU" sz="2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проекта: процесс</a:t>
            </a:r>
            <a:endParaRPr lang="ru-RU" sz="20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C0D7B8-4AE5-B8B2-E854-EB2023CD5125}"/>
              </a:ext>
            </a:extLst>
          </p:cNvPr>
          <p:cNvSpPr txBox="1"/>
          <p:nvPr/>
        </p:nvSpPr>
        <p:spPr>
          <a:xfrm>
            <a:off x="1609384" y="2912795"/>
            <a:ext cx="4151336" cy="4247317"/>
          </a:xfrm>
          <a:prstGeom prst="rect">
            <a:avLst/>
          </a:prstGeom>
          <a:noFill/>
          <a:ln w="38100">
            <a:solidFill>
              <a:srgbClr val="10CB7C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эффективности проекта и достижения целевых индикаторов:</a:t>
            </a:r>
          </a:p>
          <a:p>
            <a:pPr marL="285750" indent="-285750" algn="just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наглядность – отражение ситуации и формирование плана в соответствии с необходимым результатом;</a:t>
            </a:r>
          </a:p>
          <a:p>
            <a:pPr marL="285750" indent="-285750" algn="just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 – информирование пользователей о сути и важности измерения, отражение показателя и его отклонения от нормы;</a:t>
            </a:r>
          </a:p>
          <a:p>
            <a:pPr marL="285750" indent="-285750" algn="just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– низкая стоимость генерации данных по времени и использованию ресурсов;</a:t>
            </a:r>
          </a:p>
          <a:p>
            <a:pPr marL="285750" indent="-285750" algn="just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темпоральность – возможность систематического самоконтроля во времени, отображение сравнительных данных;</a:t>
            </a:r>
          </a:p>
          <a:p>
            <a:pPr marL="285750" indent="-285750" algn="just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– своевременное принятие корректирующих управленческих решений на основе аналитических данных. Способствует достижению целей, а не применению мер по устранению нарушений.</a:t>
            </a: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xmlns="" id="{6E0C68C1-7819-C176-BDBA-98FFC5C4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155" y="7321550"/>
            <a:ext cx="2405658" cy="238126"/>
          </a:xfrm>
        </p:spPr>
        <p:txBody>
          <a:bodyPr/>
          <a:lstStyle/>
          <a:p>
            <a:fld id="{35A96804-AED8-46E6-9865-51ABBDA605E0}" type="slidenum">
              <a:rPr lang="ru-RU" b="1" smtClean="0">
                <a:solidFill>
                  <a:schemeClr val="bg1"/>
                </a:solidFill>
                <a:latin typeface="Museo Sans Cyrl 300" panose="02000000000000000000" pitchFamily="2" charset="-52"/>
              </a:rPr>
              <a:t>7</a:t>
            </a:fld>
            <a:endParaRPr lang="ru-RU" b="1" dirty="0">
              <a:solidFill>
                <a:schemeClr val="bg1"/>
              </a:solidFill>
              <a:latin typeface="Museo Sans Cyrl 300" panose="02000000000000000000" pitchFamily="2" charset="-52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E4BF7EFD-F998-7BAC-6A42-1EB548BC8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694127"/>
              </p:ext>
            </p:extLst>
          </p:nvPr>
        </p:nvGraphicFramePr>
        <p:xfrm>
          <a:off x="6334124" y="2912795"/>
          <a:ext cx="4152901" cy="4309232"/>
        </p:xfrm>
        <a:graphic>
          <a:graphicData uri="http://schemas.openxmlformats.org/drawingml/2006/table">
            <a:tbl>
              <a:tblPr firstRow="1" firstCol="1" bandRow="1"/>
              <a:tblGrid>
                <a:gridCol w="1267403">
                  <a:extLst>
                    <a:ext uri="{9D8B030D-6E8A-4147-A177-3AD203B41FA5}">
                      <a16:colId xmlns:a16="http://schemas.microsoft.com/office/drawing/2014/main" xmlns="" val="2027752234"/>
                    </a:ext>
                  </a:extLst>
                </a:gridCol>
                <a:gridCol w="230909">
                  <a:extLst>
                    <a:ext uri="{9D8B030D-6E8A-4147-A177-3AD203B41FA5}">
                      <a16:colId xmlns:a16="http://schemas.microsoft.com/office/drawing/2014/main" xmlns="" val="939194194"/>
                    </a:ext>
                  </a:extLst>
                </a:gridCol>
                <a:gridCol w="323273">
                  <a:extLst>
                    <a:ext uri="{9D8B030D-6E8A-4147-A177-3AD203B41FA5}">
                      <a16:colId xmlns:a16="http://schemas.microsoft.com/office/drawing/2014/main" xmlns="" val="2457789990"/>
                    </a:ext>
                  </a:extLst>
                </a:gridCol>
                <a:gridCol w="295564">
                  <a:extLst>
                    <a:ext uri="{9D8B030D-6E8A-4147-A177-3AD203B41FA5}">
                      <a16:colId xmlns:a16="http://schemas.microsoft.com/office/drawing/2014/main" xmlns="" val="2108011307"/>
                    </a:ext>
                  </a:extLst>
                </a:gridCol>
                <a:gridCol w="295563">
                  <a:extLst>
                    <a:ext uri="{9D8B030D-6E8A-4147-A177-3AD203B41FA5}">
                      <a16:colId xmlns:a16="http://schemas.microsoft.com/office/drawing/2014/main" xmlns="" val="140670638"/>
                    </a:ext>
                  </a:extLst>
                </a:gridCol>
                <a:gridCol w="212437">
                  <a:extLst>
                    <a:ext uri="{9D8B030D-6E8A-4147-A177-3AD203B41FA5}">
                      <a16:colId xmlns:a16="http://schemas.microsoft.com/office/drawing/2014/main" xmlns="" val="2875067081"/>
                    </a:ext>
                  </a:extLst>
                </a:gridCol>
                <a:gridCol w="249382">
                  <a:extLst>
                    <a:ext uri="{9D8B030D-6E8A-4147-A177-3AD203B41FA5}">
                      <a16:colId xmlns:a16="http://schemas.microsoft.com/office/drawing/2014/main" xmlns="" val="4048494756"/>
                    </a:ext>
                  </a:extLst>
                </a:gridCol>
                <a:gridCol w="212436">
                  <a:extLst>
                    <a:ext uri="{9D8B030D-6E8A-4147-A177-3AD203B41FA5}">
                      <a16:colId xmlns:a16="http://schemas.microsoft.com/office/drawing/2014/main" xmlns="" val="3077750728"/>
                    </a:ext>
                  </a:extLst>
                </a:gridCol>
                <a:gridCol w="258618">
                  <a:extLst>
                    <a:ext uri="{9D8B030D-6E8A-4147-A177-3AD203B41FA5}">
                      <a16:colId xmlns:a16="http://schemas.microsoft.com/office/drawing/2014/main" xmlns="" val="3696753714"/>
                    </a:ext>
                  </a:extLst>
                </a:gridCol>
                <a:gridCol w="286327">
                  <a:extLst>
                    <a:ext uri="{9D8B030D-6E8A-4147-A177-3AD203B41FA5}">
                      <a16:colId xmlns:a16="http://schemas.microsoft.com/office/drawing/2014/main" xmlns="" val="1777185197"/>
                    </a:ext>
                  </a:extLst>
                </a:gridCol>
                <a:gridCol w="520989">
                  <a:extLst>
                    <a:ext uri="{9D8B030D-6E8A-4147-A177-3AD203B41FA5}">
                      <a16:colId xmlns:a16="http://schemas.microsoft.com/office/drawing/2014/main" xmlns="" val="4086324039"/>
                    </a:ext>
                  </a:extLst>
                </a:gridCol>
              </a:tblGrid>
              <a:tr h="336310">
                <a:tc rowSpan="2"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Этапы</a:t>
                      </a:r>
                      <a:endParaRPr lang="ru-RU" sz="1100" b="1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E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Месяцы</a:t>
                      </a:r>
                      <a:endParaRPr lang="ru-RU" sz="1100" b="1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7489754"/>
                  </a:ext>
                </a:extLst>
              </a:tr>
              <a:tr h="274825">
                <a:tc vMerge="1"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2023 год</a:t>
                      </a:r>
                      <a:endParaRPr lang="ru-RU" sz="8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2024 год</a:t>
                      </a:r>
                      <a:endParaRPr lang="ru-RU" sz="8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Museo Sans Cyrl 300" panose="02000000000000000000" pitchFamily="2" charset="-5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825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9</a:t>
                      </a:r>
                      <a:endParaRPr lang="ru-RU" sz="8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8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11</a:t>
                      </a:r>
                      <a:endParaRPr lang="ru-RU" sz="8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12</a:t>
                      </a:r>
                      <a:endParaRPr lang="ru-RU" sz="8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</a:t>
                      </a:r>
                      <a:endParaRPr lang="ru-RU" sz="8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2</a:t>
                      </a:r>
                      <a:endParaRPr lang="ru-RU" sz="8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3</a:t>
                      </a:r>
                      <a:endParaRPr lang="ru-RU" sz="8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4</a:t>
                      </a:r>
                      <a:endParaRPr lang="ru-RU" sz="8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</a:t>
                      </a:r>
                      <a:endParaRPr lang="ru-RU" sz="8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6.</a:t>
                      </a:r>
                      <a:r>
                        <a:rPr lang="ru-RU" sz="800" baseline="0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7. 8</a:t>
                      </a:r>
                      <a:endParaRPr lang="ru-RU" sz="800" dirty="0">
                        <a:effectLst/>
                        <a:latin typeface="Franklin Gothic Medium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4774105"/>
                  </a:ext>
                </a:extLst>
              </a:tr>
              <a:tr h="477410"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Целеполагание</a:t>
                      </a:r>
                      <a:endParaRPr lang="ru-RU" sz="110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4139614"/>
                  </a:ext>
                </a:extLst>
              </a:tr>
              <a:tr h="477410"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Формирование команды</a:t>
                      </a:r>
                      <a:endParaRPr lang="ru-RU" sz="110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2308879"/>
                  </a:ext>
                </a:extLst>
              </a:tr>
              <a:tr h="482282"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Выявление потребности в оборудовании</a:t>
                      </a:r>
                      <a:endParaRPr lang="ru-RU" sz="110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8982473"/>
                  </a:ext>
                </a:extLst>
              </a:tr>
              <a:tr h="482282"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Закупка и установка оборудования</a:t>
                      </a: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6480733"/>
                  </a:ext>
                </a:extLst>
              </a:tr>
              <a:tr h="477410"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Обучение персонала</a:t>
                      </a:r>
                      <a:endParaRPr lang="ru-RU" sz="110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7275230"/>
                  </a:ext>
                </a:extLst>
              </a:tr>
              <a:tr h="482282"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Проведение осмотра детей</a:t>
                      </a:r>
                      <a:endParaRPr lang="ru-RU" sz="110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CC36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CC36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1088842"/>
                  </a:ext>
                </a:extLst>
              </a:tr>
              <a:tr h="482282"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Анализ полученных данных</a:t>
                      </a:r>
                      <a:endParaRPr lang="ru-RU" sz="110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940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983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B6D105-45C5-F7DE-F624-01337DB2EB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8"/>
          <a:stretch/>
        </p:blipFill>
        <p:spPr>
          <a:xfrm>
            <a:off x="0" y="0"/>
            <a:ext cx="1428410" cy="7559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6106068-0B33-4D36-ADC2-314C8871A1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97" y="275415"/>
            <a:ext cx="1485800" cy="986806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2AD09B5-8DC1-4DDE-8541-459A748D50D0}"/>
              </a:ext>
            </a:extLst>
          </p:cNvPr>
          <p:cNvSpPr/>
          <p:nvPr/>
        </p:nvSpPr>
        <p:spPr>
          <a:xfrm>
            <a:off x="0" y="7321549"/>
            <a:ext cx="10691813" cy="238125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работы отделения неотложной медицинской помощи в детской поликлинике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CF1401C-FADE-46AB-8B57-A6A6CF087A1F}"/>
              </a:ext>
            </a:extLst>
          </p:cNvPr>
          <p:cNvSpPr txBox="1"/>
          <p:nvPr/>
        </p:nvSpPr>
        <p:spPr>
          <a:xfrm>
            <a:off x="1609384" y="1366285"/>
            <a:ext cx="8801442" cy="2123658"/>
          </a:xfrm>
          <a:prstGeom prst="rect">
            <a:avLst/>
          </a:prstGeom>
          <a:noFill/>
          <a:ln w="38100">
            <a:solidFill>
              <a:srgbClr val="00ADEF"/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11D381"/>
              </a:buClr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Внедрение комплексного подхода при оказании неотложной помощи в отделении неотложной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помощи ГАУЗ «ДГКБ» г. Оренбурга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день обращения позволило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получить следующие результаты:</a:t>
            </a:r>
          </a:p>
          <a:p>
            <a:pPr marL="285750" indent="-285750">
              <a:buClr>
                <a:srgbClr val="11D381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неотложной помощи показало себя более эффективным в условиях отделения неотложной помощи детской поликлиники, чем на дому - это привело к снижению количества вызовов на дом;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блоке неотложной помощи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позволило одновременно оказывать медицинскую помощь детям с инфекционной и неинфекционной патологией; </a:t>
            </a:r>
          </a:p>
          <a:p>
            <a:pPr marL="285750" indent="-285750">
              <a:buClr>
                <a:srgbClr val="11D381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телемедицинские консультации по типу «врач-пациент» для контроля за состоянием ребёнка;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пациент получает своевременную консультацию специалиста.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00BCA1-ADC1-89F2-076B-AD3DD6165275}"/>
              </a:ext>
            </a:extLst>
          </p:cNvPr>
          <p:cNvSpPr txBox="1"/>
          <p:nvPr/>
        </p:nvSpPr>
        <p:spPr>
          <a:xfrm>
            <a:off x="1" y="406928"/>
            <a:ext cx="8153400" cy="723781"/>
          </a:xfrm>
          <a:prstGeom prst="rect">
            <a:avLst/>
          </a:prstGeom>
          <a:solidFill>
            <a:srgbClr val="00ADEF"/>
          </a:solidFill>
        </p:spPr>
        <p:txBody>
          <a:bodyPr wrap="square" rtlCol="0" anchor="ctr">
            <a:noAutofit/>
          </a:bodyPr>
          <a:lstStyle/>
          <a:p>
            <a:pPr indent="361950"/>
            <a:r>
              <a:rPr lang="ru-RU" sz="2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0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реализации  проекта</a:t>
            </a:r>
            <a:endParaRPr lang="ru-RU" sz="20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C0D7B8-4AE5-B8B2-E854-EB2023CD5125}"/>
              </a:ext>
            </a:extLst>
          </p:cNvPr>
          <p:cNvSpPr txBox="1"/>
          <p:nvPr/>
        </p:nvSpPr>
        <p:spPr>
          <a:xfrm>
            <a:off x="1609384" y="3800390"/>
            <a:ext cx="4133048" cy="3354423"/>
          </a:xfrm>
          <a:prstGeom prst="rect">
            <a:avLst/>
          </a:prstGeom>
          <a:noFill/>
          <a:ln w="38100">
            <a:solidFill>
              <a:srgbClr val="10CB7C"/>
            </a:solidFill>
          </a:ln>
        </p:spPr>
        <p:txBody>
          <a:bodyPr wrap="square" anchor="ctr" anchorCtr="0">
            <a:no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xmlns="" id="{6E0C68C1-7819-C176-BDBA-98FFC5C4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155" y="7321550"/>
            <a:ext cx="2405658" cy="238126"/>
          </a:xfrm>
        </p:spPr>
        <p:txBody>
          <a:bodyPr/>
          <a:lstStyle/>
          <a:p>
            <a:fld id="{35A96804-AED8-46E6-9865-51ABBDA605E0}" type="slidenum">
              <a:rPr lang="ru-RU" b="1" smtClean="0">
                <a:solidFill>
                  <a:schemeClr val="bg1"/>
                </a:solidFill>
                <a:latin typeface="Museo Sans Cyrl 300" panose="02000000000000000000" pitchFamily="2" charset="-52"/>
              </a:rPr>
              <a:t>8</a:t>
            </a:fld>
            <a:endParaRPr lang="ru-RU" b="1" dirty="0">
              <a:solidFill>
                <a:schemeClr val="bg1"/>
              </a:solidFill>
              <a:latin typeface="Museo Sans Cyrl 300" panose="02000000000000000000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7C0D7B8-4AE5-B8B2-E854-EB2023CD5125}"/>
              </a:ext>
            </a:extLst>
          </p:cNvPr>
          <p:cNvSpPr txBox="1"/>
          <p:nvPr/>
        </p:nvSpPr>
        <p:spPr>
          <a:xfrm>
            <a:off x="6010105" y="3791761"/>
            <a:ext cx="4133048" cy="3354423"/>
          </a:xfrm>
          <a:prstGeom prst="rect">
            <a:avLst/>
          </a:prstGeom>
          <a:noFill/>
          <a:ln w="38100">
            <a:solidFill>
              <a:srgbClr val="10CB7C"/>
            </a:solidFill>
          </a:ln>
        </p:spPr>
        <p:txBody>
          <a:bodyPr wrap="square" anchor="ctr" anchorCtr="0">
            <a:no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149846844"/>
              </p:ext>
            </p:extLst>
          </p:nvPr>
        </p:nvGraphicFramePr>
        <p:xfrm>
          <a:off x="1696084" y="3941064"/>
          <a:ext cx="3945764" cy="304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400296154"/>
              </p:ext>
            </p:extLst>
          </p:nvPr>
        </p:nvGraphicFramePr>
        <p:xfrm>
          <a:off x="6127399" y="3941063"/>
          <a:ext cx="3748122" cy="304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78324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853C2DE-2256-4562-780A-32CAEB16DCBA}"/>
              </a:ext>
            </a:extLst>
          </p:cNvPr>
          <p:cNvSpPr txBox="1"/>
          <p:nvPr/>
        </p:nvSpPr>
        <p:spPr>
          <a:xfrm>
            <a:off x="7366864" y="3779836"/>
            <a:ext cx="3025134" cy="2305891"/>
          </a:xfrm>
          <a:prstGeom prst="rect">
            <a:avLst/>
          </a:prstGeom>
          <a:noFill/>
          <a:ln w="38100">
            <a:solidFill>
              <a:srgbClr val="DA3AB4"/>
            </a:solidFill>
          </a:ln>
        </p:spPr>
        <p:txBody>
          <a:bodyPr wrap="square" tIns="144000" rtlCol="0">
            <a:noAutofit/>
          </a:bodyPr>
          <a:lstStyle/>
          <a:p>
            <a:pPr algn="ctr">
              <a:spcBef>
                <a:spcPts val="1200"/>
              </a:spcBef>
              <a:buClr>
                <a:srgbClr val="11D381"/>
              </a:buClr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B6D105-45C5-F7DE-F624-01337DB2EB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8"/>
          <a:stretch/>
        </p:blipFill>
        <p:spPr>
          <a:xfrm>
            <a:off x="0" y="0"/>
            <a:ext cx="1428410" cy="7559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6106068-0B33-4D36-ADC2-314C8871A1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97" y="275415"/>
            <a:ext cx="1485800" cy="986806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2AD09B5-8DC1-4DDE-8541-459A748D50D0}"/>
              </a:ext>
            </a:extLst>
          </p:cNvPr>
          <p:cNvSpPr/>
          <p:nvPr/>
        </p:nvSpPr>
        <p:spPr>
          <a:xfrm>
            <a:off x="1" y="7336125"/>
            <a:ext cx="10691813" cy="238125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работы отделения неотложной медицинской помощи в детской поликлинике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CF1401C-FADE-46AB-8B57-A6A6CF087A1F}"/>
              </a:ext>
            </a:extLst>
          </p:cNvPr>
          <p:cNvSpPr txBox="1"/>
          <p:nvPr/>
        </p:nvSpPr>
        <p:spPr>
          <a:xfrm>
            <a:off x="1609383" y="1569485"/>
            <a:ext cx="8801442" cy="1846659"/>
          </a:xfrm>
          <a:prstGeom prst="rect">
            <a:avLst/>
          </a:prstGeom>
          <a:noFill/>
          <a:ln w="38100">
            <a:solidFill>
              <a:srgbClr val="00ADEF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11D381"/>
              </a:buCl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</a:t>
            </a:r>
          </a:p>
          <a:p>
            <a:pPr marL="285750" indent="-285750">
              <a:buClr>
                <a:srgbClr val="11D38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цели и задач проекта внедрения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подхода при оказании неотложной медицинской помощи;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состава команды единомышленников;</a:t>
            </a:r>
          </a:p>
          <a:p>
            <a:pPr marL="285750" indent="-285750">
              <a:buClr>
                <a:srgbClr val="11D38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материально-технического снабжения проекта;</a:t>
            </a:r>
          </a:p>
          <a:p>
            <a:pPr marL="285750" indent="-285750">
              <a:buClr>
                <a:srgbClr val="11D38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системы мотивации участковых врачей-педиатров к улучшению качества оказания медицинской помощи;</a:t>
            </a:r>
          </a:p>
          <a:p>
            <a:pPr marL="285750" indent="-285750">
              <a:buClr>
                <a:srgbClr val="11D38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полученного опыта для тиражирования проекта.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00BCA1-ADC1-89F2-076B-AD3DD6165275}"/>
              </a:ext>
            </a:extLst>
          </p:cNvPr>
          <p:cNvSpPr txBox="1"/>
          <p:nvPr/>
        </p:nvSpPr>
        <p:spPr>
          <a:xfrm>
            <a:off x="1" y="406928"/>
            <a:ext cx="8153400" cy="723781"/>
          </a:xfrm>
          <a:prstGeom prst="rect">
            <a:avLst/>
          </a:prstGeom>
          <a:solidFill>
            <a:srgbClr val="00ADEF"/>
          </a:solidFill>
        </p:spPr>
        <p:txBody>
          <a:bodyPr wrap="square" rtlCol="0" anchor="ctr">
            <a:noAutofit/>
          </a:bodyPr>
          <a:lstStyle/>
          <a:p>
            <a:pPr indent="361950"/>
            <a:r>
              <a:rPr lang="ru-RU" sz="2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и перспективы реализации проекта</a:t>
            </a:r>
            <a:endParaRPr lang="ru-RU" sz="20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C0D7B8-4AE5-B8B2-E854-EB2023CD5125}"/>
              </a:ext>
            </a:extLst>
          </p:cNvPr>
          <p:cNvSpPr txBox="1"/>
          <p:nvPr/>
        </p:nvSpPr>
        <p:spPr>
          <a:xfrm>
            <a:off x="1609382" y="3779837"/>
            <a:ext cx="5576509" cy="2308324"/>
          </a:xfrm>
          <a:prstGeom prst="rect">
            <a:avLst/>
          </a:prstGeom>
          <a:noFill/>
          <a:ln w="38100">
            <a:solidFill>
              <a:srgbClr val="10CB7C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проекта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ADEF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отделений неотложной медицинской помощи в детских поликлиниках 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Оренбурга;</a:t>
            </a:r>
          </a:p>
          <a:p>
            <a:pPr marL="285750" indent="-285750">
              <a:buClr>
                <a:srgbClr val="00ADEF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персонала на платформе НМО;</a:t>
            </a:r>
          </a:p>
          <a:p>
            <a:pPr marL="285750" indent="-285750">
              <a:buClr>
                <a:srgbClr val="00ADEF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врачами специалистами поликлиники, врачами стационара и медицинскими организациями третьего уровня с помощью ТМК;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ADEF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неотложной медицинской помощи;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ADEF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мониторинг, контроль и координация хода реализации проекта.</a:t>
            </a: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xmlns="" id="{6E0C68C1-7819-C176-BDBA-98FFC5C4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155" y="7321550"/>
            <a:ext cx="2405658" cy="238126"/>
          </a:xfrm>
        </p:spPr>
        <p:txBody>
          <a:bodyPr/>
          <a:lstStyle/>
          <a:p>
            <a:fld id="{35A96804-AED8-46E6-9865-51ABBDA605E0}" type="slidenum">
              <a:rPr lang="ru-RU" b="1" smtClean="0">
                <a:solidFill>
                  <a:schemeClr val="bg1"/>
                </a:solidFill>
                <a:latin typeface="Museo Sans Cyrl 300" panose="02000000000000000000" pitchFamily="2" charset="-52"/>
              </a:rPr>
              <a:t>9</a:t>
            </a:fld>
            <a:endParaRPr lang="ru-RU" b="1" dirty="0">
              <a:solidFill>
                <a:schemeClr val="bg1"/>
              </a:solidFill>
              <a:latin typeface="Museo Sans Cyrl 300" panose="02000000000000000000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6106068-0B33-4D36-ADC2-314C8871A1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078" y="3779836"/>
            <a:ext cx="2764705" cy="23058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9382" y="6347191"/>
            <a:ext cx="8588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Государственное автономное учреждение здравоохранения «ДЕТСКАЯ ГОРОДСКАЯ КЛИНИЧЕСКАЯ БОЛЬНИЦА» города Оренбурга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460014 г. Оренбург, ул. Кобозева, д. 25 / </a:t>
            </a:r>
            <a:r>
              <a:rPr lang="en-US" altLang="ru-RU" sz="1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info</a:t>
            </a:r>
            <a:r>
              <a:rPr lang="ru-RU" altLang="ru-RU" sz="1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@</a:t>
            </a:r>
            <a:r>
              <a:rPr lang="en-US" altLang="ru-RU" sz="1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dgkb</a:t>
            </a:r>
            <a:r>
              <a:rPr lang="ru-RU" altLang="ru-RU" sz="1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56.</a:t>
            </a:r>
            <a:r>
              <a:rPr lang="en-US" altLang="ru-RU" sz="1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ru</a:t>
            </a:r>
            <a:endParaRPr lang="ru-RU" altLang="ru-RU" sz="1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Диспетчерский центр: 45-03-03 / Неотложная помощь: 50-03-10 / Приемная: 50-03-01, доб. 5102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4842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1572</TotalTime>
  <Words>1342</Words>
  <Application>Microsoft Office PowerPoint</Application>
  <PresentationFormat>Произвольный</PresentationFormat>
  <Paragraphs>214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ilya</dc:creator>
  <cp:lastModifiedBy>Наталья Трикоменас</cp:lastModifiedBy>
  <cp:revision>127</cp:revision>
  <dcterms:created xsi:type="dcterms:W3CDTF">2023-07-13T06:12:33Z</dcterms:created>
  <dcterms:modified xsi:type="dcterms:W3CDTF">2024-09-09T09:07:03Z</dcterms:modified>
</cp:coreProperties>
</file>