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B7C"/>
    <a:srgbClr val="DA3AB4"/>
    <a:srgbClr val="FFCC36"/>
    <a:srgbClr val="00ADEF"/>
    <a:srgbClr val="FF4338"/>
    <a:srgbClr val="3F617D"/>
    <a:srgbClr val="025EA4"/>
    <a:srgbClr val="11D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Museo Sans Cyrl 300" panose="02000000000000000000" pitchFamily="2" charset="-52"/>
                <a:ea typeface="+mn-ea"/>
                <a:cs typeface="+mn-cs"/>
              </a:defRPr>
            </a:pPr>
            <a:r>
              <a:rPr lang="ru-RU"/>
              <a:t>Количество принятых пациентов с острой патологией оториноларингологом, чел.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Museo Sans Cyrl 300" panose="020000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внедрения видеоотоскопии</c:v>
                </c:pt>
              </c:strCache>
            </c:strRef>
          </c:tx>
          <c:spPr>
            <a:solidFill>
              <a:srgbClr val="10CB7C"/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84</c:v>
                </c:pt>
                <c:pt idx="1">
                  <c:v>80</c:v>
                </c:pt>
                <c:pt idx="2">
                  <c:v>88</c:v>
                </c:pt>
                <c:pt idx="3">
                  <c:v>78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838-98E8-4F56998C16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внедрения видеотоскопии</c:v>
                </c:pt>
              </c:strCache>
            </c:strRef>
          </c:tx>
          <c:spPr>
            <a:solidFill>
              <a:srgbClr val="FFCC36"/>
            </a:solidFill>
            <a:ln>
              <a:noFill/>
            </a:ln>
            <a:effectLst/>
          </c:spP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5">
                  <c:v>61</c:v>
                </c:pt>
                <c:pt idx="6">
                  <c:v>52</c:v>
                </c:pt>
                <c:pt idx="7">
                  <c:v>47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9-4838-98E8-4F56998C1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623616"/>
        <c:axId val="196617136"/>
      </c:areaChart>
      <c:catAx>
        <c:axId val="1966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useo Sans Cyrl 300" panose="020000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6617136"/>
        <c:crosses val="autoZero"/>
        <c:auto val="1"/>
        <c:lblAlgn val="ctr"/>
        <c:lblOffset val="100"/>
        <c:noMultiLvlLbl val="0"/>
      </c:catAx>
      <c:valAx>
        <c:axId val="1966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useo Sans Cyrl 300" panose="020000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6623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useo Sans Cyrl 300" panose="020000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rgbClr val="DA3AB4"/>
      </a:solidFill>
    </a:ln>
    <a:effectLst/>
  </c:spPr>
  <c:txPr>
    <a:bodyPr/>
    <a:lstStyle/>
    <a:p>
      <a:pPr>
        <a:defRPr>
          <a:solidFill>
            <a:schemeClr val="tx1"/>
          </a:solidFill>
          <a:latin typeface="Museo Sans Cyrl 300" panose="02000000000000000000" pitchFamily="2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5310-C245-465C-92A5-F10FD2A44AE8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D662-71D8-4945-BDB3-1A6FE443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843-DB9C-4174-8B8E-0365869DC7CE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C78-BE05-4DEE-BEFE-CB382417D17D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7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D5A5-0C7F-4E31-A8D9-CB702CA72E4E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C1B-C6FB-4683-9887-D5DA313C1C89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8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B682-B0C6-4F97-B7A6-036900C0F9B1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9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64B9-00A2-4B90-83B9-ECF53445AD8F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14FC-BA35-44F0-AC17-549060FFC718}" type="datetime1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7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9EB9-0CE4-4642-AC26-720E8E8C011B}" type="datetime1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9DFE-2B00-4A91-9693-E9E5C3B4B9AA}" type="datetime1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1B0C-991B-48D8-B2D1-FA144DB12887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856-57DD-470E-940D-EB45C8CBD153}" type="datetime1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C9A7-9D24-4A2A-B033-D663A6696725}" type="datetime1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6804-AED8-46E6-9865-51ABBDA60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664A32-7ECE-C8A3-8B1A-932768BD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9263403" y="0"/>
            <a:ext cx="1428410" cy="7559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0674DE-C396-E81C-9E6A-E4C6A522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90" y="397101"/>
            <a:ext cx="2250231" cy="1494509"/>
          </a:xfrm>
          <a:prstGeom prst="rect">
            <a:avLst/>
          </a:prstGeom>
        </p:spPr>
      </p:pic>
      <p:sp>
        <p:nvSpPr>
          <p:cNvPr id="14" name="Подзаголовок 14">
            <a:extLst>
              <a:ext uri="{FF2B5EF4-FFF2-40B4-BE49-F238E27FC236}">
                <a16:creationId xmlns:a16="http://schemas.microsoft.com/office/drawing/2014/main" id="{0B060317-3DD6-4EAC-A3B7-572A1D6CF479}"/>
              </a:ext>
            </a:extLst>
          </p:cNvPr>
          <p:cNvSpPr txBox="1">
            <a:spLocks/>
          </p:cNvSpPr>
          <p:nvPr/>
        </p:nvSpPr>
        <p:spPr>
          <a:xfrm>
            <a:off x="0" y="2330661"/>
            <a:ext cx="10691813" cy="1506911"/>
          </a:xfrm>
          <a:prstGeom prst="rect">
            <a:avLst/>
          </a:prstGeom>
          <a:solidFill>
            <a:srgbClr val="00ADEF"/>
          </a:solidFill>
        </p:spPr>
        <p:txBody>
          <a:bodyPr spcFirstLastPara="1" vert="horz" lIns="91440" tIns="45720" rIns="91440" bIns="45720" numCol="1" rtlCol="0" anchor="ctr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cap="all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Видеоотоскопия</a:t>
            </a:r>
            <a:r>
              <a:rPr lang="ru-RU" sz="2000" b="1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новый метод обследования лор-органов для сохранения здоровья детского населения г. Оренбурга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CA3B9-8466-B84D-D811-91F712234748}"/>
              </a:ext>
            </a:extLst>
          </p:cNvPr>
          <p:cNvSpPr txBox="1"/>
          <p:nvPr/>
        </p:nvSpPr>
        <p:spPr>
          <a:xfrm>
            <a:off x="1673103" y="4187294"/>
            <a:ext cx="7345604" cy="1631216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Нефедов Д.В., главный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ГАУЗ «ДГКБ»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Трикоменас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Н.Н., заместитель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врача по медицинской части ГАУЗ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ДГКБ»,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к.м.н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Еремина Т.В., заместитель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врача по клинико-экспертной работе ГАУЗ «ДГКБ» 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Л.Ю., заведующий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поликлиникой №4 ГАУЗ «ДГКБ» 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Дебело Д.В., врач-педиатр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 неотложной помощи детской поликлиники №4 ГАУЗ «ДГКБ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E1F81-E01B-147C-5BCD-41DF8216491F}"/>
              </a:ext>
            </a:extLst>
          </p:cNvPr>
          <p:cNvSpPr txBox="1"/>
          <p:nvPr/>
        </p:nvSpPr>
        <p:spPr>
          <a:xfrm>
            <a:off x="1673103" y="6168233"/>
            <a:ext cx="7345604" cy="830997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и жизни детского населения г. Оренбурга.</a:t>
            </a:r>
          </a:p>
          <a:p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ребенок – счастливая семья, великая страна.</a:t>
            </a:r>
          </a:p>
        </p:txBody>
      </p:sp>
    </p:spTree>
    <p:extLst>
      <p:ext uri="{BB962C8B-B14F-4D97-AF65-F5344CB8AC3E}">
        <p14:creationId xmlns:p14="http://schemas.microsoft.com/office/powerpoint/2010/main" val="4128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01442" cy="1200329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600" b="1" dirty="0">
                <a:latin typeface="Museo Sans Cyrl 300" panose="02000000000000000000" pitchFamily="2" charset="-52"/>
              </a:rPr>
              <a:t>План тиражирования: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ПО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медицинские организации;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проекта для медицинских организаций области;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выездных семинаров с демонстрацией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возможностей нейросети для врачей г. Оренбурга и Оренбургской области.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потенциала тиражирования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10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E7482F-3EC3-6D2F-7FED-79CB6E3FD3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83" y="3577921"/>
            <a:ext cx="8801442" cy="30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664A32-7ECE-C8A3-8B1A-932768BD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9263403" y="0"/>
            <a:ext cx="1428410" cy="7559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0674DE-C396-E81C-9E6A-E4C6A522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33" y="397101"/>
            <a:ext cx="2518146" cy="1672447"/>
          </a:xfrm>
          <a:prstGeom prst="rect">
            <a:avLst/>
          </a:prstGeom>
        </p:spPr>
      </p:pic>
      <p:sp>
        <p:nvSpPr>
          <p:cNvPr id="14" name="Подзаголовок 14">
            <a:extLst>
              <a:ext uri="{FF2B5EF4-FFF2-40B4-BE49-F238E27FC236}">
                <a16:creationId xmlns:a16="http://schemas.microsoft.com/office/drawing/2014/main" id="{0B060317-3DD6-4EAC-A3B7-572A1D6CF479}"/>
              </a:ext>
            </a:extLst>
          </p:cNvPr>
          <p:cNvSpPr txBox="1">
            <a:spLocks/>
          </p:cNvSpPr>
          <p:nvPr/>
        </p:nvSpPr>
        <p:spPr>
          <a:xfrm>
            <a:off x="0" y="3026382"/>
            <a:ext cx="10691813" cy="1506911"/>
          </a:xfrm>
          <a:prstGeom prst="rect">
            <a:avLst/>
          </a:prstGeom>
          <a:solidFill>
            <a:srgbClr val="00ADEF"/>
          </a:solidFill>
        </p:spPr>
        <p:txBody>
          <a:bodyPr spcFirstLastPara="1" vert="horz" lIns="91440" tIns="45720" rIns="91440" bIns="45720" numCol="1" rtlCol="0" anchor="ctr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4000" b="1" cap="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5894C2-BE14-C7E5-E788-11F6BE94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10691813" cy="977900"/>
          </a:xfrm>
          <a:prstGeom prst="rect">
            <a:avLst/>
          </a:prstGeom>
          <a:solidFill>
            <a:srgbClr val="10CB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B9E334-2C67-0FE4-F890-DCEB4E3D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682" y="687387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D2DEA-25BE-FBB2-B958-CB77CD84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D61F5-CB7C-9789-857A-DB227D0B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30" y="6770643"/>
            <a:ext cx="909095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Государственное автономное учреждение здравоохранения «ДЕТСКАЯ ГОРОДСКАЯ КЛИНИЧЕСКАЯ БОЛЬНИЦА» города Оренбурга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Sans Cyrl 300" panose="02000000000000000000" pitchFamily="2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460014 г. Оренбург, ул. Кобозева, д. 25 / 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info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@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dgkb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56.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ru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Museo Sans Cyrl 300" panose="02000000000000000000" pitchFamily="2" charset="-52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useo Sans Cyrl 300" panose="02000000000000000000" pitchFamily="2" charset="-52"/>
                <a:ea typeface="Calibri" panose="020F0502020204030204" pitchFamily="34" charset="0"/>
                <a:cs typeface="Tahoma" panose="020B0604030504040204" pitchFamily="34" charset="0"/>
              </a:rPr>
              <a:t>Диспетчерский центр: 45-03-03 / Неотложная помощь: 50-03-10 / Приемная: 50-03-01, доб. 5102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300" panose="02000000000000000000" pitchFamily="2" charset="-52"/>
              </a:rPr>
              <a:t> 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Sans Cyrl 300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483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5" y="1594643"/>
            <a:ext cx="8841916" cy="984885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оказания медицинской помощи детскому населению г. Оренбурга, а именно: назначение адекватной терапии, снижение числа осложнений/госпитализаций, а также сокращение численности детей с хроническими формами лор-патологии с помощью инновационных технологий.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4" y="2746359"/>
            <a:ext cx="8841917" cy="1846659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подходов при осуществлении медицинской деятельности врачом-педиатром для предупреждения, выявления и предотвращения рисков, создающих угрозу жизни и здоровью ребенка и минимизация последствий их наступления;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 процесса с помощью использования инновационного оборудования;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потока пациентов с острыми заболеваниями к врачу-оториноларингологу;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подходов по осуществлению медицинской деятельности благодаря новым технологиями, а также повышение профессионального уровня медицинских работников.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E630506E-55E2-8BB7-5DF2-D5400CE3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2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8F46D-4474-C186-7628-F177AA71FE93}"/>
              </a:ext>
            </a:extLst>
          </p:cNvPr>
          <p:cNvSpPr txBox="1"/>
          <p:nvPr/>
        </p:nvSpPr>
        <p:spPr>
          <a:xfrm>
            <a:off x="1609384" y="4841678"/>
            <a:ext cx="8841917" cy="2062103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пациентов с помощью цифровой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 дает врачам-педиатрам возможность диагностировать и грамотно делать назначения, а также сохранить визуализацию результата пройденного ребенком лечения, что в дальнейшем помогает корректировать терапию. Программа позволяет дистанционно получить консультацию оториноларинголога, который в любой момент может со своего рабочего места получить доступ ко всей имеющейся базе данных.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возможностям используемых новых технологий, на базе детской поликлиники №4 ГАУЗ «ДГКБ» г. Оренбурга совместно с участковыми врачами-педиатрами регулярно проводятся мини-семинары с разбором клинических случаев.</a:t>
            </a:r>
          </a:p>
        </p:txBody>
      </p:sp>
    </p:spTree>
    <p:extLst>
      <p:ext uri="{BB962C8B-B14F-4D97-AF65-F5344CB8AC3E}">
        <p14:creationId xmlns:p14="http://schemas.microsoft.com/office/powerpoint/2010/main" val="31365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4" y="1826660"/>
            <a:ext cx="8841916" cy="830997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проблема</a:t>
            </a:r>
          </a:p>
          <a:p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выявление </a:t>
            </a:r>
            <a:r>
              <a:rPr lang="ru-RU" sz="1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лор-органов у детского населения г. Оренбурга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большой поток пациентов с острой патологией на прием к оториноларингологу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ПРОЕКТА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2" y="3008193"/>
            <a:ext cx="8841917" cy="1415772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рассматриваемой проблемы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лор-органов – одни из самых часто встречающихся острых патологий в детском возрасте. В практической деятельности врача-педиатра вопросам отоскопии не уделяется достаточное внимание, в связи с чем появляется необходимость консультации оториноларинголога. Из-за высокой нагрузки на узких специалистов посетить оториноларинголога иногда получается только на следующий день, что в ряде случаев усугубляет течение заболевания из-за отсроченной медикаментозной терапии.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55AA33-69D8-F7EE-3509-76865B12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3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E01B8-FD4D-ED1A-C66E-028EF88749F7}"/>
              </a:ext>
            </a:extLst>
          </p:cNvPr>
          <p:cNvSpPr txBox="1"/>
          <p:nvPr/>
        </p:nvSpPr>
        <p:spPr>
          <a:xfrm>
            <a:off x="1609381" y="4712946"/>
            <a:ext cx="8841917" cy="2062103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предложенного решения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видеоотоскопическое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пациентов с острой и хронической патологией лор-органов с использованием программы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Pirogov.AI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ценным диагностическим методом, позволяющим уточнить характер и степень поражения лор-органов, выбрать правильную своевременную тактику лечения.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в работе врачом-педиатром на первичном приеме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видеоотоскопического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 с программным обеспечением (ПО) улучшается качество оказываемой медицинской помощи детям на амбулаторном приеме.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Pirogov.AI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встроенный искусственный интеллект, который подсказывает доктору правильность установления диагноза по МКБ и лечебные мероприятия согласно клиническим рекомендациям.</a:t>
            </a:r>
          </a:p>
        </p:txBody>
      </p:sp>
    </p:spTree>
    <p:extLst>
      <p:ext uri="{BB962C8B-B14F-4D97-AF65-F5344CB8AC3E}">
        <p14:creationId xmlns:p14="http://schemas.microsoft.com/office/powerpoint/2010/main" val="10132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4" y="1569484"/>
            <a:ext cx="4705691" cy="3754874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обеспечение:</a:t>
            </a:r>
            <a:endPara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0CB7C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атериально-техническое оснащение:</a:t>
            </a:r>
          </a:p>
          <a:p>
            <a:pPr marL="558000" indent="-285750" defTabSz="671513">
              <a:buClr>
                <a:srgbClr val="10CB7C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 м2, 1 этаж здания, естественное и искусственное освещение, рабочее место врача-педиатра;</a:t>
            </a:r>
          </a:p>
          <a:p>
            <a:pPr marL="558000" indent="-285750" defTabSz="671513">
              <a:buClr>
                <a:srgbClr val="10CB7C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ПО, медоборудование, расходники.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адры: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едиатр;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оториноларинголог;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медоборудованию - обеспечение бесперебойной работы оборудования;</a:t>
            </a:r>
          </a:p>
          <a:p>
            <a:pPr marL="558000" indent="-285750">
              <a:buClr>
                <a:srgbClr val="11D381"/>
              </a:buClr>
              <a:buFont typeface="Wingdings" panose="05000000000000000000" pitchFamily="2" charset="2"/>
              <a:buChar char="Ø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администратор - формирование цифрового архива фото и видео, обеспечение бесперебойной работы программы,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с разработчиками.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телемедицинские консультации со специалистами третьего уровня медицинских организаций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разрешения проблемы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4" y="5721111"/>
            <a:ext cx="8509623" cy="1415772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 работе в программе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компетенции медицинских работников;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мотивации с учетом действующих ставок структурных подразделений;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пациентоориентированности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лист-опросник, увеличение доступности и качества оказания медицинской помощи.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9E4D277A-6C81-3C88-7E19-B431427D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4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83222E-E7FF-51C0-300C-16AB2802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536" y="1569484"/>
            <a:ext cx="3429000" cy="37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5" y="1594643"/>
            <a:ext cx="3584407" cy="4031873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используемые при реализации проекта: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проблемы, целеполагание;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команды проекта;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и тестирование готового решения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искусственным интеллектом;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данных – выявление эффективности работы оборудования и программы на первичном приеме врача-педиатра;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пилотного внедрения на основе полученных данных;</a:t>
            </a:r>
          </a:p>
          <a:p>
            <a:pPr marL="285750" indent="-285750">
              <a:buClr>
                <a:srgbClr val="11D38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масштабирование проекта – внедрение системы в оставшиеся структурные подразделения ГАУЗ «ДГКБ» г. Оренбурга.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прототип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4" y="5892604"/>
            <a:ext cx="8896692" cy="1260143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проектного управления: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– задачи проекта собраны в одной программе, ничего не теряется и не забывается;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– с помощью ПО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Trello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контролируются рабочие процессы и расход ресурсов (время, денежные средства), каждый участник команды сосредоточен на выполнении своих задач;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– системный подход в работе над проектом и задачами позволяет создать готовый продукт в необходимый срок.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91A3E8BD-0E76-43E1-BEC1-1B2FD993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5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D119B-393A-4B0E-14B7-33CC25EABB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80" y="1594642"/>
            <a:ext cx="4734435" cy="39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9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4" y="1569485"/>
            <a:ext cx="3566120" cy="3847207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инструменты, используемые при реализации проекта</a:t>
            </a:r>
          </a:p>
          <a:p>
            <a:pPr>
              <a:buClr>
                <a:srgbClr val="11D381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была произведена установка программы с искусственным интеллектом, а также установка цифрового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детской поликлиники №4 ГАУЗ «ДГКБ» г. Оренбурга.</a:t>
            </a:r>
          </a:p>
          <a:p>
            <a:pPr>
              <a:buClr>
                <a:srgbClr val="11D381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отоскоп соединил в себе компактность, эргономичность и отличное качество изображения.</a:t>
            </a:r>
          </a:p>
          <a:p>
            <a:pPr>
              <a:buClr>
                <a:srgbClr val="11D381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фото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в режиме реального времени позволяет вести электронную историю, использовать результаты обследования в цифровом виде для демонстрации, анализа динамики, а также в обучающих целях.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практика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2" y="5762626"/>
            <a:ext cx="8830017" cy="1314450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затраченные при реализации проекта: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часы врача-педиатра кабинета неотложной помощи и врача-оториноларинголога;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с установленным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точки доступа программы Pirogov.AI.</a:t>
            </a:r>
          </a:p>
          <a:p>
            <a:endParaRPr lang="ru-RU" sz="1600" b="1" dirty="0">
              <a:latin typeface="Museo Sans Cyrl 300" panose="02000000000000000000" pitchFamily="2" charset="-52"/>
            </a:endParaRP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6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8E79CA2-038E-8437-F693-B9C9DF170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29575"/>
              </p:ext>
            </p:extLst>
          </p:nvPr>
        </p:nvGraphicFramePr>
        <p:xfrm>
          <a:off x="6117336" y="1569485"/>
          <a:ext cx="4233672" cy="384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5" imgW="3283560" imgH="3280690" progId="CorelDraw.Graphic.22">
                  <p:embed/>
                </p:oleObj>
              </mc:Choice>
              <mc:Fallback>
                <p:oleObj name="CorelDRAW" r:id="rId5" imgW="3283560" imgH="3280690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7336" y="1569485"/>
                        <a:ext cx="4233672" cy="384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6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77642" cy="769441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хода реализации проекта</a:t>
            </a:r>
          </a:p>
          <a:p>
            <a:pPr>
              <a:buClr>
                <a:srgbClr val="11D381"/>
              </a:buCl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детской поликлиники №4 ГАУЗ «ДГКБ» г. Оренбурга в мае 2023 года было установлено оборудование для оказания квалифицированной помощи детям города на первичном приеме у врача-педиатра.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0" y="406928"/>
            <a:ext cx="8153401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процесс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4" y="2912795"/>
            <a:ext cx="4151336" cy="4247317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проекта и достижения целевых индикаторов: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– отражение ситуации и формирование плана в соответствии с необходимым результатом;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 – информирование пользователей о сути и важности измерения, отражение показателя и его отклонения от нормы;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– низкая стоимость генерации данных по времени и использованию ресурсов;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темпоральность – возможность систематического самоконтроля во времени, отображение сравнительных данных;</a:t>
            </a:r>
          </a:p>
          <a:p>
            <a:pPr marL="285750" indent="-285750">
              <a:buClr>
                <a:srgbClr val="00ADEF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– своевременное принятие корректирующих управленческих решений на основе аналитических данных. Способствует достижению целей, а не применению мер по устранению нарушений.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7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4BF7EFD-F998-7BAC-6A42-1EB548BC8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69276"/>
              </p:ext>
            </p:extLst>
          </p:nvPr>
        </p:nvGraphicFramePr>
        <p:xfrm>
          <a:off x="6334124" y="2912795"/>
          <a:ext cx="4152901" cy="4164230"/>
        </p:xfrm>
        <a:graphic>
          <a:graphicData uri="http://schemas.openxmlformats.org/drawingml/2006/table">
            <a:tbl>
              <a:tblPr firstRow="1" firstCol="1" bandRow="1"/>
              <a:tblGrid>
                <a:gridCol w="1228345">
                  <a:extLst>
                    <a:ext uri="{9D8B030D-6E8A-4147-A177-3AD203B41FA5}">
                      <a16:colId xmlns:a16="http://schemas.microsoft.com/office/drawing/2014/main" val="2027752234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939194194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2457789990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2108011307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140670638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2875067081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4048494756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3077750728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3696753714"/>
                    </a:ext>
                  </a:extLst>
                </a:gridCol>
                <a:gridCol w="243713">
                  <a:extLst>
                    <a:ext uri="{9D8B030D-6E8A-4147-A177-3AD203B41FA5}">
                      <a16:colId xmlns:a16="http://schemas.microsoft.com/office/drawing/2014/main" val="1777185197"/>
                    </a:ext>
                  </a:extLst>
                </a:gridCol>
                <a:gridCol w="731139">
                  <a:extLst>
                    <a:ext uri="{9D8B030D-6E8A-4147-A177-3AD203B41FA5}">
                      <a16:colId xmlns:a16="http://schemas.microsoft.com/office/drawing/2014/main" val="4086324039"/>
                    </a:ext>
                  </a:extLst>
                </a:gridCol>
              </a:tblGrid>
              <a:tr h="35428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Этапы</a:t>
                      </a:r>
                      <a:endParaRPr lang="ru-RU" sz="1100" b="1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Месяцы</a:t>
                      </a:r>
                      <a:endParaRPr lang="ru-RU" sz="1100" b="1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89754"/>
                  </a:ext>
                </a:extLst>
              </a:tr>
              <a:tr h="289510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10,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cs typeface="Tahoma" panose="020B0604030504040204" pitchFamily="34" charset="0"/>
                        </a:rPr>
                        <a:t>11, 12</a:t>
                      </a:r>
                      <a:endParaRPr lang="ru-RU" sz="1100" dirty="0">
                        <a:effectLst/>
                        <a:latin typeface="Museo Sans Cyrl 300" panose="02000000000000000000" pitchFamily="2" charset="-5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7741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Целеполагание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3961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Формирование команды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30887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Выявление потребности в оборудовании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98247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Закупка и установка оборудования</a:t>
                      </a: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807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Обучение персонала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27523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Проведение осмотра детей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8884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Museo Sans Cyrl 300" panose="02000000000000000000" pitchFamily="2" charset="-52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Анализ полученных данных</a:t>
                      </a:r>
                      <a:endParaRPr lang="ru-RU" sz="110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36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Museo Sans Cyrl 300" panose="02000000000000000000" pitchFamily="2" charset="-52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4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8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01442" cy="1877437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600" b="1" dirty="0">
                <a:latin typeface="Museo Sans Cyrl 300" panose="02000000000000000000" pitchFamily="2" charset="-52"/>
              </a:rPr>
              <a:t>Применение </a:t>
            </a:r>
            <a:r>
              <a:rPr lang="ru-RU" sz="1600" b="1" dirty="0" err="1">
                <a:latin typeface="Museo Sans Cyrl 300" panose="02000000000000000000" pitchFamily="2" charset="-52"/>
              </a:rPr>
              <a:t>видеоотоскопа</a:t>
            </a:r>
            <a:r>
              <a:rPr lang="ru-RU" sz="1600" b="1" dirty="0">
                <a:latin typeface="Museo Sans Cyrl 300" panose="02000000000000000000" pitchFamily="2" charset="-52"/>
              </a:rPr>
              <a:t> с предустановленной инновационной программой Pirogov.AI в ГАУЗ «ДГКБ» г. Оренбурга позволило получить следующие результаты: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улучшилась диагностика патологии лор-органов;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нагрузка на врача-оториноларинголога в связи с уменьшением количества пациентов с острыми жалобами;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возможность лечения острых заболеваний в области оториноларингологии участковыми врачами-педиатрами;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улучшилось качество оказания медицинской помощи.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4" y="3800390"/>
            <a:ext cx="3124542" cy="3354423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решения Pirogov.AI позволило сделать медицинскую помощь населению более доступной и качественной.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анализу полученных данных, нейросеть показывает точность порядка 75% и приближается по точности к врачу-оториноларингологу. В перспективе она сможет его заменять в большинстве случаев, а пока – использоваться для перепроверки и контроля постановки диагноза.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8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CC7A683-D704-07CE-28EA-4232AA4D2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975833"/>
              </p:ext>
            </p:extLst>
          </p:nvPr>
        </p:nvGraphicFramePr>
        <p:xfrm>
          <a:off x="4914900" y="3798324"/>
          <a:ext cx="5495926" cy="335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32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53C2DE-2256-4562-780A-32CAEB16DCBA}"/>
              </a:ext>
            </a:extLst>
          </p:cNvPr>
          <p:cNvSpPr txBox="1"/>
          <p:nvPr/>
        </p:nvSpPr>
        <p:spPr>
          <a:xfrm>
            <a:off x="8029573" y="3730930"/>
            <a:ext cx="2362424" cy="3269132"/>
          </a:xfrm>
          <a:prstGeom prst="rect">
            <a:avLst/>
          </a:prstGeom>
          <a:noFill/>
          <a:ln w="38100">
            <a:solidFill>
              <a:srgbClr val="DA3AB4"/>
            </a:solidFill>
          </a:ln>
        </p:spPr>
        <p:txBody>
          <a:bodyPr wrap="square" tIns="144000" rtlCol="0">
            <a:noAutofit/>
          </a:bodyPr>
          <a:lstStyle/>
          <a:p>
            <a:pPr algn="ctr">
              <a:spcBef>
                <a:spcPts val="1200"/>
              </a:spcBef>
              <a:buClr>
                <a:srgbClr val="11D381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работы оборудования: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DF14A5-DDD5-5E1D-6F19-A8C52722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t="9688" r="10911" b="10781"/>
          <a:stretch/>
        </p:blipFill>
        <p:spPr>
          <a:xfrm>
            <a:off x="8145935" y="4638675"/>
            <a:ext cx="2129700" cy="21804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6D105-45C5-F7DE-F624-01337DB2E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/>
          <a:stretch/>
        </p:blipFill>
        <p:spPr>
          <a:xfrm>
            <a:off x="0" y="0"/>
            <a:ext cx="1428410" cy="7559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106068-0B33-4D36-ADC2-314C8871A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97" y="275415"/>
            <a:ext cx="1485800" cy="98680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AD09B5-8DC1-4DDE-8541-459A748D50D0}"/>
              </a:ext>
            </a:extLst>
          </p:cNvPr>
          <p:cNvSpPr/>
          <p:nvPr/>
        </p:nvSpPr>
        <p:spPr>
          <a:xfrm>
            <a:off x="0" y="7321549"/>
            <a:ext cx="10691813" cy="238125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cap="all" dirty="0" err="1">
                <a:solidFill>
                  <a:schemeClr val="bg1"/>
                </a:solidFill>
                <a:latin typeface="Museo Sans Cyrl 300" panose="02000000000000000000" pitchFamily="2" charset="-52"/>
              </a:rPr>
              <a:t>Видеоотоскопия</a:t>
            </a:r>
            <a:r>
              <a:rPr lang="ru-RU" sz="1050" b="1" cap="all" dirty="0">
                <a:solidFill>
                  <a:schemeClr val="bg1"/>
                </a:solidFill>
                <a:latin typeface="Museo Sans Cyrl 300" panose="02000000000000000000" pitchFamily="2" charset="-52"/>
              </a:rPr>
              <a:t>: новый метод обследования лор-органов для сохранения здоровья детского населения г. Оренбурга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F1401C-FADE-46AB-8B57-A6A6CF087A1F}"/>
              </a:ext>
            </a:extLst>
          </p:cNvPr>
          <p:cNvSpPr txBox="1"/>
          <p:nvPr/>
        </p:nvSpPr>
        <p:spPr>
          <a:xfrm>
            <a:off x="1609383" y="1569485"/>
            <a:ext cx="8801442" cy="1631216"/>
          </a:xfrm>
          <a:prstGeom prst="rect">
            <a:avLst/>
          </a:prstGeom>
          <a:noFill/>
          <a:ln w="38100">
            <a:solidFill>
              <a:srgbClr val="00ADEF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11D381"/>
              </a:buCl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 проекта внедрения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состава команды единомышленников;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материально-технического снабжения проекта;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мотивации участковых врачей-педиатров к улучшению качества оказания медицинской помощи;</a:t>
            </a:r>
          </a:p>
          <a:p>
            <a:pPr marL="285750" indent="-285750">
              <a:buClr>
                <a:srgbClr val="11D38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полученного опыта для тиражирования проекта.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0BCA1-ADC1-89F2-076B-AD3DD6165275}"/>
              </a:ext>
            </a:extLst>
          </p:cNvPr>
          <p:cNvSpPr txBox="1"/>
          <p:nvPr/>
        </p:nvSpPr>
        <p:spPr>
          <a:xfrm>
            <a:off x="1" y="406928"/>
            <a:ext cx="8153400" cy="723781"/>
          </a:xfrm>
          <a:prstGeom prst="rect">
            <a:avLst/>
          </a:prstGeom>
          <a:solidFill>
            <a:srgbClr val="00ADEF"/>
          </a:solidFill>
        </p:spPr>
        <p:txBody>
          <a:bodyPr wrap="square" rtlCol="0" anchor="ctr">
            <a:noAutofit/>
          </a:bodyPr>
          <a:lstStyle/>
          <a:p>
            <a:pPr indent="361950"/>
            <a:r>
              <a:rPr lang="ru-RU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 перспективы реализации проекта</a:t>
            </a:r>
            <a:endParaRPr lang="ru-RU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0D7B8-4AE5-B8B2-E854-EB2023CD5125}"/>
              </a:ext>
            </a:extLst>
          </p:cNvPr>
          <p:cNvSpPr txBox="1"/>
          <p:nvPr/>
        </p:nvSpPr>
        <p:spPr>
          <a:xfrm>
            <a:off x="1609383" y="3730930"/>
            <a:ext cx="5486361" cy="2739211"/>
          </a:xfrm>
          <a:prstGeom prst="rect">
            <a:avLst/>
          </a:prstGeom>
          <a:noFill/>
          <a:ln w="38100">
            <a:solidFill>
              <a:srgbClr val="10CB7C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кабинетов педиатра с применением инновационного оборудования в поликлиниках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Оренбурга;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процесса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искусственным интеллектом действующего кабинета врача-педиатра;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обучение персонала на платформе НМО;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медицинскими организациями третьего уровня с помощью ТМК;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проведения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видеоотоскопии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00ADEF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контроль и координация хода реализации проекта.</a:t>
            </a:r>
          </a:p>
        </p:txBody>
      </p:sp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E0C68C1-7819-C176-BDBA-98FFC5C4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155" y="7321550"/>
            <a:ext cx="2405658" cy="238126"/>
          </a:xfrm>
        </p:spPr>
        <p:txBody>
          <a:bodyPr/>
          <a:lstStyle/>
          <a:p>
            <a:fld id="{35A96804-AED8-46E6-9865-51ABBDA605E0}" type="slidenum">
              <a:rPr lang="ru-RU" b="1" smtClean="0">
                <a:solidFill>
                  <a:schemeClr val="bg1"/>
                </a:solidFill>
                <a:latin typeface="Museo Sans Cyrl 300" panose="02000000000000000000" pitchFamily="2" charset="-52"/>
              </a:rPr>
              <a:t>9</a:t>
            </a:fld>
            <a:endParaRPr lang="ru-RU" b="1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1484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1421</Words>
  <Application>Microsoft Office PowerPoint</Application>
  <PresentationFormat>Произвольный</PresentationFormat>
  <Paragraphs>148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Museo Sans Cyrl 300</vt:lpstr>
      <vt:lpstr>Tahoma</vt:lpstr>
      <vt:lpstr>Times New Roman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Кузнецова Людмила Юрьевна</cp:lastModifiedBy>
  <cp:revision>76</cp:revision>
  <dcterms:created xsi:type="dcterms:W3CDTF">2023-07-13T06:12:33Z</dcterms:created>
  <dcterms:modified xsi:type="dcterms:W3CDTF">2023-09-20T13:05:42Z</dcterms:modified>
</cp:coreProperties>
</file>