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</p:sldMasterIdLst>
  <p:notesMasterIdLst>
    <p:notesMasterId r:id="rId17"/>
  </p:notesMasterIdLst>
  <p:handoutMasterIdLst>
    <p:handoutMasterId r:id="rId18"/>
  </p:handoutMasterIdLst>
  <p:sldIdLst>
    <p:sldId id="1129" r:id="rId2"/>
    <p:sldId id="1135" r:id="rId3"/>
    <p:sldId id="1164" r:id="rId4"/>
    <p:sldId id="1189" r:id="rId5"/>
    <p:sldId id="1172" r:id="rId6"/>
    <p:sldId id="1191" r:id="rId7"/>
    <p:sldId id="1190" r:id="rId8"/>
    <p:sldId id="1192" r:id="rId9"/>
    <p:sldId id="1193" r:id="rId10"/>
    <p:sldId id="1194" r:id="rId11"/>
    <p:sldId id="1197" r:id="rId12"/>
    <p:sldId id="1177" r:id="rId13"/>
    <p:sldId id="1168" r:id="rId14"/>
    <p:sldId id="1195" r:id="rId15"/>
    <p:sldId id="1165" r:id="rId16"/>
  </p:sldIdLst>
  <p:sldSz cx="12192000" cy="6858000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6" autoAdjust="0"/>
    <p:restoredTop sz="96374" autoAdjust="0"/>
  </p:normalViewPr>
  <p:slideViewPr>
    <p:cSldViewPr>
      <p:cViewPr>
        <p:scale>
          <a:sx n="80" d="100"/>
          <a:sy n="80" d="100"/>
        </p:scale>
        <p:origin x="-619" y="-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6163"/>
    </p:cViewPr>
  </p:sorterViewPr>
  <p:notesViewPr>
    <p:cSldViewPr>
      <p:cViewPr varScale="1">
        <p:scale>
          <a:sx n="63" d="100"/>
          <a:sy n="63" d="100"/>
        </p:scale>
        <p:origin x="-1974" y="-11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>
            <a:lvl1pPr defTabSz="920638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>
            <a:lvl1pPr algn="r" defTabSz="920638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b" anchorCtr="0" compatLnSpc="1">
            <a:prstTxWarp prst="textNoShape">
              <a:avLst/>
            </a:prstTxWarp>
          </a:bodyPr>
          <a:lstStyle>
            <a:lvl1pPr defTabSz="920638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0E0B242-5752-4695-9680-2EE2EDF57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>
            <a:lvl1pPr defTabSz="920638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>
            <a:lvl1pPr algn="r" defTabSz="920638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7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7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b" anchorCtr="0" compatLnSpc="1">
            <a:prstTxWarp prst="textNoShape">
              <a:avLst/>
            </a:prstTxWarp>
          </a:bodyPr>
          <a:lstStyle>
            <a:lvl1pPr defTabSz="920638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7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06" tIns="46052" rIns="92106" bIns="46052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2E0208-5630-41E2-9E11-442A3EB48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454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Arial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E0208-5630-41E2-9E11-442A3EB4807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21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49325" y="9376114"/>
            <a:ext cx="2946767" cy="4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9B5E513A-BBDC-4832-84F6-03EAF8E021AC}" type="slidenum">
              <a:rPr lang="ru-RU" sz="1200">
                <a:latin typeface="Calibri" pitchFamily="34" charset="0"/>
              </a:rPr>
              <a:pPr algn="r" defTabSz="915988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49325" y="9376114"/>
            <a:ext cx="2946767" cy="4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9B5E513A-BBDC-4832-84F6-03EAF8E021AC}" type="slidenum">
              <a:rPr lang="ru-RU" sz="1200">
                <a:latin typeface="Calibri" pitchFamily="34" charset="0"/>
              </a:rPr>
              <a:pPr algn="r" defTabSz="915988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49325" y="9376114"/>
            <a:ext cx="2946767" cy="4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9B5E513A-BBDC-4832-84F6-03EAF8E021AC}" type="slidenum">
              <a:rPr lang="ru-RU" sz="1200">
                <a:latin typeface="Calibri" pitchFamily="34" charset="0"/>
              </a:rPr>
              <a:pPr algn="r" defTabSz="915988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cs typeface="Arial" charset="0"/>
            </a:endParaRPr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49688" y="937577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14" tIns="45807" rIns="91614" bIns="45807" anchor="b"/>
          <a:lstStyle>
            <a:lvl1pPr defTabSz="915988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defTabSz="915988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defTabSz="915988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ABA1871-C7FD-4E97-BB0D-2392078D3549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49325" y="9376114"/>
            <a:ext cx="2946767" cy="4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9B5E513A-BBDC-4832-84F6-03EAF8E021AC}" type="slidenum">
              <a:rPr lang="ru-RU" sz="1200">
                <a:latin typeface="Calibri" pitchFamily="34" charset="0"/>
              </a:rPr>
              <a:pPr algn="r" defTabSz="915988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None/>
                  <a:defRPr/>
                </a:pPr>
                <a:endParaRPr lang="ru-RU" dirty="0">
                  <a:latin typeface="Calibri" panose="020F0502020204030204" pitchFamily="34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91 w 717"/>
                <a:gd name="T1" fmla="*/ 845 h 845"/>
                <a:gd name="T2" fmla="*/ 891 w 717"/>
                <a:gd name="T3" fmla="*/ 821 h 845"/>
                <a:gd name="T4" fmla="*/ 748 w 717"/>
                <a:gd name="T5" fmla="*/ 605 h 845"/>
                <a:gd name="T6" fmla="*/ 493 w 717"/>
                <a:gd name="T7" fmla="*/ 396 h 845"/>
                <a:gd name="T8" fmla="*/ 30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96 w 717"/>
                <a:gd name="T15" fmla="*/ 198 h 845"/>
                <a:gd name="T16" fmla="*/ 487 w 717"/>
                <a:gd name="T17" fmla="*/ 408 h 845"/>
                <a:gd name="T18" fmla="*/ 742 w 717"/>
                <a:gd name="T19" fmla="*/ 623 h 845"/>
                <a:gd name="T20" fmla="*/ 891 w 717"/>
                <a:gd name="T21" fmla="*/ 845 h 845"/>
                <a:gd name="T22" fmla="*/ 89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94 w 407"/>
                <a:gd name="T1" fmla="*/ 414 h 414"/>
                <a:gd name="T2" fmla="*/ 494 w 407"/>
                <a:gd name="T3" fmla="*/ 396 h 414"/>
                <a:gd name="T4" fmla="*/ 30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303 w 407"/>
                <a:gd name="T13" fmla="*/ 204 h 414"/>
                <a:gd name="T14" fmla="*/ 494 w 407"/>
                <a:gd name="T15" fmla="*/ 414 h 414"/>
                <a:gd name="T16" fmla="*/ 49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ru-RU" dirty="0"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73 w 586"/>
                <a:gd name="T1" fmla="*/ 0 h 599"/>
                <a:gd name="T2" fmla="*/ 746 w 586"/>
                <a:gd name="T3" fmla="*/ 0 h 599"/>
                <a:gd name="T4" fmla="*/ 548 w 586"/>
                <a:gd name="T5" fmla="*/ 132 h 599"/>
                <a:gd name="T6" fmla="*/ 34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44 w 586"/>
                <a:gd name="T17" fmla="*/ 282 h 599"/>
                <a:gd name="T18" fmla="*/ 560 w 586"/>
                <a:gd name="T19" fmla="*/ 138 h 599"/>
                <a:gd name="T20" fmla="*/ 773 w 586"/>
                <a:gd name="T21" fmla="*/ 0 h 599"/>
                <a:gd name="T22" fmla="*/ 773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56 w 269"/>
                <a:gd name="T1" fmla="*/ 0 h 252"/>
                <a:gd name="T2" fmla="*/ 33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56 w 269"/>
                <a:gd name="T15" fmla="*/ 0 h 252"/>
                <a:gd name="T16" fmla="*/ 35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41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F5C5C-8CF8-44F6-9D3D-D58B6CD3AAAE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2EFE-BF5C-4BDA-AF1B-E438A8108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432781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E926-6198-4981-8B07-FF1F400FBD12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2505-0200-4131-B561-A2BC46D3C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6386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4AA3-4075-44DC-91E9-10FAE4B13407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550A-6D21-4888-8155-054F2D746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6985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C77A-074A-4F03-9829-CB38D118CB4A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7A4D-D79A-4223-A8F2-1F9971866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737834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29E1-FE20-4D01-A4D8-1AAA674EF1E8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CBE8-1854-41E6-A8BC-94E53E1E2C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478233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5BFC-E0DC-40C3-BA5E-6C2D15EEF704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7AA2-2527-4A37-A321-05B950804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01683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04E20-07A0-48E2-972E-E1C136F27D96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223F-2A61-4C22-921F-D32073B39B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2996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103F-52E6-468C-8230-6F5CDD9A434B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6919-35E2-4DD2-BAD5-EDDE53AC2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51304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5771-4C68-4259-BEFF-117DBFD51831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5FAA-F640-4E1F-9C1C-0FA085A42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33379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6F45-49AA-4026-A39A-6DD196ADA55D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6474-34E6-4A19-A465-1EA37153B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90990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1368-D255-4CED-B250-4F09177A9447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6E32-FD92-47D0-BA5F-3C492F7CA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67386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B080-7974-49CC-A2E7-DD499420DEBF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4068-0513-4AE1-ABB6-960FD131EC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04560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143C-FED3-4945-95E6-100F050FA7BF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3E5C-1963-46B4-AEEF-1E89F7175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41955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55997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0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99463C-5F1A-4B08-B105-3208A01ACED8}" type="datetime1">
              <a:rPr lang="ru-RU" altLang="ru-RU" smtClean="0"/>
              <a:t>19.09.2023</a:t>
            </a:fld>
            <a:endParaRPr lang="ru-RU" altLang="ru-RU" dirty="0"/>
          </a:p>
        </p:txBody>
      </p:sp>
      <p:sp>
        <p:nvSpPr>
          <p:cNvPr id="140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0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D114181A-A050-49F5-8E5F-CA0616A899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0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5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  <p:sldLayoutId id="2147485303" r:id="rId12"/>
    <p:sldLayoutId id="2147485304" r:id="rId13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Arial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495551" y="301625"/>
            <a:ext cx="7632898" cy="30223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Санкт-Петербургский филиал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ФГАУ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«НМИЦ МНТК «Микрохирургия глаза» им. акад. С.Н. Фёдорова»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Минздрава России</a:t>
            </a:r>
          </a:p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90000"/>
              <a:buNone/>
              <a:defRPr/>
            </a:pPr>
            <a:r>
              <a:rPr lang="ru-RU" sz="2400" i="1" dirty="0" smtClean="0"/>
              <a:t>«Прекрасные </a:t>
            </a:r>
            <a:r>
              <a:rPr lang="ru-RU" sz="2400" i="1" dirty="0"/>
              <a:t>глаза – каждому</a:t>
            </a:r>
            <a:r>
              <a:rPr lang="ru-RU" sz="2400" i="1" dirty="0" smtClean="0"/>
              <a:t>!»</a:t>
            </a:r>
            <a:endParaRPr lang="ru-RU" sz="2400" i="1" dirty="0"/>
          </a:p>
          <a:p>
            <a:pPr algn="ctr" eaLnBrk="1" hangingPunct="1"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ru-RU" alt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62E719-055B-40EB-AEAF-9A51112D0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9915" r="18117" b="60021"/>
          <a:stretch/>
        </p:blipFill>
        <p:spPr>
          <a:xfrm>
            <a:off x="335360" y="260648"/>
            <a:ext cx="2016224" cy="18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FE7921-6131-4E78-B2DB-D160A54AC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181" y="197518"/>
            <a:ext cx="1931344" cy="19353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16754A-842C-6B4C-B021-D3A2ED568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1268"/>
            <a:ext cx="12192000" cy="27686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95400" y="2924944"/>
            <a:ext cx="111612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Командный проект на тему: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«Гибридные технологии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в учебно-тренажерном центре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»</a:t>
            </a:r>
          </a:p>
          <a:p>
            <a:pPr algn="ctr">
              <a:defRPr/>
            </a:pPr>
            <a:endParaRPr lang="ru-RU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Calibri" pitchFamily="34" charset="0"/>
              </a:rPr>
              <a:t>Номинация: Эффективные инструменты управления  хроническими заболеваниями и повторными госпитализациями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980728"/>
            <a:ext cx="10441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Обучение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на симуляторе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EYESi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наилучшим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образом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реализует принципы: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прозрачность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целей 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задач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индивидуальные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рекомендации в течение всего периода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обучения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немедленная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обратная связь с обучающимся с подробным анализом ошибок и возможностью их визуализации. </a:t>
            </a: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прохождения стажировок на рабочих местах начинающие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офтальмохирурги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допускаются  к самостоятельной практике. Постоянно поддерживается обратная связь с ними и с клиниками. </a:t>
            </a:r>
          </a:p>
          <a:p>
            <a:pPr lvl="0" algn="just"/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10</a:t>
            </a:fld>
            <a:endParaRPr lang="ru-RU" altLang="ru-RU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9416" y="260648"/>
            <a:ext cx="102971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None/>
            </a:pPr>
            <a:r>
              <a:rPr lang="ru-RU" sz="4000" b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Практическая значимость проекта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672" y="3933056"/>
            <a:ext cx="11953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Практические инструменты проекта </a:t>
            </a:r>
            <a:endParaRPr lang="ru-RU" sz="3600" dirty="0" smtClean="0"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Процессный подход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PDCA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, проектный подход к разработке курсов, педагогические технологии и наставничество, обратная связь со слушателями и  клиниками</a:t>
            </a:r>
          </a:p>
          <a:p>
            <a:pPr algn="ctr"/>
            <a:r>
              <a:rPr lang="ru-RU" sz="36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Ресурсы проекта</a:t>
            </a:r>
            <a:endParaRPr lang="ru-RU" altLang="ru-RU" sz="3600" b="1" dirty="0" smtClean="0"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Срок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реализации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2018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2023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, собственные средства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на приобретение оборудования, персонал научно-образовательного отдела, слушатели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41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23392" y="35383"/>
            <a:ext cx="10972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Ход проекта</a:t>
            </a:r>
            <a:endParaRPr lang="ru-RU" sz="4000" b="1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10898717" y="1588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5723" y="2852937"/>
            <a:ext cx="1132899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Clr>
                <a:srgbClr val="CC3300"/>
              </a:buClr>
            </a:pPr>
            <a:endParaRPr lang="ru-RU" sz="2800" dirty="0">
              <a:latin typeface="Trebuchet M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1CBE8-1854-41E6-A8BC-94E53E1E2C91}" type="slidenum">
              <a:rPr lang="ru-RU" altLang="ru-RU" sz="2000" smtClean="0"/>
              <a:pPr>
                <a:defRPr/>
              </a:pPr>
              <a:t>11</a:t>
            </a:fld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7928" y="1052736"/>
            <a:ext cx="59766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В зависимости от подготовленности врачей в области микрохирургии занятия проводятся на двух разных уровнях: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для начинающих хирургов – работа с микроскопом и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микроинструментарием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с выделением большего объема времени из практического курса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для хирургов, владеющих навыками микрохирургии на изолированных глазах животных с использованием широкоугольной системы, хирургического инструментария, красителей, заменителей стекловидного тела,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ретинальных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гвоздей, силиконовых пломб,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циркляжных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лент и шнуров, заглушек для разрезов, контактных силиконовых линз,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эндолазера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и лазерных фильтров,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световодов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="" xmlns:a16="http://schemas.microsoft.com/office/drawing/2014/main" id="{AFEF1B36-3421-F20D-5C09-9B6457116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290166"/>
              </p:ext>
            </p:extLst>
          </p:nvPr>
        </p:nvGraphicFramePr>
        <p:xfrm>
          <a:off x="983432" y="1700808"/>
          <a:ext cx="3505200" cy="257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135837897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5575475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Научный потенциал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357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Профессоры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57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Доктора медицинских наук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</a:p>
                    <a:p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319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Кандидаты медицинских наук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90760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29F776D-998B-4F5E-A2EE-9486605A7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97152"/>
            <a:ext cx="2213635" cy="13621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E8E65B4-7DDB-491A-8882-716EF7D36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4725144"/>
            <a:ext cx="2213636" cy="13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12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23392" y="35383"/>
            <a:ext cx="10972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Ход проекта</a:t>
            </a:r>
            <a:endParaRPr lang="ru-RU" sz="4000" b="1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10898717" y="1588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5723" y="2852937"/>
            <a:ext cx="1132899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Clr>
                <a:srgbClr val="CC3300"/>
              </a:buClr>
            </a:pPr>
            <a:endParaRPr lang="ru-RU" sz="2800" dirty="0">
              <a:latin typeface="Trebuchet M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1CBE8-1854-41E6-A8BC-94E53E1E2C91}" type="slidenum">
              <a:rPr lang="ru-RU" altLang="ru-RU" sz="2000" smtClean="0"/>
              <a:pPr>
                <a:defRPr/>
              </a:pPr>
              <a:t>12</a:t>
            </a:fld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1944" y="980728"/>
            <a:ext cx="59046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Внедрена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немедленная обратная связь с 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обучающимися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с подробным анализом ошибок и возможностью их визуализации. </a:t>
            </a:r>
            <a:endParaRPr lang="ru-RU" sz="2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Уровень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практических навыков оценивается как программными средствами, так и с помощью шкал и чек-листов с учетом рекомендаций офтальмологических сообществ (шкалы OWLSAT, CEIVITS, OSACSS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Слушателям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– начинающим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</a:rPr>
              <a:t>офтальмохирургам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, рекомендуется стажировка на рабочем месте, выполнение этапов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</a:rPr>
              <a:t>офтальмохирургических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 вмешательств в реальной офтальмологической практике и переход к самостоятельной практике.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F5050A9-C503-442E-BB7B-FA58B7E34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88840"/>
            <a:ext cx="4680520" cy="27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91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10898717" y="1588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5723" y="2852937"/>
            <a:ext cx="1132899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Clr>
                <a:srgbClr val="CC3300"/>
              </a:buClr>
            </a:pPr>
            <a:endParaRPr lang="ru-RU" sz="2800" dirty="0"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332656"/>
            <a:ext cx="698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atin typeface="Calibri" pitchFamily="34" charset="0"/>
                <a:cs typeface="Times New Roman" pitchFamily="18" charset="0"/>
              </a:rPr>
              <a:t>Результаты </a:t>
            </a: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проекта</a:t>
            </a:r>
          </a:p>
          <a:p>
            <a:pPr marL="342900" lvl="0" indent="-342900" eaLnBrk="1" hangingPunct="1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Спектр циклов тематического усовершенствования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расширяется (рост за 2018 – 2023 гг. в 2 раза).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Ежегодный план проведения циклов включает не менее  6-8 циклов, комплектация которых осуществляется с учетом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Госзадания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и заявок на обучение. 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Ежегодно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по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новым циклам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с применением гибридных технологий проходят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обучение более 100 слушателей. </a:t>
            </a:r>
            <a:endParaRPr lang="ru-RU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Прошедшие циклы тематического усовершенствования соответствуют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ожиданиям у 100% участников, все обучающиеся в достаточной степени овладели практическими навыками, заявленными в образовательной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программе.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Среди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слушателей основную часть представляют врачи из России. Однако немалая доля принадлежит обучающимся из стран СНГ и дальнего зарубежья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1CBE8-1854-41E6-A8BC-94E53E1E2C91}" type="slidenum">
              <a:rPr lang="ru-RU" altLang="ru-RU" sz="2000" smtClean="0"/>
              <a:pPr>
                <a:defRPr/>
              </a:pPr>
              <a:t>13</a:t>
            </a:fld>
            <a:endParaRPr lang="ru-RU" altLang="ru-RU" sz="2000" dirty="0"/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xmlns="" id="{8203388F-7A49-2941-B51B-8EFABD9906F5}"/>
              </a:ext>
            </a:extLst>
          </p:cNvPr>
          <p:cNvSpPr/>
          <p:nvPr/>
        </p:nvSpPr>
        <p:spPr>
          <a:xfrm>
            <a:off x="5447928" y="5805264"/>
            <a:ext cx="4752528" cy="792088"/>
          </a:xfrm>
          <a:prstGeom prst="round2DiagRect">
            <a:avLst>
              <a:gd name="adj1" fmla="val 4029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Times New Roman" panose="02020603050405020304" pitchFamily="18" charset="0"/>
              </a:rPr>
              <a:t>За 5 лет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Times New Roman" panose="02020603050405020304" pitchFamily="18" charset="0"/>
              </a:rPr>
              <a:t>обучено 658 слушателей</a:t>
            </a:r>
            <a:endParaRPr lang="ru-RU" sz="1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84232" y="260648"/>
            <a:ext cx="3528392" cy="5201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Критерии оценки эффективности проекта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sz="2000" dirty="0" smtClean="0"/>
              <a:t>Рост числа </a:t>
            </a:r>
            <a:r>
              <a:rPr lang="ru-RU" sz="2000" dirty="0" err="1" smtClean="0"/>
              <a:t>симуляционных</a:t>
            </a:r>
            <a:r>
              <a:rPr lang="ru-RU" sz="2000" dirty="0" smtClean="0"/>
              <a:t> курсов и их обновление, соответствие требованиям портала НМФО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sz="2000" dirty="0" smtClean="0"/>
              <a:t>Рост числа слушателей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sz="2000" dirty="0" smtClean="0"/>
              <a:t>Удовлетворенность слушателей 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ru-RU" sz="2000" dirty="0" smtClean="0"/>
              <a:t>Самостоятельная практика слушателей </a:t>
            </a:r>
            <a:endParaRPr lang="ru-RU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176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408" y="2564904"/>
            <a:ext cx="10513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14</a:t>
            </a:fld>
            <a:endParaRPr lang="ru-RU" altLang="ru-RU" sz="20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35360" y="980728"/>
            <a:ext cx="1137726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1" lang="ru-RU" sz="4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Рекомендации и перспективы развития проекта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Регулярное обновление образовательных программ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: теоретическо-практической части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(медицинские технологии, оборудование и инструментарий),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технологий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обучения (индивидуализированное обучение,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симуляционные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и гибридные технологии обучения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Развитие активного персонализированного обучения в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программной среде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симулятора.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7408" y="4005064"/>
            <a:ext cx="1108923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1" lang="ru-RU" sz="4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Потенциал тиражирования проекта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Опыт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обучения в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СПб филиала МНТК масштабирован во всех филиалах сети ФГАУ НМИЦ «МНТК «Микрохирургия глаза» им. акад. С.Н. Федорова» Минздрава России, а также распространен на другие клиники России, с которыми постоянно осуществляется обратная связь и обмен опытом.</a:t>
            </a:r>
          </a:p>
        </p:txBody>
      </p:sp>
    </p:spTree>
    <p:extLst>
      <p:ext uri="{BB962C8B-B14F-4D97-AF65-F5344CB8AC3E}">
        <p14:creationId xmlns:p14="http://schemas.microsoft.com/office/powerpoint/2010/main" val="281089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16754A-842C-6B4C-B021-D3A2ED56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400"/>
            <a:ext cx="12192000" cy="27686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149505" name="Rectangle 6"/>
          <p:cNvSpPr>
            <a:spLocks noGrp="1" noChangeArrowheads="1"/>
          </p:cNvSpPr>
          <p:nvPr>
            <p:ph type="title"/>
          </p:nvPr>
        </p:nvSpPr>
        <p:spPr>
          <a:xfrm>
            <a:off x="479376" y="188640"/>
            <a:ext cx="10972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/>
              </a:rPr>
              <a:t>Благодарим за внимание!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3FCB0BFB-2957-4A2A-9240-88ED39EED113}" type="slidenum">
              <a:rPr lang="ru-RU" sz="20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8913"/>
            <a:ext cx="1352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B59E133-29D1-43AE-A04B-F9A81C297334}"/>
              </a:ext>
            </a:extLst>
          </p:cNvPr>
          <p:cNvGrpSpPr/>
          <p:nvPr/>
        </p:nvGrpSpPr>
        <p:grpSpPr>
          <a:xfrm>
            <a:off x="551384" y="1412776"/>
            <a:ext cx="11245068" cy="4320481"/>
            <a:chOff x="452928" y="1173462"/>
            <a:chExt cx="10548841" cy="448058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8AC1E7AB-5D3A-4ACB-BD3C-0A6BF970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962" y="2218932"/>
              <a:ext cx="3580677" cy="238964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48493C03-E0F8-4CF4-A882-63E097590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28" y="1173462"/>
              <a:ext cx="3591221" cy="238964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DEDB6E2-09BA-424F-85DB-0E0D892D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547" y="3264403"/>
              <a:ext cx="3591222" cy="2389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793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03512" y="404664"/>
            <a:ext cx="86201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Команда проекта</a:t>
            </a:r>
            <a:endParaRPr kumimoji="0" lang="ru-RU" alt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2</a:t>
            </a:fld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1484784"/>
            <a:ext cx="108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ЗАКАЗЧИК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проекта – директор филиала д.м.н. Бойко Э.В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руководитель проектного комитета филиала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ИНИЦИАТОР/КУРАТОР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проекта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зам. директора по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научной работе д.м.н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Панова М.В.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РУКОВОДИТЕЛЬ/УЧАСТНИК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проекта – врач-офтальмолог к.м.н. Березин Р.Д.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АДМИНИСТРАТОР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проекта – врач-методист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организационно-методического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отдела к.м.н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Анкудинова С.В.</a:t>
            </a:r>
          </a:p>
          <a:p>
            <a:pPr algn="just"/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УЧАСТНИК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проекта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–зав. научно-образовательным отделом к.м.н.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Самкович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Е.В.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548680"/>
            <a:ext cx="100811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Миссия проекта: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Внедрение и тиражирование гибридных технологий обучения с элементами виртуальной реальности, как критерий ускорения процесса обучения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офтальмохирургов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, повышения качества их работы и как следствие, снижения числа нежелательных  инцидентов и повторных госпитализаций в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офтальмохирургии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ru-RU" sz="4000" b="1" dirty="0" smtClean="0">
                <a:latin typeface="Calibri" pitchFamily="34" charset="0"/>
              </a:rPr>
              <a:t>Проблематика </a:t>
            </a:r>
            <a:r>
              <a:rPr lang="ru-RU" sz="4000" b="1" dirty="0">
                <a:latin typeface="Calibri" pitchFamily="34" charset="0"/>
              </a:rPr>
              <a:t>проекта: </a:t>
            </a:r>
            <a:endParaRPr lang="ru-RU" sz="4000" b="1" dirty="0" smtClean="0">
              <a:latin typeface="Calibri" pitchFamily="34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Офтальмохирургия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, как и вся хирургия, развивается стремительными темпами и во многом является высокотехнологичной. Это требует умения работать с дорогостоящим оборудованием, а также отлаженной координации рук и ног вкупе с анализом видео- и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аудиосигналов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 Овладение оперирующими врачами техники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офтальмохирургии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снижает неоправданный риск для пациентов от возможных врачебных ошибок в процессе проведения операций и повторных госпитализаций.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3</a:t>
            </a:fld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5328437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39416" y="260648"/>
            <a:ext cx="102971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None/>
              <a:defRPr/>
            </a:pPr>
            <a:r>
              <a:rPr lang="ru-RU" sz="4000" b="1" dirty="0">
                <a:solidFill>
                  <a:srgbClr val="FFFF00"/>
                </a:solidFill>
              </a:rPr>
              <a:t>Постановка целей и задач</a:t>
            </a:r>
            <a:endParaRPr kumimoji="0" lang="ru-RU" altLang="ru-RU" sz="4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980728"/>
            <a:ext cx="110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Создание тренажера для начинающих и уже оперирующих врачей на базе учебной операционной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 включенным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симуляционным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обучением как на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биоматериале, так и с применением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виртуальной реальности, препятствующего «легкому»  обучению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офтальмохируров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4</a:t>
            </a:fld>
            <a:endParaRPr lang="ru-RU" alt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7E9EEA-952F-46E8-8117-1081D0FDE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852936"/>
            <a:ext cx="4990086" cy="2898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1384" y="2708920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учебная операционная, где объектом тренировочных операций выступают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</a:rPr>
              <a:t>энуклеированные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 (трупные) глаза животных (чаще всего – свиньи), с использованием реального операционного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оборудования,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инструментария и расходных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материалов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2000 г.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впервые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России в СПб филиале МНТК был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открыт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 – центр для освоения хирургии на основе технологии малых и сверхмалых разрезов.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СПб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филиалом были запущены первые в России курсы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</a:rPr>
              <a:t>WetLab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 по хирургии катаракты.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работы врачей организованы полностью оборудованных 5 рабочих мест,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на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</a:rPr>
              <a:t>которых в режиме хирурга и ассистента могут обучаться 10 человек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691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10668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Актуальность проекта</a:t>
            </a:r>
          </a:p>
        </p:txBody>
      </p:sp>
      <p:sp>
        <p:nvSpPr>
          <p:cNvPr id="3075" name="Номер слайда 3"/>
          <p:cNvSpPr txBox="1">
            <a:spLocks noGrp="1"/>
          </p:cNvSpPr>
          <p:nvPr/>
        </p:nvSpPr>
        <p:spPr bwMode="auto">
          <a:xfrm>
            <a:off x="10898188" y="1588"/>
            <a:ext cx="101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85788" y="2852738"/>
            <a:ext cx="11328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"/>
              </a:spcBef>
              <a:buClr>
                <a:srgbClr val="CC3300"/>
              </a:buClr>
            </a:pPr>
            <a:endParaRPr lang="ru-RU" sz="2800">
              <a:latin typeface="Trebuchet MS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1052736"/>
            <a:ext cx="1116124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Врачебные ошибки и непрофессионализм врачей ежегодно приводят к большому количеству случаев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осложнений у пациентов, повторных приемов и госпитализаций.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Управление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хирургической безопасностью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пациентов становится глобальной проблемой современного здравоохранения,  как следствие, каждая клиника должна на системном уровне подходить к решению таких угроз, в частности, минимизировать число нежелательных  инцидентов, медицинских ошибок и повторных госпитализаций.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Публичные статистические данные Минздрава России свидетельствуют о том, что число врачебных ошибок не уменьшается.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Мировые тенденции показывают потребность в развитии новых направлений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симуляционного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обучения. Одной из задач решения этой проблемы, наряду с развитием и поддержанием культуры безопасности,  является внедрение более эффективных обучающих технологий в подготовку и переподготовку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офтальмохирургов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838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908720"/>
            <a:ext cx="1051316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endParaRPr lang="ru-RU" sz="23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Обучение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микрохирургической технике при помощи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VR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-технологий позволяет слушателям под наблюдением опытных хирургов нашей клиники отрабатывать на симуляторе каждую манипуляцию, каждое движение.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Реалистичная компьютерная симуляция позволяет начинающим хирургам приобрести хирургические навыки, двигаясь от простого к сложному, а опытные хирурги могут смоделировать офтальмологическую ситуацию для решения нестандартных вопросов и усовершенствования хирургической техники, не подвергая пациента риску.</a:t>
            </a:r>
          </a:p>
          <a:p>
            <a:pPr algn="just"/>
            <a:r>
              <a:rPr lang="ru-RU" sz="2000" dirty="0" smtClean="0"/>
              <a:t> </a:t>
            </a:r>
            <a:endParaRPr lang="ru-RU" sz="2000" dirty="0"/>
          </a:p>
          <a:p>
            <a:pPr algn="ctr"/>
            <a:r>
              <a:rPr lang="ru-RU" sz="3600" b="1" dirty="0" smtClean="0">
                <a:latin typeface="Calibri" pitchFamily="34" charset="0"/>
              </a:rPr>
              <a:t>Методы, используемые при реализации проекта</a:t>
            </a:r>
          </a:p>
          <a:p>
            <a:pPr algn="ctr"/>
            <a:endParaRPr lang="ru-RU" sz="3600" b="1" dirty="0" smtClean="0">
              <a:latin typeface="Calibri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Гибридные технологии обучения (симулятор + хирургия на биологическом объекте), виртуальная реальность, 3D-моделирование, наставничество, тестирование и оценка навыков.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6</a:t>
            </a:fld>
            <a:endParaRPr lang="ru-RU" altLang="ru-RU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1424" y="332656"/>
            <a:ext cx="102971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Новаторство предложенного решения</a:t>
            </a:r>
            <a:endParaRPr kumimoji="0" lang="ru-RU" alt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8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23392" y="35383"/>
            <a:ext cx="10972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тратегия реализации проекта </a:t>
            </a:r>
            <a:r>
              <a:rPr lang="ru-RU" sz="2400" b="1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(2018 – 2019 гг.)</a:t>
            </a:r>
            <a:endParaRPr lang="ru-RU" sz="2400" b="1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10898717" y="1588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5723" y="2852937"/>
            <a:ext cx="1132899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Clr>
                <a:srgbClr val="CC3300"/>
              </a:buClr>
            </a:pPr>
            <a:endParaRPr lang="ru-RU" sz="2800" dirty="0">
              <a:latin typeface="Trebuchet M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1CBE8-1854-41E6-A8BC-94E53E1E2C91}" type="slidenum">
              <a:rPr lang="ru-RU" altLang="ru-RU" sz="2000" smtClean="0"/>
              <a:pPr>
                <a:defRPr/>
              </a:pPr>
              <a:t>7</a:t>
            </a:fld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4365104"/>
            <a:ext cx="11593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Разработка уникальных образовательных программ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 циклам: «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Факоэмульсификация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катаракты», «Витреоретинальная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хирургия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продолжительностью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36 и 72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часа, регистрация в системе НМФО. Учебные модули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включают различные тренинги: тренинг «Анти-тремор», владение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катарактальными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инструментами,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капсулорексис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, лазерная коагуляция, задний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гиалоид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и т.д. </a:t>
            </a: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5C79FD-4A0A-4E45-9FE0-DD4B99D27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916832"/>
            <a:ext cx="3396191" cy="19729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91744" y="119675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оздание электронной информационно-образовательной среды – ЭИОС.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Интеграция платформы виртуальной симуляции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EYESi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VRMagic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Германия) 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ЭИОС. Симулятор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полностью моделирует рабочее место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офтальмохирурга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при выполнении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факоэмульсификации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и витреоретинального вмешательства, имеет функцию компьютерного 3D-моделирования патологий глаза. </a:t>
            </a:r>
          </a:p>
        </p:txBody>
      </p:sp>
    </p:spTree>
    <p:extLst>
      <p:ext uri="{BB962C8B-B14F-4D97-AF65-F5344CB8AC3E}">
        <p14:creationId xmlns:p14="http://schemas.microsoft.com/office/powerpoint/2010/main" val="1249691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03512" y="548680"/>
            <a:ext cx="86201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Инструменты проектного управления </a:t>
            </a:r>
            <a:endParaRPr kumimoji="0" lang="ru-RU" alt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8</a:t>
            </a:fld>
            <a:endParaRPr lang="ru-RU" alt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1556792"/>
            <a:ext cx="10297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В СПб Филиале для целей управления используется проектный подход в соответствии с Положением по управлению проектами (П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1.1.2-2020 разработан на основе ГОСТ </a:t>
            </a:r>
            <a:r>
              <a:rPr lang="ru-RU" sz="2600" smtClean="0">
                <a:solidFill>
                  <a:schemeClr val="tx1"/>
                </a:solidFill>
                <a:latin typeface="Calibri" pitchFamily="34" charset="0"/>
              </a:rPr>
              <a:t>Р </a:t>
            </a:r>
            <a:r>
              <a:rPr lang="ru-RU" sz="2600" smtClean="0">
                <a:solidFill>
                  <a:schemeClr val="tx1"/>
                </a:solidFill>
                <a:latin typeface="Calibri" pitchFamily="34" charset="0"/>
              </a:rPr>
              <a:t>54869).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В каждом проекте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реализован </a:t>
            </a:r>
            <a:r>
              <a:rPr lang="ru-RU" sz="2600" b="1" dirty="0" smtClean="0">
                <a:latin typeface="Calibri" pitchFamily="34" charset="0"/>
              </a:rPr>
              <a:t>процессный подход и цикл </a:t>
            </a:r>
            <a:r>
              <a:rPr lang="en-US" sz="2600" b="1" dirty="0" smtClean="0">
                <a:latin typeface="Calibri" pitchFamily="34" charset="0"/>
              </a:rPr>
              <a:t>PDCA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, определены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следующие роли:</a:t>
            </a:r>
          </a:p>
          <a:p>
            <a:pPr marL="712788"/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1) Заказчик проекта </a:t>
            </a:r>
          </a:p>
          <a:p>
            <a:pPr marL="712788"/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2) Инициатор проекта</a:t>
            </a:r>
            <a:r>
              <a:rPr lang="ru-RU" sz="2600" i="1" dirty="0">
                <a:solidFill>
                  <a:schemeClr val="tx1"/>
                </a:solidFill>
                <a:latin typeface="Calibri" pitchFamily="34" charset="0"/>
              </a:rPr>
              <a:t> </a:t>
            </a:r>
            <a:endParaRPr lang="ru-RU" sz="2600" dirty="0">
              <a:solidFill>
                <a:schemeClr val="tx1"/>
              </a:solidFill>
              <a:latin typeface="Calibri" pitchFamily="34" charset="0"/>
            </a:endParaRPr>
          </a:p>
          <a:p>
            <a:pPr marL="712788"/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3) Команда проекта, включающая: руководителя проекта, куратора проекта,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администратора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проекта и рабочую группу. </a:t>
            </a:r>
          </a:p>
          <a:p>
            <a:pPr marL="361950" indent="-361950"/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	В рамках проектного подхода формируется проектная группа, разрабатывается паспорт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проекта и базовый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план. </a:t>
            </a:r>
          </a:p>
          <a:p>
            <a:pPr marL="361950" indent="-361950"/>
            <a:endParaRPr lang="ru-RU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70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847528" y="260648"/>
            <a:ext cx="86201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Описание проектного офиса</a:t>
            </a:r>
            <a:endParaRPr kumimoji="0" lang="ru-RU" alt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6E32-FD92-47D0-BA5F-3C492F7CA37B}" type="slidenum">
              <a:rPr lang="ru-RU" altLang="ru-RU" sz="2000" smtClean="0"/>
              <a:pPr>
                <a:defRPr/>
              </a:pPr>
              <a:t>9</a:t>
            </a:fld>
            <a:endParaRPr lang="ru-RU" alt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1052736"/>
            <a:ext cx="11449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2022 г. в связи с введением проектного управления во всей сети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МНТК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, в филиале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созданы организационные единицы для управления проектной деятельностью, включающие: </a:t>
            </a:r>
          </a:p>
          <a:p>
            <a:pPr marL="625475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проектный комитет – руководитель директор филиала</a:t>
            </a:r>
          </a:p>
          <a:p>
            <a:pPr marL="625475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проектный офис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– руководитель зам. директора по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ОКР</a:t>
            </a:r>
          </a:p>
          <a:p>
            <a:pPr marL="625475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методист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и администратор (делопроизводитель)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проектного офиса</a:t>
            </a:r>
            <a:endParaRPr lang="ru-RU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ru-RU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головной организации МНТК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создан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центр управления проектами, который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осуществляет централизованное управление портфелями проектов и формирует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базу проектов сети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МНТК. 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Введен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новый формат паспорта проекта, разработанный с учетом опыта проектного управления СПб филиала. Основные параметры управления проектами не были изменены. </a:t>
            </a:r>
          </a:p>
        </p:txBody>
      </p:sp>
    </p:spTree>
    <p:extLst>
      <p:ext uri="{BB962C8B-B14F-4D97-AF65-F5344CB8AC3E}">
        <p14:creationId xmlns:p14="http://schemas.microsoft.com/office/powerpoint/2010/main" val="3018039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42167</TotalTime>
  <Words>1321</Words>
  <Application>Microsoft Office PowerPoint</Application>
  <PresentationFormat>Произвольный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проекта</vt:lpstr>
      <vt:lpstr>Презентация PowerPoint</vt:lpstr>
      <vt:lpstr>Стратегия реализации проекта (2018 – 2019 гг.)</vt:lpstr>
      <vt:lpstr>Презентация PowerPoint</vt:lpstr>
      <vt:lpstr>Презентация PowerPoint</vt:lpstr>
      <vt:lpstr>Презентация PowerPoint</vt:lpstr>
      <vt:lpstr>Ход проекта</vt:lpstr>
      <vt:lpstr>Ход проекта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клинической работы ГУ МНТК «Микрохирургия глаза» имени академика С.Н. Федорова</dc:title>
  <dc:creator>OK</dc:creator>
  <cp:lastModifiedBy>Владимир</cp:lastModifiedBy>
  <cp:revision>1890</cp:revision>
  <cp:lastPrinted>2022-02-09T08:45:36Z</cp:lastPrinted>
  <dcterms:created xsi:type="dcterms:W3CDTF">2004-01-23T09:11:02Z</dcterms:created>
  <dcterms:modified xsi:type="dcterms:W3CDTF">2023-09-19T19:07:40Z</dcterms:modified>
</cp:coreProperties>
</file>