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80" r:id="rId2"/>
    <p:sldId id="684" r:id="rId3"/>
    <p:sldId id="706" r:id="rId4"/>
    <p:sldId id="683" r:id="rId5"/>
    <p:sldId id="700" r:id="rId6"/>
    <p:sldId id="725" r:id="rId7"/>
    <p:sldId id="723" r:id="rId8"/>
    <p:sldId id="728" r:id="rId9"/>
    <p:sldId id="729" r:id="rId10"/>
    <p:sldId id="717" r:id="rId11"/>
    <p:sldId id="718" r:id="rId12"/>
    <p:sldId id="727" r:id="rId13"/>
    <p:sldId id="731" r:id="rId14"/>
    <p:sldId id="709" r:id="rId15"/>
    <p:sldId id="711" r:id="rId16"/>
    <p:sldId id="715" r:id="rId17"/>
    <p:sldId id="712" r:id="rId18"/>
    <p:sldId id="705" r:id="rId19"/>
    <p:sldId id="710" r:id="rId20"/>
    <p:sldId id="713" r:id="rId21"/>
    <p:sldId id="714" r:id="rId22"/>
    <p:sldId id="73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3F7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374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notesViewPr>
    <p:cSldViewPr showGuides="1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462C-D0E5-49BA-91D9-531BEFBF301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C92E-7DB4-4C46-85F9-FCB58359C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3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86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AC193-6FCD-4C4E-87A6-9A6647393D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6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8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86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AC193-6FCD-4C4E-87A6-9A6647393D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6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89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86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AC193-6FCD-4C4E-87A6-9A6647393D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6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89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29444" cy="1071570"/>
          </a:xfrm>
          <a:noFill/>
        </p:spPr>
        <p:txBody>
          <a:bodyPr>
            <a:noAutofit/>
          </a:bodyPr>
          <a:lstStyle/>
          <a:p>
            <a:pPr defTabSz="912813" eaLnBrk="0" hangingPunct="0"/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МИНИСТЕРСТВО ЗДРАВООХРАНЕНИЯ </a:t>
            </a:r>
            <a:b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РЕСПУБЛИКИ БУРЯТИЯ</a:t>
            </a:r>
            <a:b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ГБУЗ «Бурятская республиканская станция </a:t>
            </a:r>
            <a:b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переливания крови МЗ РБ»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800" dirty="0"/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57158" y="2071678"/>
            <a:ext cx="8572560" cy="3693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</a:t>
            </a:r>
          </a:p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Bookman Old Style" pitchFamily="18" charset="0"/>
              </a:rPr>
              <a:t>МЕЖПОКОЛЕНЧЕСКИМИ </a:t>
            </a:r>
          </a:p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  <a:p>
            <a:pPr algn="ctr"/>
            <a:endParaRPr lang="ru-RU" sz="36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latin typeface="Bookman Old Style" pitchFamily="18" charset="0"/>
            </a:endParaRPr>
          </a:p>
          <a:p>
            <a:pPr algn="ctr"/>
            <a:endParaRPr lang="ru-RU" sz="3600" b="1" dirty="0" smtClean="0">
              <a:latin typeface="Bookman Old Style" pitchFamily="18" charset="0"/>
            </a:endParaRPr>
          </a:p>
          <a:p>
            <a:pPr algn="ctr"/>
            <a:endParaRPr lang="ru-RU" sz="3600" b="1" dirty="0" smtClean="0">
              <a:latin typeface="Bookman Old Style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29190" y="4214818"/>
            <a:ext cx="3686172" cy="20717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err="1" smtClean="0">
                <a:solidFill>
                  <a:schemeClr val="tx2"/>
                </a:solidFill>
                <a:latin typeface="Bookman Old Style" pitchFamily="18" charset="0"/>
              </a:rPr>
              <a:t>Бутуханова</a:t>
            </a:r>
            <a:r>
              <a:rPr lang="ru-RU" sz="1400" b="1" i="1" dirty="0" smtClean="0">
                <a:solidFill>
                  <a:schemeClr val="tx2"/>
                </a:solidFill>
                <a:latin typeface="Bookman Old Style" pitchFamily="18" charset="0"/>
              </a:rPr>
              <a:t> М.Н. - главный врач;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err="1" smtClean="0">
                <a:solidFill>
                  <a:schemeClr val="tx2"/>
                </a:solidFill>
                <a:latin typeface="Bookman Old Style" pitchFamily="18" charset="0"/>
              </a:rPr>
              <a:t>Носкова</a:t>
            </a:r>
            <a:r>
              <a:rPr lang="ru-RU" sz="1400" b="1" i="1" dirty="0" smtClean="0">
                <a:solidFill>
                  <a:schemeClr val="tx2"/>
                </a:solidFill>
                <a:latin typeface="Bookman Old Style" pitchFamily="18" charset="0"/>
              </a:rPr>
              <a:t> Г.П. - заместитель главного врача;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err="1" smtClean="0">
                <a:solidFill>
                  <a:schemeClr val="tx2"/>
                </a:solidFill>
                <a:latin typeface="Bookman Old Style" pitchFamily="18" charset="0"/>
              </a:rPr>
              <a:t>Норбоева</a:t>
            </a:r>
            <a:r>
              <a:rPr lang="ru-RU" sz="1400" b="1" i="1" dirty="0" smtClean="0">
                <a:solidFill>
                  <a:schemeClr val="tx2"/>
                </a:solidFill>
                <a:latin typeface="Bookman Old Style" pitchFamily="18" charset="0"/>
              </a:rPr>
              <a:t> М. П. – начальник отдела кадров;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tx2"/>
                </a:solidFill>
                <a:latin typeface="Bookman Old Style" pitchFamily="18" charset="0"/>
              </a:rPr>
              <a:t>Москвитина З.М.– главная медицинская сестра.</a:t>
            </a:r>
          </a:p>
          <a:p>
            <a:pPr marL="0" marR="0" lvl="0" indent="0" algn="ctr" defTabSz="91281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ondo\ОМО\ФОТО\ФОТО РАЗНЫЕ\Фото 2021г\Профком\DSC_2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00628" cy="3333752"/>
          </a:xfrm>
          <a:prstGeom prst="rect">
            <a:avLst/>
          </a:prstGeom>
          <a:noFill/>
        </p:spPr>
      </p:pic>
      <p:pic>
        <p:nvPicPr>
          <p:cNvPr id="3075" name="Picture 3" descr="\\rondo\ОМО\ФОТО\ФОТО РАЗНЫЕ\Фото 2021г\Профком\DSC_2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343" y="3357562"/>
            <a:ext cx="5250657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rondo\ОМО\ФОТО\ФОТО РАЗНЫЕ\Фото 2021г\Профком\Профсоюз 2021г\DSC_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14810" cy="2809873"/>
          </a:xfrm>
          <a:prstGeom prst="rect">
            <a:avLst/>
          </a:prstGeom>
          <a:noFill/>
        </p:spPr>
      </p:pic>
      <p:pic>
        <p:nvPicPr>
          <p:cNvPr id="4100" name="Picture 4" descr="\\rondo\ОМО\ФОТО\ФОТО РАЗНЫЕ\Фото 2021г\Профком\Профсоюз 2021г\DSC_27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933" y="2786059"/>
            <a:ext cx="687506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реализации проекта были использованы следующие ресурсы: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571744"/>
          <a:ext cx="8072493" cy="37862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0831"/>
                <a:gridCol w="2690831"/>
                <a:gridCol w="2690831"/>
              </a:tblGrid>
              <a:tr h="28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Вид ресурса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Описание ресурса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Источник ресурса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Финансовый 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Совокупность всех денежных вливаний в проект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Станции переливания крови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Человеческий  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Сотрудники Станции переливания крови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Сотрудники Станции переливания крови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6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Материально-технический 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Здание Станции переливания крови, оборудование для съёмки видео, монтажа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Имущество Станции переливания крови, личное имущество сотрудников Станции переливания крови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0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Информационный 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База видеозаписей, методические материалы, пособия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Управленческий 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Организационная команда Разработчики проекта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Сотрудники Станции переливания крови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ru-RU" sz="2000" b="1" dirty="0" smtClean="0">
                <a:solidFill>
                  <a:schemeClr val="bg1"/>
                </a:solidFill>
              </a:rPr>
              <a:t>ОБ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28794" y="0"/>
            <a:ext cx="7215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2"/>
          <p:cNvSpPr>
            <a:spLocks noRot="1" noChangeArrowheads="1"/>
          </p:cNvSpPr>
          <p:nvPr/>
        </p:nvSpPr>
        <p:spPr bwMode="auto">
          <a:xfrm>
            <a:off x="1785918" y="0"/>
            <a:ext cx="735808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4605338" y="41687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0"/>
            <a:ext cx="7643834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5" y="0"/>
            <a:ext cx="7643833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00174"/>
            <a:ext cx="7643866" cy="4929222"/>
          </a:xfrm>
        </p:spPr>
        <p:txBody>
          <a:bodyPr>
            <a:normAutofit fontScale="25000" lnSpcReduction="20000"/>
          </a:bodyPr>
          <a:lstStyle/>
          <a:p>
            <a:pPr lvl="0" algn="ctr" defTabSz="912813">
              <a:spcBef>
                <a:spcPct val="0"/>
              </a:spcBef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</a:rPr>
              <a:t>Описание хода реализации проекта</a:t>
            </a:r>
          </a:p>
          <a:p>
            <a:pPr marL="0" indent="0">
              <a:buNone/>
            </a:pPr>
            <a:endParaRPr lang="ru-RU" sz="72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Анализ причин возникновения </a:t>
            </a:r>
            <a:r>
              <a:rPr lang="ru-RU" sz="7200" dirty="0" err="1" smtClean="0">
                <a:solidFill>
                  <a:schemeClr val="tx2"/>
                </a:solidFill>
                <a:latin typeface="Bookman Old Style" pitchFamily="18" charset="0"/>
              </a:rPr>
              <a:t>межпоколенческих</a:t>
            </a: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конфликтов в медицинской организации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Создание рабочей группы по разработке мероприятий</a:t>
            </a:r>
            <a:endParaRPr lang="ru-RU" sz="7200" dirty="0" smtClean="0">
              <a:solidFill>
                <a:schemeClr val="tx2"/>
              </a:solidFill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 Поиск информации для успешной реализации проекта</a:t>
            </a:r>
          </a:p>
          <a:p>
            <a:pPr marL="0" lvl="0" indent="0">
              <a:buNone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адаптация техник и методик к конкретной конфликтной ситуации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2"/>
                </a:solidFill>
                <a:latin typeface="Bookman Old Style" pitchFamily="18" charset="0"/>
              </a:rPr>
              <a:t> Оценка качества работы и личного вклада участника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7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43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23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23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00166" y="71414"/>
            <a:ext cx="7186634" cy="1214446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00826" y="1652574"/>
            <a:ext cx="2000264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defTabSz="912813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2" name="Picture 18" descr="Эмблема Службы кро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14620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53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715172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7329510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Результаты сотрудников, полученные после реализации проекта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72476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Умение управлять собственными эмоциями и корректно излагать свои претензии к коллегам.</a:t>
            </a:r>
          </a:p>
          <a:p>
            <a:r>
              <a:rPr lang="ru-RU" sz="1800" dirty="0" smtClean="0">
                <a:latin typeface="Bookman Old Style" pitchFamily="18" charset="0"/>
              </a:rPr>
              <a:t>Умение сохранять выдержку и спокойствие в самых острых ситуациях и не принимать скоропалительных решений. </a:t>
            </a:r>
          </a:p>
          <a:p>
            <a:r>
              <a:rPr lang="ru-RU" sz="1800" dirty="0" smtClean="0">
                <a:latin typeface="Bookman Old Style" pitchFamily="18" charset="0"/>
              </a:rPr>
              <a:t> Способность понять позицию оппонента.</a:t>
            </a:r>
          </a:p>
          <a:p>
            <a:r>
              <a:rPr lang="ru-RU" sz="1800" dirty="0" smtClean="0">
                <a:latin typeface="Bookman Old Style" pitchFamily="18" charset="0"/>
              </a:rPr>
              <a:t>Чувствовать моменты, когда можно отстаивать свою позицию, а когда следует выдержать паузу и позволить оппонентам озвучить свои претензии. </a:t>
            </a:r>
          </a:p>
          <a:p>
            <a:r>
              <a:rPr lang="ru-RU" sz="1800" dirty="0" smtClean="0">
                <a:latin typeface="Bookman Old Style" pitchFamily="18" charset="0"/>
              </a:rPr>
              <a:t>В некотором смысле конфликты даже полезны, так как помогают высветить крайне важные для компании проблемы: недостатки в организации производственного процесса и плохо отрегулированные коммуникации, неэффективные позиции в бизнесе и предпосылки для необходимых изменений. Главная цель управления конфликтами — не допустить их развития в деструктивном русле.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8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9" y="357166"/>
            <a:ext cx="903019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Результаты, полученные после реализации проекта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46351"/>
            <a:ext cx="8229600" cy="302578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Bookman Old Style" pitchFamily="18" charset="0"/>
              </a:rPr>
              <a:t>Выработалось понимание, что конфликты даже полезны, так как помогают высветить проблемы в организации. </a:t>
            </a:r>
          </a:p>
          <a:p>
            <a:pPr algn="just"/>
            <a:r>
              <a:rPr lang="ru-RU" sz="2800" dirty="0" smtClean="0">
                <a:latin typeface="Bookman Old Style" pitchFamily="18" charset="0"/>
              </a:rPr>
              <a:t>Главная цель  проекта по управлению конфликтами — не допустить их развития в деструктивном русле.</a:t>
            </a:r>
          </a:p>
          <a:p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571612"/>
            <a:ext cx="697232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Критерии эффективности проекта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829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Удовлетворенность сторон результатами конфликта;</a:t>
            </a:r>
          </a:p>
          <a:p>
            <a:r>
              <a:rPr lang="ru-RU" sz="2800" dirty="0" smtClean="0">
                <a:latin typeface="Bookman Old Style" pitchFamily="18" charset="0"/>
              </a:rPr>
              <a:t>Прекращение противодействия;</a:t>
            </a:r>
          </a:p>
          <a:p>
            <a:r>
              <a:rPr lang="ru-RU" sz="2800" dirty="0" smtClean="0">
                <a:latin typeface="Bookman Old Style" pitchFamily="18" charset="0"/>
              </a:rPr>
              <a:t>Достижение цели одной из конфликтующих сторон</a:t>
            </a:r>
          </a:p>
          <a:p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rondo\ОМО\ФОТО\ФОТО РАЗНЫЕ\фото 2023 г\страусинная ферма март 2023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7"/>
          <p:cNvSpPr txBox="1">
            <a:spLocks/>
          </p:cNvSpPr>
          <p:nvPr/>
        </p:nvSpPr>
        <p:spPr>
          <a:xfrm>
            <a:off x="357158" y="3143248"/>
            <a:ext cx="3143272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Цель проекта</a:t>
            </a:r>
          </a:p>
          <a:p>
            <a:pPr marL="342900" lvl="0" indent="12700" algn="ctr">
              <a:spcBef>
                <a:spcPct val="20000"/>
              </a:spcBef>
              <a:defRPr/>
            </a:pPr>
            <a:r>
              <a:rPr lang="ru-RU" sz="1600" dirty="0" smtClean="0">
                <a:latin typeface="Bookman Old Style" pitchFamily="18" charset="0"/>
              </a:rPr>
              <a:t>Достижение благополучия работников в коллективе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57356" y="214290"/>
            <a:ext cx="6829444" cy="107157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281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Содержимое 8"/>
          <p:cNvSpPr txBox="1">
            <a:spLocks/>
          </p:cNvSpPr>
          <p:nvPr/>
        </p:nvSpPr>
        <p:spPr>
          <a:xfrm>
            <a:off x="5500694" y="1785926"/>
            <a:ext cx="3143272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Задачи проекта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Bookman Old Style" pitchFamily="18" charset="0"/>
              </a:rPr>
              <a:t>профилактика и предотвращение возникновения </a:t>
            </a:r>
            <a:r>
              <a:rPr lang="ru-RU" sz="1300" dirty="0" err="1" smtClean="0">
                <a:latin typeface="Bookman Old Style" pitchFamily="18" charset="0"/>
              </a:rPr>
              <a:t>межпоколенческого</a:t>
            </a:r>
            <a:r>
              <a:rPr lang="ru-RU" sz="1300" dirty="0" smtClean="0">
                <a:latin typeface="Bookman Old Style" pitchFamily="18" charset="0"/>
              </a:rPr>
              <a:t> конфликта.</a:t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>диагностика и регулирования </a:t>
            </a:r>
            <a:r>
              <a:rPr lang="ru-RU" sz="1300" dirty="0" err="1" smtClean="0">
                <a:latin typeface="Bookman Old Style" pitchFamily="18" charset="0"/>
              </a:rPr>
              <a:t>межпоколенческого</a:t>
            </a:r>
            <a:r>
              <a:rPr lang="ru-RU" sz="1300" dirty="0" smtClean="0">
                <a:latin typeface="Bookman Old Style" pitchFamily="18" charset="0"/>
              </a:rPr>
              <a:t> конфликта на основе корректировки поведения его участников</a:t>
            </a:r>
            <a:br>
              <a:rPr lang="ru-RU" sz="1300" dirty="0" smtClean="0">
                <a:latin typeface="Bookman Old Style" pitchFamily="18" charset="0"/>
              </a:rPr>
            </a:br>
            <a:endParaRPr lang="ru-RU" sz="1300" dirty="0" smtClean="0"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Bookman Old Style" pitchFamily="18" charset="0"/>
              </a:rPr>
              <a:t>прогнозирование развития </a:t>
            </a:r>
            <a:r>
              <a:rPr lang="ru-RU" sz="1300" dirty="0" err="1" smtClean="0">
                <a:latin typeface="Bookman Old Style" pitchFamily="18" charset="0"/>
              </a:rPr>
              <a:t>межпоколенческих</a:t>
            </a:r>
            <a:r>
              <a:rPr lang="ru-RU" sz="1300" dirty="0" smtClean="0">
                <a:latin typeface="Bookman Old Style" pitchFamily="18" charset="0"/>
              </a:rPr>
              <a:t> конфликтов и оценка их функциональной направленности</a:t>
            </a:r>
            <a:r>
              <a:rPr lang="ru-RU" sz="13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Bookman Old Style" pitchFamily="18" charset="0"/>
              </a:rPr>
              <a:t>разрешение конфликта.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43042" y="71414"/>
            <a:ext cx="707236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1714488"/>
            <a:ext cx="3071834" cy="18573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МИССИЯ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ПРОЕКТА: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Межпоколенческие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конфликты как одна из проблем функционирования медицинской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571868" y="3571876"/>
            <a:ext cx="1857388" cy="28575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4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Установленная проблема: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latin typeface="Bookman Old Style" pitchFamily="18" charset="0"/>
              </a:rPr>
              <a:t>      За </a:t>
            </a:r>
            <a:r>
              <a:rPr lang="ru-RU" sz="1400" dirty="0" smtClean="0">
                <a:latin typeface="Bookman Old Style" pitchFamily="18" charset="0"/>
              </a:rPr>
              <a:t>3 года в коллективе произошел разрыв поколений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Рекомендации и перспективы реализации проекта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Успешное преодоление конфликтной ситуации.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Социальный аспект:</a:t>
            </a:r>
          </a:p>
          <a:p>
            <a:pPr algn="just">
              <a:buNone/>
            </a:pPr>
            <a:r>
              <a:rPr lang="ru-RU" dirty="0" smtClean="0">
                <a:latin typeface="Bookman Old Style" pitchFamily="18" charset="0"/>
              </a:rPr>
              <a:t>добиваться взаимопонимания между сторонами, противостоящими в конфликте с целью улучшения психологического микроклимата.</a:t>
            </a:r>
          </a:p>
          <a:p>
            <a:pPr fontAlgn="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ondo\ОМО\ФОТО\ФОТО РАЗНЫЕ\фото 2023 г\Почет грамота НХурала 2003_2023\DS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0959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71978"/>
            <a:ext cx="3500430" cy="24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00166" y="71414"/>
            <a:ext cx="7215238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86808" cy="127478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Bookman Old Style" pitchFamily="18" charset="0"/>
              </a:rPr>
              <a:t>Определение потенциала тиражирования</a:t>
            </a:r>
            <a:endParaRPr lang="ru-RU" sz="3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372476" cy="3429024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latin typeface="Bookman Old Style" pitchFamily="18" charset="0"/>
              </a:rPr>
              <a:t>Предоставление информации другим медицинским организациям: о</a:t>
            </a:r>
            <a:r>
              <a:rPr lang="ru-RU" sz="2800" dirty="0" smtClean="0">
                <a:latin typeface="Bookman Old Style" pitchFamily="18" charset="0"/>
              </a:rPr>
              <a:t>бмен приобретенного опыта по управлению конфликтами с коллегами из других медицинских организаций.</a:t>
            </a:r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48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4000528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Актуальность</a:t>
            </a: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Bookman Old Style" pitchFamily="18" charset="0"/>
              </a:rPr>
              <a:t>	В коллективе возникла социально-психологическая несовместимость между членами,  что привело к  </a:t>
            </a:r>
            <a:r>
              <a:rPr lang="ru-RU" sz="1600" dirty="0" err="1" smtClean="0">
                <a:latin typeface="Bookman Old Style" pitchFamily="18" charset="0"/>
              </a:rPr>
              <a:t>дисфункциональным</a:t>
            </a:r>
            <a:r>
              <a:rPr lang="ru-RU" sz="1600" dirty="0" smtClean="0">
                <a:latin typeface="Bookman Old Style" pitchFamily="18" charset="0"/>
              </a:rPr>
              <a:t> последствиям</a:t>
            </a: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>
              <a:latin typeface="Bookman Old Style" pitchFamily="18" charset="0"/>
            </a:endParaRPr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00166" y="71414"/>
            <a:ext cx="7186634" cy="1214446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 </a:t>
            </a:r>
            <a:b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29190" y="1643050"/>
            <a:ext cx="3786214" cy="3929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Новаторство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500" dirty="0" smtClean="0">
                <a:latin typeface="Bookman Old Style" pitchFamily="18" charset="0"/>
              </a:rPr>
              <a:t>Поиск новых подходов к управлению развитием персонала в организации. </a:t>
            </a:r>
            <a:endParaRPr lang="ru-RU" sz="15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500" dirty="0" smtClean="0">
                <a:latin typeface="Bookman Old Style" pitchFamily="18" charset="0"/>
              </a:rPr>
              <a:t>Прогнозирование конфликта в организации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lang="ru-RU" sz="15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500" dirty="0" smtClean="0">
                <a:latin typeface="Bookman Old Style" pitchFamily="18" charset="0"/>
              </a:rPr>
              <a:t>Изучения объективных и субъективных условий и факторов взаимодействия между людьми с учетом их индивидуально-психологических особенностей.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Bookman Old Style" pitchFamily="18" charset="0"/>
              </a:rPr>
              <a:t>Предотвращение возникновения конфликтов</a:t>
            </a:r>
            <a:br>
              <a:rPr lang="ru-RU" sz="1600" dirty="0" smtClean="0">
                <a:latin typeface="Bookman Old Style" pitchFamily="18" charset="0"/>
              </a:rPr>
            </a:b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8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43042" y="0"/>
            <a:ext cx="707236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endParaRPr lang="ru-RU" sz="2400" b="1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300774" cy="3460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 </a:t>
            </a:r>
            <a:b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357298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Стратегия разрешения проблемы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28802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Рабочей группой проекта выработаны стратегии выхода из конфликта: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 Вовлечение  в разрешение конфликтной  ситуации как можно большее количество сторон, это позволяет выявить все  скрытые мотивы и выбрать наиболее оптимальный вариант разрешения.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Использование превентивных и стабилизационных функций управления персоналом: беседы, разъяснения, психологические тренинги;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Установление общеорганизационных комплексных целей – направление усилия всех участников на достижение общей цели.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71414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7715304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Методы, используемые при реализации проекта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168773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 err="1" smtClean="0">
                <a:latin typeface="Bookman Old Style" pitchFamily="18" charset="0"/>
              </a:rPr>
              <a:t>Внутриличностные</a:t>
            </a:r>
            <a:r>
              <a:rPr lang="ru-RU" sz="2300" dirty="0" smtClean="0">
                <a:latin typeface="Bookman Old Style" pitchFamily="18" charset="0"/>
              </a:rPr>
              <a:t>: проведение тестирования по выявлению степени вовлеченности сотрудников в общественную жизнь Станции переливания крови, по выявлению удовлетворенности сотрудников условиями труда, по выявлению лидера, по определению потребности в обучении;</a:t>
            </a:r>
          </a:p>
          <a:p>
            <a:r>
              <a:rPr lang="ru-RU" sz="2300" dirty="0" smtClean="0">
                <a:latin typeface="Bookman Old Style" pitchFamily="18" charset="0"/>
              </a:rPr>
              <a:t>Вовлечение коллектива в общественную жизнь Станции переливания крови: внедрение корпоративной программы по ЗОЖ на рабочем месте;</a:t>
            </a:r>
          </a:p>
          <a:p>
            <a:r>
              <a:rPr lang="ru-RU" sz="2300" dirty="0" smtClean="0">
                <a:latin typeface="Bookman Old Style" pitchFamily="18" charset="0"/>
              </a:rPr>
              <a:t>Командная работа в реализации проекта по разработке и внедрению логотипа Службы крови Бурятии;</a:t>
            </a:r>
          </a:p>
          <a:p>
            <a:r>
              <a:rPr lang="ru-RU" sz="2300" dirty="0" smtClean="0">
                <a:latin typeface="Bookman Old Style" pitchFamily="18" charset="0"/>
              </a:rPr>
              <a:t>Психологические игры на сплочение коллектива;</a:t>
            </a:r>
          </a:p>
          <a:p>
            <a:r>
              <a:rPr lang="ru-RU" sz="2300" dirty="0" smtClean="0">
                <a:latin typeface="Bookman Old Style" pitchFamily="18" charset="0"/>
              </a:rPr>
              <a:t>Психологические тренинги на развитие  у сотрудников навыков к согласованию своих позиций и интересов, взглядов.</a:t>
            </a:r>
          </a:p>
          <a:p>
            <a:endParaRPr lang="ru-RU" dirty="0"/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ru-RU" sz="2000" b="1" dirty="0" smtClean="0">
                <a:solidFill>
                  <a:schemeClr val="bg1"/>
                </a:solidFill>
              </a:rPr>
              <a:t>ОБ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28794" y="0"/>
            <a:ext cx="7215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2"/>
          <p:cNvSpPr>
            <a:spLocks noRot="1" noChangeArrowheads="1"/>
          </p:cNvSpPr>
          <p:nvPr/>
        </p:nvSpPr>
        <p:spPr bwMode="auto">
          <a:xfrm>
            <a:off x="1785918" y="0"/>
            <a:ext cx="735808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4605338" y="41687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0"/>
            <a:ext cx="7643834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5" y="0"/>
            <a:ext cx="7643833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00174"/>
            <a:ext cx="7286676" cy="4929222"/>
          </a:xfrm>
        </p:spPr>
        <p:txBody>
          <a:bodyPr>
            <a:normAutofit fontScale="25000" lnSpcReduction="20000"/>
          </a:bodyPr>
          <a:lstStyle/>
          <a:p>
            <a:pPr lvl="0" algn="ctr" defTabSz="912813">
              <a:spcBef>
                <a:spcPct val="0"/>
              </a:spcBef>
              <a:buNone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Описание прототипа проектного офиса</a:t>
            </a:r>
          </a:p>
          <a:p>
            <a:pPr marL="0" indent="0">
              <a:buNone/>
            </a:pPr>
            <a:endParaRPr lang="ru-RU" sz="6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 Создание рабочей группы по разработке проекта</a:t>
            </a:r>
          </a:p>
          <a:p>
            <a:pPr marL="0" indent="0">
              <a:buFont typeface="Wingdings" pitchFamily="2" charset="2"/>
              <a:buChar char="Ø"/>
            </a:pPr>
            <a:endParaRPr lang="ru-RU" sz="6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Анализ причин возникновения </a:t>
            </a:r>
            <a:r>
              <a:rPr lang="ru-RU" sz="6400" dirty="0" err="1" smtClean="0">
                <a:solidFill>
                  <a:schemeClr val="tx2"/>
                </a:solidFill>
                <a:latin typeface="Bookman Old Style" pitchFamily="18" charset="0"/>
              </a:rPr>
              <a:t>межпоколенческих</a:t>
            </a: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 конфликтов</a:t>
            </a:r>
          </a:p>
          <a:p>
            <a:pPr marL="0" indent="0">
              <a:buFont typeface="Wingdings" pitchFamily="2" charset="2"/>
              <a:buChar char="Ø"/>
            </a:pPr>
            <a:endParaRPr lang="ru-RU" sz="6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 Формирование  единых механизмов урегулирования и предотвращения конфликтов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6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Регистрация конфликтов в журнале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6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 Разработка документации  - утверждение приказом главного врача Программы мероприятий по психологическому совершенствованию работников «УПРАВЛЕНИЕ МЕЖПОКОЛЕНЧЕСКИМИ </a:t>
            </a:r>
            <a:b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КОНФЛИКТАМИ»  </a:t>
            </a:r>
          </a:p>
          <a:p>
            <a:pPr marL="0" lvl="0" indent="0">
              <a:buNone/>
            </a:pPr>
            <a:endParaRPr lang="ru-RU" sz="6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2"/>
                </a:solidFill>
                <a:latin typeface="Bookman Old Style" pitchFamily="18" charset="0"/>
              </a:rPr>
              <a:t> Обучение и работа с персоналом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43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23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23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00166" y="71414"/>
            <a:ext cx="7186634" cy="1214446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pPr lvl="0" algn="ctr" defTabSz="912813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 </a:t>
            </a:r>
            <a:b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57818" y="1652574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2813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2" name="Picture 18" descr="Эмблема Службы кро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14620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53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728" y="142852"/>
            <a:ext cx="7429552" cy="1285884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82"/>
            <a:ext cx="73723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ПРАКТИЧЕСКАЯ ЗНАЧИМОСТЬ ПРОЕКТА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92909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Удовлетворенность сторон результатами конфликта; 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Прекращение противодействия;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Достижение цели одной из конфликтующих сторон;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Изменение позиции сотрудника;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Формирование навыка активного поведения сотрудника в аналогичных ситуациях в будущем.</a:t>
            </a:r>
          </a:p>
          <a:p>
            <a:endParaRPr lang="ru-RU" dirty="0"/>
          </a:p>
        </p:txBody>
      </p:sp>
      <p:pic>
        <p:nvPicPr>
          <p:cNvPr id="6" name="Picture 2" descr="C:\Документы\документы Петрова ТМ\Эмблема 2022\ОЗК\БРСПК 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ru-RU" sz="2000" b="1" dirty="0" smtClean="0">
                <a:solidFill>
                  <a:schemeClr val="bg1"/>
                </a:solidFill>
              </a:rPr>
              <a:t>ОБ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28794" y="0"/>
            <a:ext cx="7215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2"/>
          <p:cNvSpPr>
            <a:spLocks noRot="1" noChangeArrowheads="1"/>
          </p:cNvSpPr>
          <p:nvPr/>
        </p:nvSpPr>
        <p:spPr bwMode="auto">
          <a:xfrm>
            <a:off x="1785918" y="0"/>
            <a:ext cx="735808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4605338" y="41687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0"/>
            <a:ext cx="7643834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5" y="0"/>
            <a:ext cx="7643833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7858180" cy="4429156"/>
          </a:xfrm>
        </p:spPr>
        <p:txBody>
          <a:bodyPr>
            <a:normAutofit fontScale="32500" lnSpcReduction="20000"/>
          </a:bodyPr>
          <a:lstStyle/>
          <a:p>
            <a:pPr lvl="0" algn="ctr" defTabSz="912813">
              <a:spcBef>
                <a:spcPct val="0"/>
              </a:spcBef>
              <a:buNone/>
              <a:defRPr/>
            </a:pPr>
            <a:endParaRPr lang="ru-RU" sz="56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algn="ctr" defTabSz="912813">
              <a:spcBef>
                <a:spcPct val="0"/>
              </a:spcBef>
              <a:buNone/>
              <a:defRPr/>
            </a:pPr>
            <a:r>
              <a:rPr lang="ru-RU" sz="5600" b="1" dirty="0" smtClean="0">
                <a:solidFill>
                  <a:schemeClr val="tx2"/>
                </a:solidFill>
                <a:latin typeface="Bookman Old Style" pitchFamily="18" charset="0"/>
              </a:rPr>
              <a:t>Практические инструменты, используемые </a:t>
            </a:r>
          </a:p>
          <a:p>
            <a:pPr lvl="0" algn="ctr" defTabSz="912813">
              <a:spcBef>
                <a:spcPct val="0"/>
              </a:spcBef>
              <a:buNone/>
              <a:defRPr/>
            </a:pPr>
            <a:r>
              <a:rPr lang="ru-RU" sz="5600" b="1" dirty="0" smtClean="0">
                <a:solidFill>
                  <a:schemeClr val="tx2"/>
                </a:solidFill>
                <a:latin typeface="Bookman Old Style" pitchFamily="18" charset="0"/>
              </a:rPr>
              <a:t>для реализации проекта</a:t>
            </a:r>
          </a:p>
          <a:p>
            <a:pPr marL="0" indent="0">
              <a:buNone/>
            </a:pPr>
            <a:endParaRPr lang="ru-RU" sz="4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tx2"/>
                </a:solidFill>
                <a:latin typeface="Bookman Old Style" pitchFamily="18" charset="0"/>
              </a:rPr>
              <a:t> Быть посредником в конфликте</a:t>
            </a:r>
            <a:endParaRPr lang="ru-RU" sz="5600" dirty="0" smtClean="0">
              <a:solidFill>
                <a:schemeClr val="tx2"/>
              </a:solidFill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56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tx2"/>
                </a:solidFill>
                <a:latin typeface="Bookman Old Style" pitchFamily="18" charset="0"/>
              </a:rPr>
              <a:t> Быть арбитром в конфликте (выслушать все стороны), принять решение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56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tx2"/>
                </a:solidFill>
                <a:latin typeface="Bookman Old Style" pitchFamily="18" charset="0"/>
              </a:rPr>
              <a:t> Контроль путем сглаживания противоречий: учесть мнения каждой конфликтующей стороны при принятии решения</a:t>
            </a:r>
          </a:p>
          <a:p>
            <a:pPr marL="0" lvl="0" indent="0">
              <a:buNone/>
            </a:pPr>
            <a:endParaRPr lang="ru-RU" sz="56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tx2"/>
                </a:solidFill>
                <a:latin typeface="Bookman Old Style" pitchFamily="18" charset="0"/>
              </a:rPr>
              <a:t> Устранение конфликта: </a:t>
            </a:r>
            <a:r>
              <a:rPr lang="ru-RU" sz="5600" dirty="0" err="1" smtClean="0">
                <a:solidFill>
                  <a:schemeClr val="tx2"/>
                </a:solidFill>
                <a:latin typeface="Bookman Old Style" pitchFamily="18" charset="0"/>
              </a:rPr>
              <a:t>тимбилдинг</a:t>
            </a:r>
            <a:r>
              <a:rPr lang="ru-RU" sz="5600" dirty="0" smtClean="0">
                <a:solidFill>
                  <a:schemeClr val="tx2"/>
                </a:solidFill>
                <a:latin typeface="Bookman Old Style" pitchFamily="18" charset="0"/>
              </a:rPr>
              <a:t>, переговоры, обсуждение ожиданий сотрудников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23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23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00166" y="71414"/>
            <a:ext cx="7186634" cy="1214446"/>
          </a:xfrm>
          <a:prstGeom prst="rect">
            <a:avLst/>
          </a:prstGeom>
          <a:gradFill flip="none" rotWithShape="1">
            <a:gsLst>
              <a:gs pos="0">
                <a:srgbClr val="0A7AA2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A7AA2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A7AA2">
                  <a:tint val="66000"/>
                  <a:satMod val="16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МЕЖПОКОЛЕНЧЕСКИМИ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КОНФЛИКТАМИ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500694" y="1500174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defTabSz="912813">
              <a:spcBef>
                <a:spcPct val="0"/>
              </a:spcBef>
              <a:buNone/>
              <a:defRPr/>
            </a:pPr>
            <a:endParaRPr lang="ru-RU" sz="1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2" name="Picture 18" descr="Эмблема Службы кро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14620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53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673</Words>
  <Application>Microsoft Office PowerPoint</Application>
  <PresentationFormat>Экран (4:3)</PresentationFormat>
  <Paragraphs>244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МИНИСТЕРСТВО ЗДРАВООХРАНЕНИЯ  РЕСПУБЛИКИ БУРЯТИЯ ГБУЗ «Бурятская республиканская станция  переливания крови МЗ РБ» </vt:lpstr>
      <vt:lpstr>Слайд 2</vt:lpstr>
      <vt:lpstr>Слайд 3</vt:lpstr>
      <vt:lpstr>УПРАВЛЕНИЕ МЕЖПОКОЛЕНЧЕСКИМИ  КОНФЛИКТАМИ</vt:lpstr>
      <vt:lpstr>УПРАВЛЕНИЕ МЕЖПОКОЛЕНЧЕСКИМИ  КОНФЛИКТАМИ</vt:lpstr>
      <vt:lpstr>Методы, используемые при реализации проекта</vt:lpstr>
      <vt:lpstr>ОБ</vt:lpstr>
      <vt:lpstr>ПРАКТИЧЕСКАЯ ЗНАЧИМОСТЬ ПРОЕКТА</vt:lpstr>
      <vt:lpstr>ОБ</vt:lpstr>
      <vt:lpstr>Слайд 10</vt:lpstr>
      <vt:lpstr>Слайд 11</vt:lpstr>
      <vt:lpstr>При реализации проекта были использованы следующие ресурсы:</vt:lpstr>
      <vt:lpstr>ОБ</vt:lpstr>
      <vt:lpstr>Слайд 14</vt:lpstr>
      <vt:lpstr>Результаты сотрудников, полученные после реализации проекта</vt:lpstr>
      <vt:lpstr>Слайд 16</vt:lpstr>
      <vt:lpstr>Результаты, полученные после реализации проекта</vt:lpstr>
      <vt:lpstr>Критерии эффективности проекта</vt:lpstr>
      <vt:lpstr>Слайд 19</vt:lpstr>
      <vt:lpstr>Рекомендации и перспективы реализации проекта</vt:lpstr>
      <vt:lpstr>Слайд 21</vt:lpstr>
      <vt:lpstr>Определение потенциала тиражирования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отделения трансфузиологии  в 2017 году</dc:title>
  <dc:creator>Светлана Сергеевна</dc:creator>
  <cp:lastModifiedBy>Пользователь</cp:lastModifiedBy>
  <cp:revision>650</cp:revision>
  <dcterms:created xsi:type="dcterms:W3CDTF">2018-06-27T13:29:59Z</dcterms:created>
  <dcterms:modified xsi:type="dcterms:W3CDTF">2023-10-13T08:17:22Z</dcterms:modified>
</cp:coreProperties>
</file>