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262" r:id="rId2"/>
    <p:sldId id="274" r:id="rId3"/>
    <p:sldId id="257" r:id="rId4"/>
    <p:sldId id="259" r:id="rId5"/>
    <p:sldId id="275" r:id="rId6"/>
    <p:sldId id="286" r:id="rId7"/>
    <p:sldId id="276" r:id="rId8"/>
    <p:sldId id="263" r:id="rId9"/>
    <p:sldId id="277" r:id="rId10"/>
    <p:sldId id="278" r:id="rId11"/>
    <p:sldId id="265" r:id="rId12"/>
    <p:sldId id="280" r:id="rId13"/>
    <p:sldId id="281" r:id="rId14"/>
    <p:sldId id="284" r:id="rId15"/>
    <p:sldId id="285" r:id="rId16"/>
    <p:sldId id="279" r:id="rId17"/>
    <p:sldId id="269" r:id="rId18"/>
    <p:sldId id="270" r:id="rId19"/>
    <p:sldId id="273" r:id="rId20"/>
    <p:sldId id="261" r:id="rId21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BDE9"/>
    <a:srgbClr val="B456DA"/>
    <a:srgbClr val="D7CADC"/>
    <a:srgbClr val="7F3F98"/>
    <a:srgbClr val="A4D7C0"/>
    <a:srgbClr val="00A49D"/>
    <a:srgbClr val="1B73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53"/>
    <p:restoredTop sz="96512"/>
  </p:normalViewPr>
  <p:slideViewPr>
    <p:cSldViewPr snapToGrid="0" snapToObjects="1">
      <p:cViewPr varScale="1">
        <p:scale>
          <a:sx n="105" d="100"/>
          <a:sy n="105" d="100"/>
        </p:scale>
        <p:origin x="1014" y="102"/>
      </p:cViewPr>
      <p:guideLst>
        <p:guide orient="horz" pos="2381"/>
        <p:guide pos="3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5400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rgbClr val="7F5FA8"/>
              </a:outerShdw>
            </a:effectLst>
          </c:spPr>
          <c:marker>
            <c:symbol val="none"/>
          </c:marker>
          <c:dPt>
            <c:idx val="2"/>
            <c:marker>
              <c:symbol val="none"/>
            </c:marker>
            <c:bubble3D val="0"/>
            <c:spPr>
              <a:ln w="25400" cap="rnd" cmpd="sng">
                <a:solidFill>
                  <a:schemeClr val="lt1"/>
                </a:solidFill>
                <a:round/>
              </a:ln>
              <a:effectLst>
                <a:outerShdw dist="25400" dir="2700000" algn="tl" rotWithShape="0">
                  <a:srgbClr val="7F5FA8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07A-4E13-AFF5-31A361C5AAD7}"/>
              </c:ext>
            </c:extLst>
          </c:dPt>
          <c:dLbls>
            <c:spPr>
              <a:solidFill>
                <a:srgbClr val="7F5FA8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Cera Pro Thin" pitchFamily="2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64</c:v>
                </c:pt>
                <c:pt idx="1">
                  <c:v>57</c:v>
                </c:pt>
                <c:pt idx="2">
                  <c:v>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07A-4E13-AFF5-31A361C5AAD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31449472"/>
        <c:axId val="31451008"/>
      </c:lineChart>
      <c:catAx>
        <c:axId val="31449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spc="30" baseline="0">
                <a:solidFill>
                  <a:schemeClr val="lt1"/>
                </a:solidFill>
                <a:latin typeface="Cera Pro Thin" pitchFamily="2" charset="0"/>
                <a:ea typeface="+mn-ea"/>
                <a:cs typeface="+mn-cs"/>
              </a:defRPr>
            </a:pPr>
            <a:endParaRPr lang="ru-RU"/>
          </a:p>
        </c:txPr>
        <c:crossAx val="31451008"/>
        <c:crosses val="autoZero"/>
        <c:auto val="1"/>
        <c:lblAlgn val="ctr"/>
        <c:lblOffset val="100"/>
        <c:noMultiLvlLbl val="0"/>
      </c:catAx>
      <c:valAx>
        <c:axId val="314510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1449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rgbClr val="7F5FA8">
        <a:alpha val="38039"/>
      </a:srgbClr>
    </a:solidFill>
    <a:ln w="9525" cap="flat" cmpd="sng" algn="ctr">
      <a:solidFill>
        <a:schemeClr val="lt1">
          <a:lumMod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Cera Pro Thin" pitchFamily="2" charset="0"/>
                <a:ea typeface="+mn-ea"/>
                <a:cs typeface="+mn-cs"/>
              </a:defRPr>
            </a:pPr>
            <a:r>
              <a:rPr lang="ru-RU" sz="2000" dirty="0">
                <a:latin typeface="Cera Pro Thin" pitchFamily="2" charset="0"/>
              </a:rPr>
              <a:t>Осознание возможности падения</a:t>
            </a:r>
          </a:p>
        </c:rich>
      </c:tx>
      <c:layout>
        <c:manualLayout>
          <c:xMode val="edge"/>
          <c:yMode val="edge"/>
          <c:x val="9.3388000888000894E-2"/>
          <c:y val="2.82222222222222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Cera Pro Thin" pitchFamily="2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Часто</c:v>
                </c:pt>
              </c:strCache>
            </c:strRef>
          </c:tx>
          <c:spPr>
            <a:gradFill>
              <a:gsLst>
                <a:gs pos="0">
                  <a:srgbClr val="41BA71">
                    <a:tint val="66000"/>
                    <a:satMod val="160000"/>
                  </a:srgbClr>
                </a:gs>
                <a:gs pos="50000">
                  <a:srgbClr val="41BA71">
                    <a:tint val="44500"/>
                    <a:satMod val="160000"/>
                  </a:srgbClr>
                </a:gs>
                <a:gs pos="100000">
                  <a:srgbClr val="41BA71">
                    <a:tint val="23500"/>
                    <a:satMod val="160000"/>
                  </a:srgbClr>
                </a:gs>
              </a:gsLst>
              <a:lin ang="5400000" scaled="1"/>
            </a:gradFill>
            <a:ln w="28575" cap="flat" cmpd="sng" algn="ctr">
              <a:noFill/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-6.4675178792741559E-17"/>
                  <c:y val="1.16302083333331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58-4A04-906C-BA47C9A546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Осознание возможности падения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58-4A04-906C-BA47C9A546C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Редко</c:v>
                </c:pt>
              </c:strCache>
            </c:strRef>
          </c:tx>
          <c:spPr>
            <a:gradFill flip="none" rotWithShape="1">
              <a:gsLst>
                <a:gs pos="0">
                  <a:srgbClr val="467CC0">
                    <a:tint val="66000"/>
                    <a:satMod val="160000"/>
                  </a:srgbClr>
                </a:gs>
                <a:gs pos="50000">
                  <a:srgbClr val="467CC0">
                    <a:tint val="44500"/>
                    <a:satMod val="160000"/>
                  </a:srgbClr>
                </a:gs>
                <a:gs pos="100000">
                  <a:srgbClr val="467CC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28575" cap="flat" cmpd="sng" algn="ctr">
              <a:noFill/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3.35138888888888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458-4A04-906C-BA47C9A546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Осознание возможности падения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458-4A04-906C-BA47C9A546C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задумываюсь</c:v>
                </c:pt>
              </c:strCache>
            </c:strRef>
          </c:tx>
          <c:spPr>
            <a:gradFill flip="none" rotWithShape="1">
              <a:gsLst>
                <a:gs pos="0">
                  <a:srgbClr val="7F5FA8">
                    <a:tint val="66000"/>
                    <a:satMod val="160000"/>
                  </a:srgbClr>
                </a:gs>
                <a:gs pos="50000">
                  <a:srgbClr val="7F5FA8">
                    <a:tint val="44500"/>
                    <a:satMod val="160000"/>
                  </a:srgbClr>
                </a:gs>
                <a:gs pos="100000">
                  <a:srgbClr val="7F5FA8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28575" cap="flat" cmpd="sng" algn="ctr">
              <a:noFill/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-7.0555555555555554E-3"/>
                  <c:y val="1.658055555555555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458-4A04-906C-BA47C9A546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Осознание возможности падения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458-4A04-906C-BA47C9A546C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35"/>
        <c:axId val="34253056"/>
        <c:axId val="34267136"/>
      </c:barChart>
      <c:catAx>
        <c:axId val="342530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4267136"/>
        <c:crosses val="autoZero"/>
        <c:auto val="1"/>
        <c:lblAlgn val="ctr"/>
        <c:lblOffset val="100"/>
        <c:noMultiLvlLbl val="0"/>
      </c:catAx>
      <c:valAx>
        <c:axId val="342671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253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Cera Pro Thin" pitchFamily="2" charset="0"/>
                <a:ea typeface="+mn-ea"/>
                <a:cs typeface="+mn-cs"/>
              </a:defRPr>
            </a:pPr>
            <a:r>
              <a:rPr lang="ru-RU" sz="2000" dirty="0">
                <a:latin typeface="Cera Pro Thin" pitchFamily="2" charset="0"/>
              </a:rPr>
              <a:t>Обращение за</a:t>
            </a:r>
            <a:r>
              <a:rPr lang="ru-RU" sz="2000" baseline="0" dirty="0">
                <a:latin typeface="Cera Pro Thin" pitchFamily="2" charset="0"/>
              </a:rPr>
              <a:t> помощью в процессе лечения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Cera Pro Thin" pitchFamily="2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spPr>
            <a:gradFill flip="none" rotWithShape="1">
              <a:gsLst>
                <a:gs pos="0">
                  <a:srgbClr val="41BA71">
                    <a:tint val="66000"/>
                    <a:satMod val="160000"/>
                  </a:srgbClr>
                </a:gs>
                <a:gs pos="50000">
                  <a:srgbClr val="41BA71">
                    <a:tint val="44500"/>
                    <a:satMod val="160000"/>
                  </a:srgbClr>
                </a:gs>
                <a:gs pos="100000">
                  <a:srgbClr val="41BA71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25400" cap="flat" cmpd="sng" algn="ctr">
              <a:noFill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41BA71">
                      <a:tint val="66000"/>
                      <a:satMod val="160000"/>
                    </a:srgbClr>
                  </a:gs>
                  <a:gs pos="50000">
                    <a:srgbClr val="41BA71">
                      <a:tint val="44500"/>
                      <a:satMod val="160000"/>
                    </a:srgbClr>
                  </a:gs>
                  <a:gs pos="100000">
                    <a:srgbClr val="41BA71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 w="28575" cap="flat" cmpd="sng" algn="ctr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EDAE-4EB7-8B5E-AB3212C6EFA7}"/>
              </c:ext>
            </c:extLst>
          </c:dPt>
          <c:dLbls>
            <c:dLbl>
              <c:idx val="0"/>
              <c:layout>
                <c:manualLayout>
                  <c:x val="-3.5277777777777777E-3"/>
                  <c:y val="9.0032190032190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DAE-4EB7-8B5E-AB3212C6EF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Обращение за помощью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AE-4EB7-8B5E-AB3212C6EFA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Редко</c:v>
                </c:pt>
              </c:strCache>
            </c:strRef>
          </c:tx>
          <c:spPr>
            <a:gradFill flip="none" rotWithShape="1">
              <a:gsLst>
                <a:gs pos="0">
                  <a:srgbClr val="467CC0">
                    <a:tint val="66000"/>
                    <a:satMod val="160000"/>
                  </a:srgbClr>
                </a:gs>
                <a:gs pos="50000">
                  <a:srgbClr val="467CC0">
                    <a:tint val="44500"/>
                    <a:satMod val="160000"/>
                  </a:srgbClr>
                </a:gs>
                <a:gs pos="100000">
                  <a:srgbClr val="467CC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28575" cap="flat" cmpd="sng" algn="ctr">
              <a:noFill/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-3.5277777777777777E-3"/>
                  <c:y val="-5.46805555555559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DAE-4EB7-8B5E-AB3212C6EF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Обращение за помощью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DAE-4EB7-8B5E-AB3212C6EFA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Нет</c:v>
                </c:pt>
              </c:strCache>
            </c:strRef>
          </c:tx>
          <c:spPr>
            <a:gradFill flip="none" rotWithShape="1">
              <a:gsLst>
                <a:gs pos="0">
                  <a:srgbClr val="7F5FA8">
                    <a:tint val="66000"/>
                    <a:satMod val="160000"/>
                  </a:srgbClr>
                </a:gs>
                <a:gs pos="50000">
                  <a:srgbClr val="7F5FA8">
                    <a:tint val="44500"/>
                    <a:satMod val="160000"/>
                  </a:srgbClr>
                </a:gs>
                <a:gs pos="100000">
                  <a:srgbClr val="7F5FA8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28575" cap="flat" cmpd="sng" algn="ctr">
              <a:noFill/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7.0555555555555554E-3"/>
                  <c:y val="7.76111111111111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DAE-4EB7-8B5E-AB3212C6EF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Обращение за помощью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DAE-4EB7-8B5E-AB3212C6EFA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35"/>
        <c:axId val="33859840"/>
        <c:axId val="33869824"/>
      </c:barChart>
      <c:catAx>
        <c:axId val="338598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3869824"/>
        <c:crosses val="autoZero"/>
        <c:auto val="1"/>
        <c:lblAlgn val="ctr"/>
        <c:lblOffset val="100"/>
        <c:noMultiLvlLbl val="0"/>
      </c:catAx>
      <c:valAx>
        <c:axId val="338698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3859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>
                <a:latin typeface="Cera Pro Thin" pitchFamily="2" charset="0"/>
              </a:rPr>
              <a:t>Осознание реальности последствий падения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Полное</c:v>
                </c:pt>
              </c:strCache>
            </c:strRef>
          </c:tx>
          <c:spPr>
            <a:gradFill flip="none" rotWithShape="1">
              <a:gsLst>
                <a:gs pos="0">
                  <a:srgbClr val="41BA71">
                    <a:tint val="66000"/>
                    <a:satMod val="160000"/>
                  </a:srgbClr>
                </a:gs>
                <a:gs pos="50000">
                  <a:srgbClr val="41BA71">
                    <a:tint val="44500"/>
                    <a:satMod val="160000"/>
                  </a:srgbClr>
                </a:gs>
                <a:gs pos="100000">
                  <a:srgbClr val="41BA71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25400" cap="flat" cmpd="sng" algn="ctr">
              <a:solidFill>
                <a:srgbClr val="41BA71"/>
              </a:solidFill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41BA71">
                      <a:tint val="66000"/>
                      <a:satMod val="160000"/>
                    </a:srgbClr>
                  </a:gs>
                  <a:gs pos="50000">
                    <a:srgbClr val="41BA71">
                      <a:tint val="44500"/>
                      <a:satMod val="160000"/>
                    </a:srgbClr>
                  </a:gs>
                  <a:gs pos="100000">
                    <a:srgbClr val="41BA71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 w="25400" cap="flat" cmpd="sng" algn="ctr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0773-4548-B221-E6B913E4BA73}"/>
              </c:ext>
            </c:extLst>
          </c:dPt>
          <c:dLbls>
            <c:dLbl>
              <c:idx val="0"/>
              <c:layout>
                <c:manualLayout>
                  <c:x val="0"/>
                  <c:y val="-1.253819444444525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73-4548-B221-E6B913E4BA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Осознание реальности последствий падения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73-4548-B221-E6B913E4BA7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Частичное </c:v>
                </c:pt>
              </c:strCache>
            </c:strRef>
          </c:tx>
          <c:spPr>
            <a:gradFill flip="none" rotWithShape="1">
              <a:gsLst>
                <a:gs pos="0">
                  <a:srgbClr val="467CC0">
                    <a:tint val="66000"/>
                    <a:satMod val="160000"/>
                  </a:srgbClr>
                </a:gs>
                <a:gs pos="50000">
                  <a:srgbClr val="467CC0">
                    <a:tint val="44500"/>
                    <a:satMod val="160000"/>
                  </a:srgbClr>
                </a:gs>
                <a:gs pos="100000">
                  <a:srgbClr val="467CC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25400" cap="flat" cmpd="sng" algn="ctr">
              <a:noFill/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1.21708333333332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773-4548-B221-E6B913E4BA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Осознание реальности последствий падения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773-4548-B221-E6B913E4BA7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Отсутсвие</c:v>
                </c:pt>
              </c:strCache>
            </c:strRef>
          </c:tx>
          <c:spPr>
            <a:gradFill flip="none" rotWithShape="1">
              <a:gsLst>
                <a:gs pos="0">
                  <a:srgbClr val="7F5FA8">
                    <a:tint val="66000"/>
                    <a:satMod val="160000"/>
                  </a:srgbClr>
                </a:gs>
                <a:gs pos="50000">
                  <a:srgbClr val="7F5FA8">
                    <a:tint val="44500"/>
                    <a:satMod val="160000"/>
                  </a:srgbClr>
                </a:gs>
                <a:gs pos="100000">
                  <a:srgbClr val="7F5FA8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25400" cap="flat" cmpd="sng" algn="ctr">
              <a:noFill/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-1.0854700854700855E-2"/>
                  <c:y val="-9.877777777777858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773-4548-B221-E6B913E4BA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Осознание реальности последствий падения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773-4548-B221-E6B913E4BA7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35"/>
        <c:axId val="34351360"/>
        <c:axId val="34357248"/>
      </c:barChart>
      <c:catAx>
        <c:axId val="343513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4357248"/>
        <c:crosses val="autoZero"/>
        <c:auto val="1"/>
        <c:lblAlgn val="ctr"/>
        <c:lblOffset val="100"/>
        <c:noMultiLvlLbl val="0"/>
      </c:catAx>
      <c:valAx>
        <c:axId val="34357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351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Cera Pro Thin" pitchFamily="2" charset="0"/>
                <a:ea typeface="+mn-ea"/>
                <a:cs typeface="+mn-cs"/>
              </a:defRPr>
            </a:pPr>
            <a:r>
              <a:rPr lang="ru-RU" sz="2000" dirty="0">
                <a:latin typeface="Cera Pro Thin" pitchFamily="2" charset="0"/>
              </a:rPr>
              <a:t>Понимание причин риска падения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Cera Pro Thin" pitchFamily="2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2.8222222222222221E-2"/>
          <c:y val="0.29851694444444449"/>
          <c:w val="0.94825925925925925"/>
          <c:h val="0.701483055555555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Да, полностью</c:v>
                </c:pt>
              </c:strCache>
            </c:strRef>
          </c:tx>
          <c:spPr>
            <a:gradFill flip="none" rotWithShape="1">
              <a:gsLst>
                <a:gs pos="0">
                  <a:srgbClr val="41BA71">
                    <a:tint val="66000"/>
                    <a:satMod val="160000"/>
                  </a:srgbClr>
                </a:gs>
                <a:gs pos="50000">
                  <a:srgbClr val="41BA71">
                    <a:tint val="44500"/>
                    <a:satMod val="160000"/>
                  </a:srgbClr>
                </a:gs>
                <a:gs pos="100000">
                  <a:srgbClr val="41BA71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25400" cap="flat" cmpd="sng" algn="ctr">
              <a:noFill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Понимание причин риска падения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7C-402F-90A7-58515336492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Частично</c:v>
                </c:pt>
              </c:strCache>
            </c:strRef>
          </c:tx>
          <c:spPr>
            <a:gradFill flip="none" rotWithShape="1">
              <a:gsLst>
                <a:gs pos="0">
                  <a:srgbClr val="467CC0">
                    <a:tint val="66000"/>
                    <a:satMod val="160000"/>
                  </a:srgbClr>
                </a:gs>
                <a:gs pos="50000">
                  <a:srgbClr val="467CC0">
                    <a:tint val="44500"/>
                    <a:satMod val="160000"/>
                  </a:srgbClr>
                </a:gs>
                <a:gs pos="100000">
                  <a:srgbClr val="467CC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25400" cap="flat" cmpd="sng" algn="ctr">
              <a:noFill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Понимание причин риска падения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7C-402F-90A7-58515336492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Нет</c:v>
                </c:pt>
              </c:strCache>
            </c:strRef>
          </c:tx>
          <c:spPr>
            <a:gradFill flip="none" rotWithShape="1">
              <a:gsLst>
                <a:gs pos="0">
                  <a:srgbClr val="7F5FA8">
                    <a:tint val="66000"/>
                    <a:satMod val="160000"/>
                  </a:srgbClr>
                </a:gs>
                <a:gs pos="50000">
                  <a:srgbClr val="7F5FA8">
                    <a:tint val="44500"/>
                    <a:satMod val="160000"/>
                  </a:srgbClr>
                </a:gs>
                <a:gs pos="100000">
                  <a:srgbClr val="7F5FA8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25400" cap="flat" cmpd="sng" algn="ctr">
              <a:noFill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Понимание причин риска падения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7C-402F-90A7-58515336492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35"/>
        <c:axId val="34404224"/>
        <c:axId val="34405760"/>
      </c:barChart>
      <c:catAx>
        <c:axId val="344042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4405760"/>
        <c:crosses val="autoZero"/>
        <c:auto val="1"/>
        <c:lblAlgn val="ctr"/>
        <c:lblOffset val="100"/>
        <c:noMultiLvlLbl val="0"/>
      </c:catAx>
      <c:valAx>
        <c:axId val="344057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404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>
                <a:latin typeface="Cera Pro Thin" pitchFamily="2" charset="0"/>
              </a:rPr>
              <a:t>Готовность соблюдать рекомендации</a:t>
            </a:r>
          </a:p>
        </c:rich>
      </c:tx>
      <c:layout>
        <c:manualLayout>
          <c:xMode val="edge"/>
          <c:yMode val="edge"/>
          <c:x val="0.24401851851851852"/>
          <c:y val="2.0658774317534919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2.587037037037037E-2"/>
          <c:y val="0.33434138888888887"/>
          <c:w val="0.94825925925925925"/>
          <c:h val="0.605686388888888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Полностью</c:v>
                </c:pt>
              </c:strCache>
            </c:strRef>
          </c:tx>
          <c:spPr>
            <a:gradFill flip="none" rotWithShape="1">
              <a:gsLst>
                <a:gs pos="0">
                  <a:srgbClr val="41BA71">
                    <a:tint val="66000"/>
                    <a:satMod val="160000"/>
                  </a:srgbClr>
                </a:gs>
                <a:gs pos="50000">
                  <a:srgbClr val="41BA71">
                    <a:tint val="44500"/>
                    <a:satMod val="160000"/>
                  </a:srgbClr>
                </a:gs>
                <a:gs pos="100000">
                  <a:srgbClr val="41BA71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25400" cap="flat" cmpd="sng" algn="ctr">
              <a:noFill/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-2.7136752136752633E-3"/>
                  <c:y val="3.431271998694568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2EF-42E0-A4D9-15BA26419A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Готовность соблюдать рекомендации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EF-42E0-A4D9-15BA26419A7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Частично</c:v>
                </c:pt>
              </c:strCache>
            </c:strRef>
          </c:tx>
          <c:spPr>
            <a:gradFill flip="none" rotWithShape="1">
              <a:gsLst>
                <a:gs pos="0">
                  <a:srgbClr val="467CC0">
                    <a:tint val="66000"/>
                    <a:satMod val="160000"/>
                  </a:srgbClr>
                </a:gs>
                <a:gs pos="50000">
                  <a:srgbClr val="467CC0">
                    <a:tint val="44500"/>
                    <a:satMod val="160000"/>
                  </a:srgbClr>
                </a:gs>
                <a:gs pos="100000">
                  <a:srgbClr val="467CC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25400" cap="flat" cmpd="sng" algn="ctr">
              <a:noFill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Готовность соблюдать рекомендации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EF-42E0-A4D9-15BA26419A7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готов</c:v>
                </c:pt>
              </c:strCache>
            </c:strRef>
          </c:tx>
          <c:spPr>
            <a:gradFill flip="none" rotWithShape="1">
              <a:gsLst>
                <a:gs pos="0">
                  <a:srgbClr val="7F5FA8">
                    <a:tint val="66000"/>
                    <a:satMod val="160000"/>
                  </a:srgbClr>
                </a:gs>
                <a:gs pos="50000">
                  <a:srgbClr val="7F5FA8">
                    <a:tint val="44500"/>
                    <a:satMod val="160000"/>
                  </a:srgbClr>
                </a:gs>
                <a:gs pos="100000">
                  <a:srgbClr val="7F5FA8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25400" cap="flat" cmpd="sng" algn="ctr">
              <a:noFill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Готовность соблюдать рекомендации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2EF-42E0-A4D9-15BA26419A7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35"/>
        <c:axId val="34185600"/>
        <c:axId val="34187136"/>
      </c:barChart>
      <c:catAx>
        <c:axId val="341856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4187136"/>
        <c:crosses val="autoZero"/>
        <c:auto val="1"/>
        <c:lblAlgn val="ctr"/>
        <c:lblOffset val="100"/>
        <c:noMultiLvlLbl val="0"/>
      </c:catAx>
      <c:valAx>
        <c:axId val="341871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185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5400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rgbClr val="7F5FA8"/>
              </a:outerShdw>
            </a:effectLst>
          </c:spPr>
          <c:marker>
            <c:symbol val="none"/>
          </c:marker>
          <c:dPt>
            <c:idx val="2"/>
            <c:marker>
              <c:symbol val="none"/>
            </c:marker>
            <c:bubble3D val="0"/>
            <c:spPr>
              <a:ln w="25400" cap="rnd" cmpd="sng">
                <a:solidFill>
                  <a:schemeClr val="lt1"/>
                </a:solidFill>
                <a:round/>
              </a:ln>
              <a:effectLst>
                <a:outerShdw dist="25400" dir="2700000" algn="tl" rotWithShape="0">
                  <a:srgbClr val="7F5FA8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5D7-43D7-949A-CFF2FA50355D}"/>
              </c:ext>
            </c:extLst>
          </c:dPt>
          <c:dLbls>
            <c:spPr>
              <a:solidFill>
                <a:srgbClr val="7F5FA8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Cera Pro Thin" pitchFamily="2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64</c:v>
                </c:pt>
                <c:pt idx="1">
                  <c:v>57</c:v>
                </c:pt>
                <c:pt idx="2">
                  <c:v>53</c:v>
                </c:pt>
                <c:pt idx="3">
                  <c:v>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5D7-43D7-949A-CFF2FA50355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31176576"/>
        <c:axId val="31177728"/>
      </c:lineChart>
      <c:catAx>
        <c:axId val="31176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spc="30" baseline="0">
                <a:solidFill>
                  <a:schemeClr val="lt1"/>
                </a:solidFill>
                <a:latin typeface="Cera Pro Thin" pitchFamily="2" charset="0"/>
                <a:ea typeface="+mn-ea"/>
                <a:cs typeface="+mn-cs"/>
              </a:defRPr>
            </a:pPr>
            <a:endParaRPr lang="ru-RU"/>
          </a:p>
        </c:txPr>
        <c:crossAx val="31177728"/>
        <c:crosses val="autoZero"/>
        <c:auto val="1"/>
        <c:lblAlgn val="ctr"/>
        <c:lblOffset val="100"/>
        <c:noMultiLvlLbl val="0"/>
      </c:catAx>
      <c:valAx>
        <c:axId val="311777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1176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rgbClr val="7F5FA8">
        <a:alpha val="38039"/>
      </a:srgbClr>
    </a:solidFill>
    <a:ln w="9525" cap="flat" cmpd="sng" algn="ctr">
      <a:solidFill>
        <a:schemeClr val="lt1">
          <a:lumMod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8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spc="3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lt1">
            <a:lumMod val="85000"/>
          </a:schemeClr>
        </a:solidFill>
        <a:round/>
      </a:ln>
    </cs:spPr>
    <cs:defRPr sz="1330" kern="1200"/>
  </cs:chartArea>
  <cs:dataLabel>
    <cs:lnRef idx="0"/>
    <cs:fillRef idx="0">
      <cs:styleClr val="0"/>
    </cs:fillRef>
    <cs:effectRef idx="0"/>
    <cs:fontRef idx="minor">
      <a:schemeClr val="lt1"/>
    </cs:fontRef>
    <cs:spPr>
      <a:solidFill>
        <a:schemeClr val="phClr"/>
      </a:solidFill>
    </cs:spPr>
    <cs:defRPr sz="1197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25400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38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spc="3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lt1">
            <a:lumMod val="85000"/>
          </a:schemeClr>
        </a:solidFill>
        <a:round/>
      </a:ln>
    </cs:spPr>
    <cs:defRPr sz="1330" kern="1200"/>
  </cs:chartArea>
  <cs:dataLabel>
    <cs:lnRef idx="0"/>
    <cs:fillRef idx="0">
      <cs:styleClr val="0"/>
    </cs:fillRef>
    <cs:effectRef idx="0"/>
    <cs:fontRef idx="minor">
      <a:schemeClr val="lt1"/>
    </cs:fontRef>
    <cs:spPr>
      <a:solidFill>
        <a:schemeClr val="phClr"/>
      </a:solidFill>
    </cs:spPr>
    <cs:defRPr sz="1197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25400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DEDDE-8D59-CE42-822C-AB3CB46E4E5D}" type="datetimeFigureOut">
              <a:rPr lang="ru-RU" smtClean="0"/>
              <a:t>13.10.2023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4D54F-A540-3848-AC21-1BAF783081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8367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A4D54F-A540-3848-AC21-1BAF7830818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367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111F8-4F6D-274F-AD24-BB14640AD24E}" type="datetimeFigureOut">
              <a:rPr lang="ru-RU" smtClean="0"/>
              <a:t>13.10.2023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BB9B4-0EA1-DF4D-8E49-A575694B14D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9122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111F8-4F6D-274F-AD24-BB14640AD24E}" type="datetimeFigureOut">
              <a:rPr lang="ru-RU" smtClean="0"/>
              <a:t>13.10.2023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BB9B4-0EA1-DF4D-8E49-A575694B14D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4903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111F8-4F6D-274F-AD24-BB14640AD24E}" type="datetimeFigureOut">
              <a:rPr lang="ru-RU" smtClean="0"/>
              <a:t>13.10.2023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BB9B4-0EA1-DF4D-8E49-A575694B14D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1153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111F8-4F6D-274F-AD24-BB14640AD24E}" type="datetimeFigureOut">
              <a:rPr lang="ru-RU" smtClean="0"/>
              <a:t>13.10.2023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BB9B4-0EA1-DF4D-8E49-A575694B14D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4866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111F8-4F6D-274F-AD24-BB14640AD24E}" type="datetimeFigureOut">
              <a:rPr lang="ru-RU" smtClean="0"/>
              <a:t>13.10.2023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BB9B4-0EA1-DF4D-8E49-A575694B14D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2776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111F8-4F6D-274F-AD24-BB14640AD24E}" type="datetimeFigureOut">
              <a:rPr lang="ru-RU" smtClean="0"/>
              <a:t>13.10.2023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BB9B4-0EA1-DF4D-8E49-A575694B14D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7234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111F8-4F6D-274F-AD24-BB14640AD24E}" type="datetimeFigureOut">
              <a:rPr lang="ru-RU" smtClean="0"/>
              <a:t>13.10.2023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BB9B4-0EA1-DF4D-8E49-A575694B14D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7606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111F8-4F6D-274F-AD24-BB14640AD24E}" type="datetimeFigureOut">
              <a:rPr lang="ru-RU" smtClean="0"/>
              <a:t>13.10.2023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BB9B4-0EA1-DF4D-8E49-A575694B14D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9903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111F8-4F6D-274F-AD24-BB14640AD24E}" type="datetimeFigureOut">
              <a:rPr lang="ru-RU" smtClean="0"/>
              <a:t>13.10.2023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BB9B4-0EA1-DF4D-8E49-A575694B14D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8832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111F8-4F6D-274F-AD24-BB14640AD24E}" type="datetimeFigureOut">
              <a:rPr lang="ru-RU" smtClean="0"/>
              <a:t>13.10.2023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BB9B4-0EA1-DF4D-8E49-A575694B14D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6021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111F8-4F6D-274F-AD24-BB14640AD24E}" type="datetimeFigureOut">
              <a:rPr lang="ru-RU" smtClean="0"/>
              <a:t>13.10.2023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BB9B4-0EA1-DF4D-8E49-A575694B14D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4046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111F8-4F6D-274F-AD24-BB14640AD24E}" type="datetimeFigureOut">
              <a:rPr lang="ru-RU" smtClean="0"/>
              <a:t>13.10.2023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BB9B4-0EA1-DF4D-8E49-A575694B14D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219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5.png"/><Relationship Id="rId4" Type="http://schemas.microsoft.com/office/2007/relationships/hdphoto" Target="../media/hdphoto4.wdp"/><Relationship Id="rId9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10" Type="http://schemas.openxmlformats.org/officeDocument/2006/relationships/image" Target="../media/image9.jpeg"/><Relationship Id="rId4" Type="http://schemas.openxmlformats.org/officeDocument/2006/relationships/image" Target="../media/image5.jpeg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4D27E226-95F9-0EE2-4614-F6C1778CB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50" y="0"/>
            <a:ext cx="10696863" cy="75561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99E6D2-8E70-F142-82DE-4B06DD5B7EAB}"/>
              </a:ext>
            </a:extLst>
          </p:cNvPr>
          <p:cNvSpPr txBox="1"/>
          <p:nvPr/>
        </p:nvSpPr>
        <p:spPr>
          <a:xfrm>
            <a:off x="385012" y="3737811"/>
            <a:ext cx="7330652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dirty="0">
                <a:solidFill>
                  <a:srgbClr val="7F3F98"/>
                </a:solidFill>
              </a:rPr>
              <a:t>Профилактика риска падений </a:t>
            </a:r>
            <a:r>
              <a:rPr lang="ru-RU" sz="2800" dirty="0" smtClean="0">
                <a:solidFill>
                  <a:srgbClr val="7F3F98"/>
                </a:solidFill>
              </a:rPr>
              <a:t>пациентов</a:t>
            </a:r>
          </a:p>
          <a:p>
            <a:r>
              <a:rPr lang="ru-RU" sz="2800" dirty="0" smtClean="0">
                <a:solidFill>
                  <a:srgbClr val="7F3F98"/>
                </a:solidFill>
              </a:rPr>
              <a:t>посредством </a:t>
            </a:r>
            <a:r>
              <a:rPr lang="ru-RU" sz="2800" dirty="0">
                <a:solidFill>
                  <a:srgbClr val="7F3F98"/>
                </a:solidFill>
              </a:rPr>
              <a:t>коммуникации </a:t>
            </a:r>
            <a:endParaRPr lang="ru-RU" sz="2800" dirty="0" smtClean="0">
              <a:solidFill>
                <a:srgbClr val="7F3F98"/>
              </a:solidFill>
            </a:endParaRPr>
          </a:p>
          <a:p>
            <a:r>
              <a:rPr lang="ru-RU" sz="2800" dirty="0" smtClean="0">
                <a:solidFill>
                  <a:srgbClr val="7F3F98"/>
                </a:solidFill>
              </a:rPr>
              <a:t>«медицинский </a:t>
            </a:r>
            <a:r>
              <a:rPr lang="ru-RU" sz="2800" dirty="0">
                <a:solidFill>
                  <a:srgbClr val="7F3F98"/>
                </a:solidFill>
              </a:rPr>
              <a:t>работник – </a:t>
            </a:r>
            <a:r>
              <a:rPr lang="ru-RU" sz="2800" dirty="0" smtClean="0">
                <a:solidFill>
                  <a:srgbClr val="7F3F98"/>
                </a:solidFill>
              </a:rPr>
              <a:t>пациент»</a:t>
            </a:r>
            <a:endParaRPr lang="en-US" sz="2800" dirty="0">
              <a:solidFill>
                <a:srgbClr val="7F3F98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1BB6C0-6154-764D-8CCF-9798920C3329}"/>
              </a:ext>
            </a:extLst>
          </p:cNvPr>
          <p:cNvSpPr txBox="1"/>
          <p:nvPr/>
        </p:nvSpPr>
        <p:spPr>
          <a:xfrm>
            <a:off x="769338" y="6793402"/>
            <a:ext cx="178350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400" dirty="0">
                <a:solidFill>
                  <a:srgbClr val="7F3F98"/>
                </a:solidFill>
              </a:rPr>
              <a:t>Санкт-Петербург</a:t>
            </a:r>
            <a:r>
              <a:rPr lang="en-US" sz="1400" dirty="0">
                <a:solidFill>
                  <a:srgbClr val="7F3F98"/>
                </a:solidFill>
              </a:rPr>
              <a:t> / 2023</a:t>
            </a:r>
            <a:endParaRPr lang="ru-RU" sz="1400" dirty="0">
              <a:solidFill>
                <a:srgbClr val="7F3F98"/>
              </a:solidFill>
              <a:latin typeface="CERAPRO-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171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 defTabSz="914400">
              <a:lnSpc>
                <a:spcPct val="100000"/>
              </a:lnSpc>
              <a:spcBef>
                <a:spcPts val="0"/>
              </a:spcBef>
            </a:pPr>
            <a:r>
              <a:rPr lang="ru-RU" sz="3200" b="1" spc="-1" dirty="0">
                <a:solidFill>
                  <a:srgbClr val="7F5FA8"/>
                </a:solidFill>
                <a:latin typeface="Cera Pro Thin" pitchFamily="2" charset="0"/>
                <a:ea typeface="Noto Sans Adlam" pitchFamily="2" charset="0"/>
                <a:cs typeface="Noto Sans Syriac" panose="020B0502040504020204" pitchFamily="34" charset="0"/>
              </a:rPr>
              <a:t>В РАМКАХ ЗАНЯТИЙ МЕДИЦИНСКИЙ ПЕРСОНАЛ ОБУЧАЕТСЯ</a:t>
            </a:r>
            <a:r>
              <a:rPr lang="ru-RU" sz="3200" b="1" spc="-1" dirty="0" smtClean="0">
                <a:solidFill>
                  <a:srgbClr val="7F5FA8"/>
                </a:solidFill>
                <a:latin typeface="Cera Pro Thin" pitchFamily="2" charset="0"/>
                <a:ea typeface="Noto Sans Adlam" pitchFamily="2" charset="0"/>
                <a:cs typeface="Noto Sans Syriac" panose="020B0502040504020204" pitchFamily="34" charset="0"/>
              </a:rPr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 defTabSz="914400">
              <a:lnSpc>
                <a:spcPct val="100000"/>
              </a:lnSpc>
              <a:spcBef>
                <a:spcPct val="0"/>
              </a:spcBef>
              <a:buClr>
                <a:srgbClr val="7F3F98"/>
              </a:buClr>
            </a:pPr>
            <a:r>
              <a:rPr lang="ru-RU" sz="2200" spc="-1" dirty="0">
                <a:solidFill>
                  <a:srgbClr val="000000"/>
                </a:solidFill>
                <a:latin typeface="Cera Pro Thin" pitchFamily="2" charset="0"/>
              </a:rPr>
              <a:t>определять тип личности пациента</a:t>
            </a:r>
          </a:p>
          <a:p>
            <a:pPr marL="342900" lvl="0" indent="-342900" algn="just" defTabSz="914400">
              <a:lnSpc>
                <a:spcPct val="100000"/>
              </a:lnSpc>
              <a:spcBef>
                <a:spcPct val="0"/>
              </a:spcBef>
              <a:buClr>
                <a:srgbClr val="7F3F98"/>
              </a:buClr>
            </a:pPr>
            <a:r>
              <a:rPr lang="ru-RU" altLang="ru-RU" sz="2200" dirty="0">
                <a:solidFill>
                  <a:srgbClr val="000000"/>
                </a:solidFill>
                <a:latin typeface="Cera Pro Thin" pitchFamily="2" charset="0"/>
                <a:cs typeface="Times New Roman" panose="02020603050405020304" pitchFamily="18" charset="0"/>
              </a:rPr>
              <a:t>создавать благоприятную психологическую атмосферу в беседе</a:t>
            </a:r>
          </a:p>
          <a:p>
            <a:pPr marL="342900" lvl="0" indent="-342900" algn="just" defTabSz="914400">
              <a:lnSpc>
                <a:spcPct val="100000"/>
              </a:lnSpc>
              <a:spcBef>
                <a:spcPct val="0"/>
              </a:spcBef>
              <a:buClr>
                <a:srgbClr val="7F3F98"/>
              </a:buClr>
            </a:pPr>
            <a:r>
              <a:rPr lang="ru-RU" altLang="ru-RU" sz="2200" dirty="0">
                <a:solidFill>
                  <a:srgbClr val="000000"/>
                </a:solidFill>
                <a:latin typeface="Cera Pro Thin" pitchFamily="2" charset="0"/>
                <a:cs typeface="Times New Roman" panose="02020603050405020304" pitchFamily="18" charset="0"/>
              </a:rPr>
              <a:t>устанавливать доверительный контакт с пациентом</a:t>
            </a:r>
          </a:p>
          <a:p>
            <a:pPr marL="342900" lvl="0" indent="-342900" algn="just" defTabSz="914400">
              <a:lnSpc>
                <a:spcPct val="100000"/>
              </a:lnSpc>
              <a:spcBef>
                <a:spcPct val="0"/>
              </a:spcBef>
              <a:buClr>
                <a:srgbClr val="7F3F98"/>
              </a:buClr>
            </a:pPr>
            <a:r>
              <a:rPr lang="ru-RU" sz="2200" spc="-1" dirty="0">
                <a:solidFill>
                  <a:srgbClr val="000000"/>
                </a:solidFill>
                <a:latin typeface="Cera Pro Thin" pitchFamily="2" charset="0"/>
              </a:rPr>
              <a:t>навыкам активного слушания</a:t>
            </a:r>
          </a:p>
          <a:p>
            <a:pPr marL="342900" lvl="0" indent="-342900" algn="just" defTabSz="914400">
              <a:lnSpc>
                <a:spcPct val="100000"/>
              </a:lnSpc>
              <a:spcBef>
                <a:spcPct val="0"/>
              </a:spcBef>
              <a:buClr>
                <a:srgbClr val="7F3F98"/>
              </a:buClr>
            </a:pPr>
            <a:r>
              <a:rPr lang="ru-RU" sz="2200" spc="-1" dirty="0">
                <a:solidFill>
                  <a:srgbClr val="000000"/>
                </a:solidFill>
                <a:latin typeface="Cera Pro Thin" pitchFamily="2" charset="0"/>
                <a:cs typeface="Times New Roman" panose="02020603050405020304" pitchFamily="18" charset="0"/>
              </a:rPr>
              <a:t>развитию </a:t>
            </a:r>
            <a:r>
              <a:rPr lang="ru-RU" sz="2200" spc="-1" dirty="0" err="1">
                <a:solidFill>
                  <a:srgbClr val="000000"/>
                </a:solidFill>
                <a:latin typeface="Cera Pro Thin" pitchFamily="2" charset="0"/>
                <a:cs typeface="Times New Roman" panose="02020603050405020304" pitchFamily="18" charset="0"/>
              </a:rPr>
              <a:t>эмпатии</a:t>
            </a:r>
            <a:endParaRPr lang="ru-RU" sz="2200" spc="-1" dirty="0">
              <a:solidFill>
                <a:srgbClr val="000000"/>
              </a:solidFill>
              <a:latin typeface="Cera Pro Thin" pitchFamily="2" charset="0"/>
            </a:endParaRPr>
          </a:p>
          <a:p>
            <a:pPr marL="342900" lvl="0" indent="-342900" algn="just" defTabSz="914400">
              <a:lnSpc>
                <a:spcPct val="100000"/>
              </a:lnSpc>
              <a:spcBef>
                <a:spcPct val="0"/>
              </a:spcBef>
              <a:buClr>
                <a:srgbClr val="7F3F98"/>
              </a:buClr>
            </a:pPr>
            <a:r>
              <a:rPr lang="ru-RU" sz="2200" spc="-1" dirty="0">
                <a:solidFill>
                  <a:srgbClr val="000000"/>
                </a:solidFill>
                <a:latin typeface="Cera Pro Thin" pitchFamily="2" charset="0"/>
              </a:rPr>
              <a:t>аргументировать и повышать мотивацию пациента к процессу лечения</a:t>
            </a:r>
          </a:p>
          <a:p>
            <a:pPr marL="342900" lvl="0" indent="-342900" algn="just" defTabSz="914400">
              <a:lnSpc>
                <a:spcPct val="100000"/>
              </a:lnSpc>
              <a:spcBef>
                <a:spcPct val="0"/>
              </a:spcBef>
              <a:buClr>
                <a:srgbClr val="7F3F98"/>
              </a:buClr>
            </a:pPr>
            <a:r>
              <a:rPr lang="ru-RU" sz="2200" spc="-1" dirty="0">
                <a:solidFill>
                  <a:srgbClr val="000000"/>
                </a:solidFill>
                <a:latin typeface="Cera Pro Thin" pitchFamily="2" charset="0"/>
              </a:rPr>
              <a:t>управлению конфликтной ситуаций </a:t>
            </a:r>
          </a:p>
          <a:p>
            <a:pPr marL="342900" lvl="0" indent="-342900" algn="just" defTabSz="914400">
              <a:lnSpc>
                <a:spcPct val="100000"/>
              </a:lnSpc>
              <a:spcBef>
                <a:spcPct val="0"/>
              </a:spcBef>
              <a:buClr>
                <a:srgbClr val="7F3F98"/>
              </a:buClr>
            </a:pPr>
            <a:r>
              <a:rPr lang="ru-RU" altLang="ru-RU" sz="2200" dirty="0">
                <a:solidFill>
                  <a:srgbClr val="000000"/>
                </a:solidFill>
                <a:latin typeface="Cera Pro Thin" pitchFamily="2" charset="0"/>
                <a:cs typeface="Times New Roman" panose="02020603050405020304" pitchFamily="18" charset="0"/>
              </a:rPr>
              <a:t>оставаться в рамках профессиональной роли в процессе общения с пациентом </a:t>
            </a:r>
          </a:p>
          <a:p>
            <a:pPr marL="342900" lvl="0" indent="-342900" algn="just" defTabSz="914400">
              <a:lnSpc>
                <a:spcPct val="100000"/>
              </a:lnSpc>
              <a:spcBef>
                <a:spcPct val="0"/>
              </a:spcBef>
              <a:buClr>
                <a:srgbClr val="7F3F98"/>
              </a:buClr>
            </a:pPr>
            <a:r>
              <a:rPr lang="ru-RU" altLang="ru-RU" sz="2200" dirty="0">
                <a:solidFill>
                  <a:srgbClr val="000000"/>
                </a:solidFill>
                <a:latin typeface="Cera Pro Thin" pitchFamily="2" charset="0"/>
                <a:cs typeface="Times New Roman" panose="02020603050405020304" pitchFamily="18" charset="0"/>
              </a:rPr>
              <a:t>профилактике синдрома собственного профессионального выгорания</a:t>
            </a:r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B069B74-4D10-8640-A5BD-C8FBC55E5126}"/>
              </a:ext>
            </a:extLst>
          </p:cNvPr>
          <p:cNvSpPr/>
          <p:nvPr/>
        </p:nvSpPr>
        <p:spPr>
          <a:xfrm>
            <a:off x="0" y="7315200"/>
            <a:ext cx="10691813" cy="244475"/>
          </a:xfrm>
          <a:prstGeom prst="rect">
            <a:avLst/>
          </a:prstGeom>
          <a:solidFill>
            <a:srgbClr val="7F3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835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B069B74-4D10-8640-A5BD-C8FBC55E5126}"/>
              </a:ext>
            </a:extLst>
          </p:cNvPr>
          <p:cNvSpPr/>
          <p:nvPr/>
        </p:nvSpPr>
        <p:spPr>
          <a:xfrm>
            <a:off x="0" y="7315200"/>
            <a:ext cx="10691813" cy="244475"/>
          </a:xfrm>
          <a:prstGeom prst="rect">
            <a:avLst/>
          </a:prstGeom>
          <a:solidFill>
            <a:srgbClr val="7F3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23A547E1-43F8-4D46-AD37-3F5450404512}"/>
              </a:ext>
            </a:extLst>
          </p:cNvPr>
          <p:cNvSpPr txBox="1">
            <a:spLocks/>
          </p:cNvSpPr>
          <p:nvPr/>
        </p:nvSpPr>
        <p:spPr>
          <a:xfrm>
            <a:off x="371488" y="4738693"/>
            <a:ext cx="4603724" cy="216239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9C1A1F2-0BE6-754F-A65C-1DC1D13A9D0D}"/>
              </a:ext>
            </a:extLst>
          </p:cNvPr>
          <p:cNvSpPr/>
          <p:nvPr/>
        </p:nvSpPr>
        <p:spPr>
          <a:xfrm>
            <a:off x="3108960" y="725584"/>
            <a:ext cx="3749040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0" fontAlgn="base" hangingPunct="0">
              <a:spcAft>
                <a:spcPts val="300"/>
              </a:spcAft>
              <a:buClr>
                <a:srgbClr val="7F3F98"/>
              </a:buClr>
              <a:buFont typeface="Arial" panose="020B0604020202020204" pitchFamily="34" charset="0"/>
              <a:buChar char="•"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специалистов по качеству</a:t>
            </a:r>
            <a:endParaRPr lang="ru-RU" altLang="ru-RU" b="1" dirty="0">
              <a:solidFill>
                <a:srgbClr val="7F3F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0" fontAlgn="base" hangingPunct="0">
              <a:spcAft>
                <a:spcPts val="300"/>
              </a:spcAft>
              <a:buClr>
                <a:srgbClr val="7F3F98"/>
              </a:buClr>
              <a:buFont typeface="Arial" panose="020B0604020202020204" pitchFamily="34" charset="0"/>
              <a:buChar char="•"/>
            </a:pPr>
            <a:r>
              <a:rPr lang="ru-RU" alt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</a:t>
            </a:r>
            <a:endParaRPr lang="ru-RU" altLang="ru-RU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3A547E1-43F8-4D46-AD37-3F5450404512}"/>
              </a:ext>
            </a:extLst>
          </p:cNvPr>
          <p:cNvSpPr txBox="1">
            <a:spLocks/>
          </p:cNvSpPr>
          <p:nvPr/>
        </p:nvSpPr>
        <p:spPr>
          <a:xfrm>
            <a:off x="416332" y="1817746"/>
            <a:ext cx="4100804" cy="74023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spc="-1" dirty="0" smtClean="0">
                <a:solidFill>
                  <a:srgbClr val="7F5FA8"/>
                </a:solidFill>
                <a:latin typeface="Cera Pro Thin" pitchFamily="2" charset="0"/>
                <a:ea typeface="Noto Sans Adlam" pitchFamily="2" charset="0"/>
                <a:cs typeface="Noto Sans Syriac" panose="020B0502040504020204" pitchFamily="34" charset="0"/>
              </a:rPr>
              <a:t>ПРАКТИЧЕСКАЯ ЗНАЧИМОСТЬ ПРОЕКТА </a:t>
            </a:r>
            <a:endParaRPr lang="en-US" sz="2400" b="1" spc="200" dirty="0">
              <a:solidFill>
                <a:srgbClr val="7F3F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23A547E1-43F8-4D46-AD37-3F5450404512}"/>
              </a:ext>
            </a:extLst>
          </p:cNvPr>
          <p:cNvSpPr txBox="1">
            <a:spLocks/>
          </p:cNvSpPr>
          <p:nvPr/>
        </p:nvSpPr>
        <p:spPr>
          <a:xfrm>
            <a:off x="416332" y="279170"/>
            <a:ext cx="9495764" cy="57122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spc="-1" dirty="0" smtClean="0">
                <a:solidFill>
                  <a:srgbClr val="7F5FA8"/>
                </a:solidFill>
                <a:latin typeface="Cera Pro Thin" pitchFamily="2" charset="0"/>
                <a:ea typeface="Noto Sans Adlam" pitchFamily="2" charset="0"/>
                <a:cs typeface="Noto Sans Syriac" panose="020B0502040504020204" pitchFamily="34" charset="0"/>
              </a:rPr>
              <a:t>ОПИСАНИЕ ПРОТОТИПА ПРОЕКТНОГО ОФИСА</a:t>
            </a:r>
            <a:endParaRPr lang="en-US" sz="2400" b="1" spc="200" dirty="0">
              <a:solidFill>
                <a:srgbClr val="7F3F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75503" y="1817746"/>
            <a:ext cx="31879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-1" dirty="0" smtClean="0">
                <a:solidFill>
                  <a:srgbClr val="7F5FA8"/>
                </a:solidFill>
                <a:latin typeface="Cera Pro Thin" pitchFamily="2" charset="0"/>
                <a:ea typeface="Noto Sans Adlam" pitchFamily="2" charset="0"/>
                <a:cs typeface="Noto Sans Syriac" panose="020B0502040504020204" pitchFamily="34" charset="0"/>
              </a:rPr>
              <a:t>ПРАКТИЧЕСКИЕ ИНСТРУМЕНТЫ</a:t>
            </a:r>
            <a:endParaRPr lang="en-US" sz="2400" b="1" spc="200" dirty="0">
              <a:solidFill>
                <a:srgbClr val="7F3F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75503" y="2722631"/>
            <a:ext cx="413893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1986" lvl="0" indent="-251986" defTabSz="1007943">
              <a:buClr>
                <a:srgbClr val="7F3F98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цветные идентификационные браслеты</a:t>
            </a:r>
          </a:p>
          <a:p>
            <a:pPr marL="251986" lvl="0" indent="-251986" defTabSz="1007943">
              <a:buClr>
                <a:srgbClr val="7F3F98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регламентирующие документы</a:t>
            </a:r>
          </a:p>
          <a:p>
            <a:pPr marL="251986" lvl="0" indent="-251986" defTabSz="1007943">
              <a:buClr>
                <a:srgbClr val="7F3F98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материалы и обучение персонала психологом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1986" lvl="0" indent="-251986" defTabSz="1007943">
              <a:buClr>
                <a:srgbClr val="7F3F98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фиксации падений (электронная форма)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9752" y="2722630"/>
            <a:ext cx="5343525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51986" lvl="0" indent="-251986" defTabSz="1007943">
              <a:buClr>
                <a:srgbClr val="7F3F98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проект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позволяет наладить коммуникацию между медицинским персоналом и пациентом, тем самым уменьшить падения и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травматизацию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1986" lvl="0" indent="-251986" defTabSz="1007943">
              <a:buClr>
                <a:srgbClr val="7F3F98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Соответственно сокращается риск задержки планового лечения и увеличения его стоимости</a:t>
            </a:r>
          </a:p>
          <a:p>
            <a:pPr lvl="0" defTabSz="1007943">
              <a:buClr>
                <a:srgbClr val="7F3F98"/>
              </a:buClr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388" y="4842440"/>
            <a:ext cx="38205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spc="-1" dirty="0" smtClean="0">
                <a:solidFill>
                  <a:srgbClr val="7F5FA8"/>
                </a:solidFill>
                <a:latin typeface="Cera Pro Thin" pitchFamily="2" charset="0"/>
                <a:ea typeface="Noto Sans Adlam" pitchFamily="2" charset="0"/>
                <a:cs typeface="Noto Sans Syriac" panose="020B0502040504020204" pitchFamily="34" charset="0"/>
              </a:rPr>
              <a:t>ЗАТРАЧЕННЫЕ РЕСУРСЫ</a:t>
            </a:r>
            <a:endParaRPr lang="en-US" sz="2400" b="1" spc="200" dirty="0">
              <a:solidFill>
                <a:srgbClr val="7F3F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13432" y="5394653"/>
            <a:ext cx="6620256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0215" algn="l"/>
              </a:tabLst>
            </a:pPr>
            <a:r>
              <a:rPr lang="ru-RU" dirty="0">
                <a:solidFill>
                  <a:srgbClr val="7F3F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Материальные: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идентификационные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браслеты, ходунки, коляски, трости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0215" algn="l"/>
              </a:tabLst>
            </a:pPr>
            <a:r>
              <a:rPr lang="ru-RU" dirty="0">
                <a:solidFill>
                  <a:srgbClr val="7F3F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Человеческие: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021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медицинский персонал</a:t>
            </a:r>
          </a:p>
        </p:txBody>
      </p:sp>
    </p:spTree>
    <p:extLst>
      <p:ext uri="{BB962C8B-B14F-4D97-AF65-F5344CB8AC3E}">
        <p14:creationId xmlns:p14="http://schemas.microsoft.com/office/powerpoint/2010/main" val="932044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768590"/>
          </a:xfrm>
        </p:spPr>
        <p:txBody>
          <a:bodyPr/>
          <a:lstStyle/>
          <a:p>
            <a:pPr lvl="0" algn="ctr" defTabSz="914400">
              <a:lnSpc>
                <a:spcPct val="100000"/>
              </a:lnSpc>
              <a:spcBef>
                <a:spcPts val="0"/>
              </a:spcBef>
            </a:pPr>
            <a:r>
              <a:rPr lang="ru-RU" sz="3200" b="1" spc="-1" dirty="0" smtClean="0">
                <a:solidFill>
                  <a:srgbClr val="7F5FA8"/>
                </a:solidFill>
                <a:latin typeface="Cera Pro Thin" pitchFamily="2" charset="0"/>
                <a:ea typeface="Noto Sans Adlam" pitchFamily="2" charset="0"/>
                <a:cs typeface="Noto Sans Syriac" panose="020B0502040504020204" pitchFamily="34" charset="0"/>
              </a:rPr>
              <a:t>ХОД РЕАЛИЗАЦИИ ПРОЕКТА</a:t>
            </a:r>
            <a:endParaRPr lang="ru-RU" sz="3200" b="1" spc="-1" dirty="0">
              <a:solidFill>
                <a:srgbClr val="7F5FA8"/>
              </a:solidFill>
              <a:latin typeface="Cera Pro Thin" pitchFamily="2" charset="0"/>
              <a:ea typeface="Noto Sans Adlam" pitchFamily="2" charset="0"/>
              <a:cs typeface="Noto Sans Syriac" panose="020B0502040504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4794" y="1364001"/>
            <a:ext cx="9221689" cy="923291"/>
          </a:xfrm>
        </p:spPr>
        <p:txBody>
          <a:bodyPr/>
          <a:lstStyle/>
          <a:p>
            <a:pPr marL="0" lvl="0" indent="0" algn="just" defTabSz="914400">
              <a:spcBef>
                <a:spcPct val="0"/>
              </a:spcBef>
              <a:buNone/>
            </a:pPr>
            <a:r>
              <a:rPr lang="ru-RU" sz="2200" dirty="0">
                <a:solidFill>
                  <a:srgbClr val="000000"/>
                </a:solidFill>
                <a:latin typeface="Cera Pro Thin" pitchFamily="2" charset="0"/>
                <a:cs typeface="Calibri" panose="020F0502020204030204" pitchFamily="34" charset="0"/>
              </a:rPr>
              <a:t>В 2022 году был проведен статистический анализ за прошедшие 3 года, который показал незначительное снижение падений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35061" y="4740101"/>
            <a:ext cx="9221689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lnSpc>
                <a:spcPct val="90000"/>
              </a:lnSpc>
              <a:spcBef>
                <a:spcPct val="0"/>
              </a:spcBef>
            </a:pPr>
            <a:r>
              <a:rPr lang="ru-RU" sz="2200" dirty="0">
                <a:solidFill>
                  <a:srgbClr val="000000"/>
                </a:solidFill>
                <a:latin typeface="Cera Pro Thin" pitchFamily="2" charset="0"/>
                <a:cs typeface="Calibri" panose="020F0502020204030204" pitchFamily="34" charset="0"/>
              </a:rPr>
              <a:t>Учитывая соблюдение всех рекомендаций по профилактике падений и на основании полученных данных была выдвинута гипотеза о низком уровне осведомленности пациентов о факторах риска падений и их последствий. Для подтверждения гипотезы медицинским психологом </a:t>
            </a:r>
            <a:r>
              <a:rPr lang="ru-RU" sz="2200" dirty="0" err="1">
                <a:solidFill>
                  <a:srgbClr val="000000"/>
                </a:solidFill>
                <a:latin typeface="Cera Pro Thin" pitchFamily="2" charset="0"/>
                <a:cs typeface="Calibri" panose="020F0502020204030204" pitchFamily="34" charset="0"/>
              </a:rPr>
              <a:t>Онкоцентра</a:t>
            </a:r>
            <a:r>
              <a:rPr lang="ru-RU" sz="2200" dirty="0">
                <a:solidFill>
                  <a:srgbClr val="000000"/>
                </a:solidFill>
                <a:latin typeface="Cera Pro Thin" pitchFamily="2" charset="0"/>
                <a:cs typeface="Calibri" panose="020F0502020204030204" pitchFamily="34" charset="0"/>
              </a:rPr>
              <a:t> был проведен социально-психологический опрос пациентов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7D5A868B-C342-A3B3-314E-21F46E56B4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1808797"/>
              </p:ext>
            </p:extLst>
          </p:nvPr>
        </p:nvGraphicFramePr>
        <p:xfrm>
          <a:off x="2179031" y="2480219"/>
          <a:ext cx="6333217" cy="1850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4"/>
          <p:cNvSpPr/>
          <p:nvPr/>
        </p:nvSpPr>
        <p:spPr>
          <a:xfrm>
            <a:off x="0" y="7315200"/>
            <a:ext cx="10691280" cy="244080"/>
          </a:xfrm>
          <a:prstGeom prst="rect">
            <a:avLst/>
          </a:prstGeom>
          <a:solidFill>
            <a:srgbClr val="7F3F98"/>
          </a:solidFill>
          <a:ln w="12700" cap="flat" cmpd="sng" algn="ctr">
            <a:noFill/>
            <a:prstDash val="solid"/>
            <a:miter/>
          </a:ln>
          <a:effectLst/>
        </p:spPr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-1" normalizeH="0" baseline="0" noProof="0" smtClean="0">
              <a:ln>
                <a:noFill/>
              </a:ln>
              <a:solidFill>
                <a:srgbClr val="7F5FA8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7598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736505"/>
          </a:xfrm>
        </p:spPr>
        <p:txBody>
          <a:bodyPr/>
          <a:lstStyle/>
          <a:p>
            <a:pPr lvl="0" algn="ctr" defTabSz="914400">
              <a:lnSpc>
                <a:spcPct val="100000"/>
              </a:lnSpc>
              <a:spcBef>
                <a:spcPts val="0"/>
              </a:spcBef>
            </a:pPr>
            <a:r>
              <a:rPr lang="ru-RU" sz="3200" b="1" spc="-1" dirty="0">
                <a:solidFill>
                  <a:srgbClr val="7F5FA8"/>
                </a:solidFill>
                <a:latin typeface="Cera Pro Thin" pitchFamily="2" charset="0"/>
                <a:ea typeface="Noto Sans Adlam" pitchFamily="2" charset="0"/>
                <a:cs typeface="Noto Sans Syriac" panose="020B0502040504020204" pitchFamily="34" charset="0"/>
              </a:rPr>
              <a:t>СОЦИАЛЬНО-ПСИХОЛОГИЧЕСКИЙ </a:t>
            </a:r>
            <a:r>
              <a:rPr lang="ru-RU" sz="3200" b="1" spc="-1" dirty="0" smtClean="0">
                <a:solidFill>
                  <a:srgbClr val="7F5FA8"/>
                </a:solidFill>
                <a:latin typeface="Cera Pro Thin" pitchFamily="2" charset="0"/>
                <a:ea typeface="Noto Sans Adlam" pitchFamily="2" charset="0"/>
                <a:cs typeface="Noto Sans Syriac" panose="020B0502040504020204" pitchFamily="34" charset="0"/>
              </a:rPr>
              <a:t>ОПРОС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7199" y="1570355"/>
            <a:ext cx="9221689" cy="2206660"/>
          </a:xfrm>
        </p:spPr>
        <p:txBody>
          <a:bodyPr/>
          <a:lstStyle/>
          <a:p>
            <a:pPr marL="342900" lvl="0" indent="-342900" defTabSz="914400">
              <a:spcBef>
                <a:spcPct val="0"/>
              </a:spcBef>
              <a:buClr>
                <a:srgbClr val="7030A0"/>
              </a:buClr>
            </a:pPr>
            <a:r>
              <a:rPr lang="ru-RU" sz="2200" dirty="0">
                <a:solidFill>
                  <a:srgbClr val="000000"/>
                </a:solidFill>
                <a:latin typeface="Cera Pro Thin" pitchFamily="2" charset="0"/>
              </a:rPr>
              <a:t>В опросе приняли участие 100 пациентов с различными  факторами риска падений, находящихся на лечении в стационаре Онкологического центра им. Н.П. </a:t>
            </a:r>
            <a:r>
              <a:rPr lang="ru-RU" sz="2200" dirty="0" err="1">
                <a:solidFill>
                  <a:srgbClr val="000000"/>
                </a:solidFill>
                <a:latin typeface="Cera Pro Thin" pitchFamily="2" charset="0"/>
              </a:rPr>
              <a:t>Напалкова</a:t>
            </a:r>
            <a:endParaRPr lang="ru-RU" sz="2200" dirty="0">
              <a:solidFill>
                <a:srgbClr val="000000"/>
              </a:solidFill>
              <a:latin typeface="Cera Pro Thin" pitchFamily="2" charset="0"/>
            </a:endParaRPr>
          </a:p>
          <a:p>
            <a:pPr marL="342900" lvl="0" indent="-342900" defTabSz="914400">
              <a:spcBef>
                <a:spcPct val="0"/>
              </a:spcBef>
              <a:buClr>
                <a:srgbClr val="7030A0"/>
              </a:buClr>
            </a:pPr>
            <a:r>
              <a:rPr lang="ru-RU" sz="2200" dirty="0">
                <a:solidFill>
                  <a:srgbClr val="000000"/>
                </a:solidFill>
                <a:latin typeface="Cera Pro Thin" pitchFamily="2" charset="0"/>
              </a:rPr>
              <a:t>Все пациенты имели высокую вероятность падения (более 50 баллов по Шкале Морзе) </a:t>
            </a:r>
          </a:p>
          <a:p>
            <a:pPr marL="342900" lvl="0" indent="-342900" defTabSz="914400">
              <a:spcBef>
                <a:spcPct val="0"/>
              </a:spcBef>
              <a:buClr>
                <a:srgbClr val="7030A0"/>
              </a:buClr>
            </a:pPr>
            <a:r>
              <a:rPr lang="ru-RU" sz="2200" dirty="0">
                <a:solidFill>
                  <a:srgbClr val="000000"/>
                </a:solidFill>
                <a:latin typeface="Cera Pro Thin" pitchFamily="2" charset="0"/>
              </a:rPr>
              <a:t>Опрос проводился посредством устной беседы с медицинским психологом и включал следующее:</a:t>
            </a:r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A3BDE3E-653B-B4B6-B8CD-A6E5E3767D19}"/>
              </a:ext>
            </a:extLst>
          </p:cNvPr>
          <p:cNvSpPr/>
          <p:nvPr/>
        </p:nvSpPr>
        <p:spPr>
          <a:xfrm>
            <a:off x="735062" y="4325112"/>
            <a:ext cx="9525964" cy="2669245"/>
          </a:xfrm>
          <a:prstGeom prst="rect">
            <a:avLst/>
          </a:prstGeom>
          <a:solidFill>
            <a:srgbClr val="7F5FA8">
              <a:alpha val="38039"/>
            </a:srgbClr>
          </a:solidFill>
          <a:ln w="12700" cap="flat" cmpd="sng" algn="ctr">
            <a:noFill/>
            <a:prstDash val="solid"/>
            <a:miter/>
          </a:ln>
          <a:effectLst/>
        </p:spPr>
        <p:txBody>
          <a:bodyPr rtlCol="0" anchor="t"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kern="0" dirty="0" smtClean="0">
                <a:latin typeface="Arial"/>
              </a:rPr>
              <a:t>Как часто Вы задумываетесь о том, что можете упасть?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</a:rPr>
              <a:t>В случае необходимости подъёма и перемещения по палате/отделения обращаетесь ли</a:t>
            </a:r>
            <a:r>
              <a:rPr kumimoji="0" lang="ru-RU" sz="1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</a:rPr>
              <a:t> Вы за помощью к медицинскому персоналу для сопровождения?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kern="0" dirty="0" smtClean="0">
                <a:latin typeface="Arial"/>
              </a:rPr>
              <a:t>Как Вы думаете, какие последствия падения могут быть?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</a:rPr>
              <a:t>Понимаете ли Вы почему именно у Вас высокий риск падения?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kern="0" dirty="0" smtClean="0">
                <a:latin typeface="Arial"/>
              </a:rPr>
              <a:t>Информирование пациента о персональных рисках, а также возможных последствиях падения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</a:rPr>
              <a:t>После разъяснения причин и последствий падения будете ли Вы соблюдать рекомендации по профилактике риска падений?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B069B74-4D10-8640-A5BD-C8FBC55E5126}"/>
              </a:ext>
            </a:extLst>
          </p:cNvPr>
          <p:cNvSpPr/>
          <p:nvPr/>
        </p:nvSpPr>
        <p:spPr>
          <a:xfrm>
            <a:off x="0" y="7315200"/>
            <a:ext cx="10691813" cy="244475"/>
          </a:xfrm>
          <a:prstGeom prst="rect">
            <a:avLst/>
          </a:prstGeom>
          <a:solidFill>
            <a:srgbClr val="7F3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536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86968" y="603745"/>
            <a:ext cx="90799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-1" dirty="0">
                <a:solidFill>
                  <a:srgbClr val="7F3F98"/>
                </a:solidFill>
                <a:latin typeface="Cera Pro Thin" pitchFamily="2" charset="0"/>
                <a:ea typeface="Noto Sans Adlam" pitchFamily="2" charset="0"/>
                <a:cs typeface="Noto Sans Syriac" panose="020B0502040504020204" pitchFamily="34" charset="0"/>
              </a:rPr>
              <a:t>РЕЗУЛЬТАТЫ СОЦИАЛЬНО-ПСИХОЛОГИЧЕСКОГО ОПРОСА</a:t>
            </a:r>
            <a:endParaRPr lang="ru-RU" sz="2800" dirty="0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7831C94F-8970-89BD-0446-9A6F4F6B2D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7594010"/>
              </p:ext>
            </p:extLst>
          </p:nvPr>
        </p:nvGraphicFramePr>
        <p:xfrm>
          <a:off x="433137" y="2400596"/>
          <a:ext cx="36036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2E9A2A1F-0979-CC1C-8653-7B8D6B784F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8785002"/>
              </p:ext>
            </p:extLst>
          </p:nvPr>
        </p:nvGraphicFramePr>
        <p:xfrm>
          <a:off x="3545640" y="2400596"/>
          <a:ext cx="3600000" cy="360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CC5F2388-D0C1-BEF6-499E-7DCC19DCA2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9661700"/>
              </p:ext>
            </p:extLst>
          </p:nvPr>
        </p:nvGraphicFramePr>
        <p:xfrm>
          <a:off x="7030507" y="2404196"/>
          <a:ext cx="36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B069B74-4D10-8640-A5BD-C8FBC55E5126}"/>
              </a:ext>
            </a:extLst>
          </p:cNvPr>
          <p:cNvSpPr/>
          <p:nvPr/>
        </p:nvSpPr>
        <p:spPr>
          <a:xfrm>
            <a:off x="0" y="7315200"/>
            <a:ext cx="10691813" cy="244475"/>
          </a:xfrm>
          <a:prstGeom prst="rect">
            <a:avLst/>
          </a:prstGeom>
          <a:solidFill>
            <a:srgbClr val="7F3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214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E5E392AF-15A6-AEBD-1A97-E58799CEF1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1552528"/>
              </p:ext>
            </p:extLst>
          </p:nvPr>
        </p:nvGraphicFramePr>
        <p:xfrm>
          <a:off x="267030" y="1724028"/>
          <a:ext cx="54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D9B823D6-5DAF-459B-E11E-B74C5E713D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1582074"/>
              </p:ext>
            </p:extLst>
          </p:nvPr>
        </p:nvGraphicFramePr>
        <p:xfrm>
          <a:off x="5106546" y="1724028"/>
          <a:ext cx="5400000" cy="3824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978408" y="5772109"/>
            <a:ext cx="92171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pc="-1" dirty="0">
                <a:latin typeface="Cera Pro Thin" pitchFamily="2" charset="0"/>
                <a:ea typeface="Times New Roman"/>
              </a:rPr>
              <a:t>В ходе проведенного опроса была выявлена потенциальная возможность снижения рисков падения пациентов посредством </a:t>
            </a:r>
            <a:r>
              <a:rPr lang="ru-RU" spc="-1" dirty="0">
                <a:solidFill>
                  <a:srgbClr val="000000"/>
                </a:solidFill>
                <a:latin typeface="Cera Pro Thin" pitchFamily="2" charset="0"/>
                <a:ea typeface="Calibri"/>
              </a:rPr>
              <a:t>грамотного и индивидуального коммуникативного подхода медицинского персонала (67% готовы полностью соблюдать рекомендации)</a:t>
            </a:r>
            <a:endParaRPr lang="ru-RU" spc="-1" dirty="0">
              <a:latin typeface="Cera Pro Thin" pitchFamily="2" charset="0"/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6656" y="321841"/>
            <a:ext cx="91897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spc="-1" dirty="0">
                <a:solidFill>
                  <a:srgbClr val="7F3F98"/>
                </a:solidFill>
                <a:latin typeface="Cera Pro Thin" pitchFamily="2" charset="0"/>
                <a:ea typeface="Noto Sans Adlam" pitchFamily="2" charset="0"/>
                <a:cs typeface="Noto Sans Syriac" panose="020B0502040504020204" pitchFamily="34" charset="0"/>
              </a:rPr>
              <a:t>РЕЗУЛЬТАТЫ СОЦИАЛЬНО-ПСИХОЛОГИЧЕСКОГО ОПРОСА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B069B74-4D10-8640-A5BD-C8FBC55E5126}"/>
              </a:ext>
            </a:extLst>
          </p:cNvPr>
          <p:cNvSpPr/>
          <p:nvPr/>
        </p:nvSpPr>
        <p:spPr>
          <a:xfrm>
            <a:off x="0" y="7315200"/>
            <a:ext cx="10691813" cy="244475"/>
          </a:xfrm>
          <a:prstGeom prst="rect">
            <a:avLst/>
          </a:prstGeom>
          <a:solidFill>
            <a:srgbClr val="7F3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69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596054" cy="640253"/>
          </a:xfrm>
        </p:spPr>
        <p:txBody>
          <a:bodyPr>
            <a:normAutofit/>
          </a:bodyPr>
          <a:lstStyle/>
          <a:p>
            <a:pPr lvl="0" defTabSz="914400">
              <a:lnSpc>
                <a:spcPct val="100000"/>
              </a:lnSpc>
              <a:spcBef>
                <a:spcPts val="0"/>
              </a:spcBef>
            </a:pPr>
            <a:r>
              <a:rPr lang="ru-RU" sz="3200" b="1" spc="-1" dirty="0">
                <a:solidFill>
                  <a:srgbClr val="7F5FA8"/>
                </a:solidFill>
                <a:latin typeface="Cera Pro Thin" pitchFamily="2" charset="0"/>
                <a:ea typeface="Noto Sans Adlam" pitchFamily="2" charset="0"/>
                <a:cs typeface="Noto Sans Syriac" panose="020B0502040504020204" pitchFamily="34" charset="0"/>
              </a:rPr>
              <a:t>РЕАЛИЗАЦИЯ И ПРАКТИЧЕСКОЕ </a:t>
            </a:r>
            <a:r>
              <a:rPr lang="ru-RU" sz="3200" b="1" spc="-1" dirty="0" smtClean="0">
                <a:solidFill>
                  <a:srgbClr val="7F5FA8"/>
                </a:solidFill>
                <a:latin typeface="Cera Pro Thin" pitchFamily="2" charset="0"/>
                <a:ea typeface="Noto Sans Adlam" pitchFamily="2" charset="0"/>
                <a:cs typeface="Noto Sans Syriac" panose="020B0502040504020204" pitchFamily="34" charset="0"/>
              </a:rPr>
              <a:t>ПРИМЕНЕНИЕ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422" y="1042737"/>
            <a:ext cx="8149389" cy="6031831"/>
          </a:xfrm>
        </p:spPr>
        <p:txBody>
          <a:bodyPr>
            <a:normAutofit/>
          </a:bodyPr>
          <a:lstStyle/>
          <a:p>
            <a:pPr marL="342900" lvl="0" indent="-342900" algn="just" defTabSz="9144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ru-RU" sz="1900" dirty="0">
                <a:solidFill>
                  <a:srgbClr val="000000"/>
                </a:solidFill>
                <a:latin typeface="Cera Pro Thin" pitchFamily="2" charset="0"/>
                <a:cs typeface="Calibri" panose="020F0502020204030204" pitchFamily="34" charset="0"/>
              </a:rPr>
              <a:t>Прием пациента врачом приемного отделения при поступлении. Оценка риска падения по шкале Морзе. В случае высокого риска  закрепление идентификационного (красного) браслета. </a:t>
            </a:r>
            <a:r>
              <a:rPr lang="ru-RU" sz="1900" b="1" dirty="0">
                <a:solidFill>
                  <a:srgbClr val="000000"/>
                </a:solidFill>
                <a:latin typeface="Cera Pro Thin" pitchFamily="2" charset="0"/>
                <a:cs typeface="Calibri" panose="020F0502020204030204" pitchFamily="34" charset="0"/>
              </a:rPr>
              <a:t> Разъяснение пациенту причины и важности наличия браслета</a:t>
            </a:r>
            <a:endParaRPr lang="en-US" sz="1900" b="1" dirty="0">
              <a:solidFill>
                <a:srgbClr val="000000"/>
              </a:solidFill>
              <a:latin typeface="Cera Pro Thin" pitchFamily="2" charset="0"/>
              <a:cs typeface="Calibri" panose="020F0502020204030204" pitchFamily="34" charset="0"/>
            </a:endParaRPr>
          </a:p>
          <a:p>
            <a:pPr marL="342900" lvl="0" indent="-342900" algn="just" defTabSz="9144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endParaRPr lang="ru-RU" sz="1900" b="1" dirty="0">
              <a:solidFill>
                <a:srgbClr val="000000"/>
              </a:solidFill>
              <a:latin typeface="Cera Pro Thin" pitchFamily="2" charset="0"/>
              <a:cs typeface="Calibri" panose="020F0502020204030204" pitchFamily="34" charset="0"/>
            </a:endParaRPr>
          </a:p>
          <a:p>
            <a:pPr marL="342900" lvl="0" indent="-342900" algn="just" defTabSz="9144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ru-RU" sz="1900" dirty="0">
                <a:solidFill>
                  <a:srgbClr val="000000"/>
                </a:solidFill>
                <a:latin typeface="Cera Pro Thin" pitchFamily="2" charset="0"/>
                <a:cs typeface="Calibri" panose="020F0502020204030204" pitchFamily="34" charset="0"/>
              </a:rPr>
              <a:t>И</a:t>
            </a:r>
            <a:r>
              <a:rPr lang="ru-RU" sz="1900" b="1" dirty="0">
                <a:solidFill>
                  <a:srgbClr val="000000"/>
                </a:solidFill>
                <a:latin typeface="Cera Pro Thin" pitchFamily="2" charset="0"/>
                <a:cs typeface="Calibri" panose="020F0502020204030204" pitchFamily="34" charset="0"/>
              </a:rPr>
              <a:t>ндивидуальное</a:t>
            </a:r>
            <a:r>
              <a:rPr lang="ru-RU" sz="1900" dirty="0">
                <a:solidFill>
                  <a:srgbClr val="000000"/>
                </a:solidFill>
                <a:latin typeface="Cera Pro Thin" pitchFamily="2" charset="0"/>
                <a:cs typeface="Calibri" panose="020F0502020204030204" pitchFamily="34" charset="0"/>
              </a:rPr>
              <a:t> </a:t>
            </a:r>
            <a:r>
              <a:rPr lang="ru-RU" sz="1900" b="1" dirty="0">
                <a:solidFill>
                  <a:srgbClr val="000000"/>
                </a:solidFill>
                <a:latin typeface="Cera Pro Thin" pitchFamily="2" charset="0"/>
                <a:cs typeface="Calibri" panose="020F0502020204030204" pitchFamily="34" charset="0"/>
              </a:rPr>
              <a:t>сопровождение</a:t>
            </a:r>
            <a:r>
              <a:rPr lang="ru-RU" sz="1900" dirty="0">
                <a:solidFill>
                  <a:srgbClr val="000000"/>
                </a:solidFill>
                <a:latin typeface="Cera Pro Thin" pitchFamily="2" charset="0"/>
                <a:cs typeface="Calibri" panose="020F0502020204030204" pitchFamily="34" charset="0"/>
              </a:rPr>
              <a:t> медицинским персоналом  пациента с высоким риском падение на профильное отделение</a:t>
            </a:r>
            <a:endParaRPr lang="en-US" sz="1900" dirty="0">
              <a:solidFill>
                <a:srgbClr val="000000"/>
              </a:solidFill>
              <a:latin typeface="Cera Pro Thin" pitchFamily="2" charset="0"/>
              <a:cs typeface="Calibri" panose="020F0502020204030204" pitchFamily="34" charset="0"/>
            </a:endParaRPr>
          </a:p>
          <a:p>
            <a:pPr marL="342900" lvl="0" indent="-342900" algn="just" defTabSz="9144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endParaRPr lang="ru-RU" sz="1900" dirty="0">
              <a:solidFill>
                <a:srgbClr val="000000"/>
              </a:solidFill>
              <a:latin typeface="Cera Pro Thin" pitchFamily="2" charset="0"/>
              <a:cs typeface="Calibri" panose="020F0502020204030204" pitchFamily="34" charset="0"/>
            </a:endParaRPr>
          </a:p>
          <a:p>
            <a:pPr marL="342900" lvl="0" indent="-342900" algn="just" defTabSz="9144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ru-RU" sz="1900" dirty="0">
                <a:solidFill>
                  <a:srgbClr val="000000"/>
                </a:solidFill>
                <a:latin typeface="Cera Pro Thin" pitchFamily="2" charset="0"/>
                <a:cs typeface="Calibri" panose="020F0502020204030204" pitchFamily="34" charset="0"/>
              </a:rPr>
              <a:t>Сбор сестринского анамнеза. </a:t>
            </a:r>
            <a:r>
              <a:rPr lang="ru-RU" sz="1900" b="1" dirty="0">
                <a:solidFill>
                  <a:srgbClr val="000000"/>
                </a:solidFill>
                <a:latin typeface="Cera Pro Thin" pitchFamily="2" charset="0"/>
                <a:cs typeface="Calibri" panose="020F0502020204030204" pitchFamily="34" charset="0"/>
              </a:rPr>
              <a:t>Разъяснение</a:t>
            </a:r>
            <a:r>
              <a:rPr lang="ru-RU" sz="1900" dirty="0">
                <a:solidFill>
                  <a:srgbClr val="000000"/>
                </a:solidFill>
                <a:latin typeface="Cera Pro Thin" pitchFamily="2" charset="0"/>
                <a:cs typeface="Calibri" panose="020F0502020204030204" pitchFamily="34" charset="0"/>
              </a:rPr>
              <a:t> пациенту важности обращения к медицинскому персоналу за помощью посредством электронной системы вызова. </a:t>
            </a:r>
            <a:r>
              <a:rPr lang="ru-RU" sz="1900" b="1" dirty="0">
                <a:solidFill>
                  <a:srgbClr val="000000"/>
                </a:solidFill>
                <a:latin typeface="Cera Pro Thin" pitchFamily="2" charset="0"/>
                <a:cs typeface="Calibri" panose="020F0502020204030204" pitchFamily="34" charset="0"/>
              </a:rPr>
              <a:t>Обучение</a:t>
            </a:r>
            <a:r>
              <a:rPr lang="ru-RU" sz="1900" dirty="0">
                <a:solidFill>
                  <a:srgbClr val="000000"/>
                </a:solidFill>
                <a:latin typeface="Cera Pro Thin" pitchFamily="2" charset="0"/>
                <a:cs typeface="Calibri" panose="020F0502020204030204" pitchFamily="34" charset="0"/>
              </a:rPr>
              <a:t> использованию оборудованием, необходимым для безопасного передвижения. Размещения пациента в палате ближайшей к посту</a:t>
            </a:r>
            <a:endParaRPr lang="en-US" sz="1900" dirty="0">
              <a:solidFill>
                <a:srgbClr val="000000"/>
              </a:solidFill>
              <a:latin typeface="Cera Pro Thin" pitchFamily="2" charset="0"/>
              <a:cs typeface="Calibri" panose="020F0502020204030204" pitchFamily="34" charset="0"/>
            </a:endParaRPr>
          </a:p>
          <a:p>
            <a:pPr marL="342900" lvl="0" indent="-342900" algn="just" defTabSz="9144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endParaRPr lang="ru-RU" sz="1900" dirty="0">
              <a:solidFill>
                <a:srgbClr val="000000"/>
              </a:solidFill>
              <a:latin typeface="Cera Pro Thin" pitchFamily="2" charset="0"/>
              <a:cs typeface="Calibri" panose="020F0502020204030204" pitchFamily="34" charset="0"/>
            </a:endParaRPr>
          </a:p>
          <a:p>
            <a:pPr marL="342900" lvl="0" indent="-342900" algn="just" defTabSz="9144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ru-RU" sz="1900" dirty="0">
                <a:solidFill>
                  <a:srgbClr val="000000"/>
                </a:solidFill>
                <a:latin typeface="Cera Pro Thin" pitchFamily="2" charset="0"/>
                <a:cs typeface="Calibri" panose="020F0502020204030204" pitchFamily="34" charset="0"/>
              </a:rPr>
              <a:t>Беседа с лечащим врачом. Повторная оценка риска падений по шкале Морзе. </a:t>
            </a:r>
            <a:r>
              <a:rPr lang="ru-RU" sz="1900" b="1" dirty="0">
                <a:solidFill>
                  <a:srgbClr val="000000"/>
                </a:solidFill>
                <a:latin typeface="Cera Pro Thin" pitchFamily="2" charset="0"/>
                <a:cs typeface="Calibri" panose="020F0502020204030204" pitchFamily="34" charset="0"/>
              </a:rPr>
              <a:t>И</a:t>
            </a:r>
            <a:r>
              <a:rPr lang="ru-RU" sz="1900" b="1" dirty="0">
                <a:solidFill>
                  <a:srgbClr val="000000"/>
                </a:solidFill>
                <a:latin typeface="Cera Pro Thin" pitchFamily="2" charset="0"/>
              </a:rPr>
              <a:t>нформирование пациента </a:t>
            </a:r>
            <a:r>
              <a:rPr lang="ru-RU" sz="1900" dirty="0">
                <a:solidFill>
                  <a:srgbClr val="000000"/>
                </a:solidFill>
                <a:latin typeface="Cera Pro Thin" pitchFamily="2" charset="0"/>
              </a:rPr>
              <a:t>о рисках, а также возможных последствиях падения</a:t>
            </a:r>
            <a:endParaRPr lang="en-US" sz="1900" dirty="0">
              <a:solidFill>
                <a:srgbClr val="000000"/>
              </a:solidFill>
              <a:latin typeface="Cera Pro Thin" pitchFamily="2" charset="0"/>
            </a:endParaRPr>
          </a:p>
          <a:p>
            <a:pPr marL="342900" lvl="0" indent="-342900" algn="just" defTabSz="9144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endParaRPr lang="ru-RU" sz="1900" dirty="0">
              <a:solidFill>
                <a:srgbClr val="000000"/>
              </a:solidFill>
              <a:latin typeface="Cera Pro Thin" pitchFamily="2" charset="0"/>
              <a:cs typeface="Calibri" panose="020F0502020204030204" pitchFamily="34" charset="0"/>
            </a:endParaRPr>
          </a:p>
          <a:p>
            <a:pPr marL="342900" lvl="0" indent="-342900" algn="just" defTabSz="9144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ru-RU" sz="1900" dirty="0">
                <a:solidFill>
                  <a:srgbClr val="000000"/>
                </a:solidFill>
                <a:latin typeface="Cera Pro Thin" pitchFamily="2" charset="0"/>
                <a:cs typeface="Calibri" panose="020F0502020204030204" pitchFamily="34" charset="0"/>
              </a:rPr>
              <a:t>В случае возникновения затруднений коммуникации с пациентом проводится дополнительная </a:t>
            </a:r>
            <a:r>
              <a:rPr lang="ru-RU" sz="1900" b="1" dirty="0">
                <a:solidFill>
                  <a:srgbClr val="000000"/>
                </a:solidFill>
                <a:latin typeface="Cera Pro Thin" pitchFamily="2" charset="0"/>
                <a:cs typeface="Calibri" panose="020F0502020204030204" pitchFamily="34" charset="0"/>
              </a:rPr>
              <a:t>беседа с медицинским психологом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DA2DC0-A93D-D4A1-D384-02632E9B97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3" r="9681" b="8350"/>
          <a:stretch/>
        </p:blipFill>
        <p:spPr>
          <a:xfrm>
            <a:off x="8475675" y="1015096"/>
            <a:ext cx="1684343" cy="128711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6CA4DBF-D5F7-BDBB-5CA1-09E0EA7A62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780" b="80674" l="6915" r="96986">
                        <a14:foregroundMark x1="66844" y1="18262" x2="38830" y2="18972"/>
                        <a14:foregroundMark x1="38830" y1="18972" x2="7092" y2="80142"/>
                        <a14:foregroundMark x1="46631" y1="20035" x2="72340" y2="29078"/>
                        <a14:foregroundMark x1="72340" y1="29078" x2="93085" y2="77128"/>
                        <a14:foregroundMark x1="72872" y1="57270" x2="72872" y2="57270"/>
                        <a14:foregroundMark x1="60106" y1="24291" x2="27837" y2="40957"/>
                        <a14:foregroundMark x1="27837" y1="40957" x2="19326" y2="67021"/>
                        <a14:foregroundMark x1="19326" y1="67021" x2="46454" y2="79610"/>
                        <a14:foregroundMark x1="46454" y1="79610" x2="72695" y2="79610"/>
                        <a14:foregroundMark x1="72695" y1="79610" x2="74468" y2="51773"/>
                        <a14:foregroundMark x1="74468" y1="51773" x2="63298" y2="28546"/>
                        <a14:foregroundMark x1="63298" y1="28546" x2="61879" y2="27837"/>
                        <a14:foregroundMark x1="58865" y1="29078" x2="38121" y2="50177"/>
                        <a14:foregroundMark x1="38121" y1="50177" x2="42021" y2="76773"/>
                        <a14:foregroundMark x1="42021" y1="76773" x2="68972" y2="75355"/>
                        <a14:foregroundMark x1="68972" y1="75355" x2="69858" y2="56738"/>
                        <a14:foregroundMark x1="54610" y1="37589" x2="36525" y2="65426"/>
                        <a14:foregroundMark x1="36525" y1="65426" x2="63475" y2="71986"/>
                        <a14:foregroundMark x1="63475" y1="71986" x2="65426" y2="34397"/>
                        <a14:foregroundMark x1="65426" y1="34397" x2="57624" y2="29078"/>
                        <a14:foregroundMark x1="54610" y1="21809" x2="47340" y2="50177"/>
                        <a14:foregroundMark x1="47340" y1="50177" x2="50355" y2="36348"/>
                        <a14:foregroundMark x1="51596" y1="53191" x2="51596" y2="53191"/>
                        <a14:foregroundMark x1="56383" y1="44681" x2="56383" y2="44681"/>
                        <a14:foregroundMark x1="63121" y1="33865" x2="40248" y2="46454"/>
                        <a14:foregroundMark x1="40248" y1="46454" x2="52482" y2="69504"/>
                        <a14:foregroundMark x1="52482" y1="69504" x2="69326" y2="40603"/>
                        <a14:foregroundMark x1="69326" y1="40603" x2="60816" y2="36879"/>
                        <a14:foregroundMark x1="11170" y1="72518" x2="39716" y2="80674"/>
                        <a14:foregroundMark x1="39716" y1="80674" x2="65426" y2="77837"/>
                        <a14:foregroundMark x1="65426" y1="77837" x2="93794" y2="77837"/>
                        <a14:foregroundMark x1="93794" y1="77837" x2="96986" y2="77660"/>
                        <a14:foregroundMark x1="60638" y1="26241" x2="54965" y2="41844"/>
                        <a14:foregroundMark x1="58333" y1="15957" x2="51596" y2="18440"/>
                        <a14:foregroundMark x1="61170" y1="18972" x2="57979" y2="17553"/>
                        <a14:foregroundMark x1="59929" y1="37943" x2="58333" y2="47872"/>
                        <a14:foregroundMark x1="46986" y1="55851" x2="53191" y2="61170"/>
                        <a14:foregroundMark x1="90426" y1="80674" x2="8688" y2="78901"/>
                        <a14:backgroundMark x1="29519" y1="30373" x2="4078" y2="59574"/>
                        <a14:backgroundMark x1="4078" y1="59574" x2="887" y2="60993"/>
                        <a14:backgroundMark x1="80004" y1="39222" x2="99823" y2="65780"/>
                        <a14:backgroundMark x1="66293" y1="20849" x2="69422" y2="25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10" t="14346" r="7644" b="18838"/>
          <a:stretch/>
        </p:blipFill>
        <p:spPr>
          <a:xfrm>
            <a:off x="8515810" y="2222723"/>
            <a:ext cx="1644208" cy="128710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AAC5470-6D38-559E-FC2B-8D97689571F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988" b="84767" l="8171" r="80995">
                        <a14:foregroundMark x1="19538" y1="16953" x2="14387" y2="24570"/>
                        <a14:foregroundMark x1="14387" y1="24570" x2="7638" y2="55037"/>
                        <a14:foregroundMark x1="7638" y1="55037" x2="8171" y2="75676"/>
                        <a14:foregroundMark x1="8171" y1="75676" x2="12078" y2="82555"/>
                        <a14:foregroundMark x1="12078" y1="82555" x2="14920" y2="82310"/>
                        <a14:foregroundMark x1="19183" y1="16462" x2="25933" y2="16462"/>
                        <a14:foregroundMark x1="25933" y1="16462" x2="29840" y2="21376"/>
                        <a14:foregroundMark x1="29840" y1="21376" x2="29663" y2="24324"/>
                        <a14:foregroundMark x1="34636" y1="19165" x2="39254" y2="14988"/>
                        <a14:foregroundMark x1="39254" y1="14988" x2="44583" y2="17199"/>
                        <a14:foregroundMark x1="44583" y1="17199" x2="45471" y2="24324"/>
                        <a14:foregroundMark x1="45471" y1="24324" x2="44405" y2="34644"/>
                        <a14:foregroundMark x1="52575" y1="28993" x2="58615" y2="29730"/>
                        <a14:foregroundMark x1="58615" y1="29730" x2="63410" y2="33415"/>
                        <a14:foregroundMark x1="63410" y1="33415" x2="66607" y2="48894"/>
                        <a14:foregroundMark x1="66607" y1="48894" x2="65897" y2="58231"/>
                        <a14:foregroundMark x1="43694" y1="61916" x2="43694" y2="61916"/>
                        <a14:foregroundMark x1="40142" y1="79607" x2="40142" y2="79607"/>
                        <a14:foregroundMark x1="15631" y1="82310" x2="15631" y2="82310"/>
                        <a14:foregroundMark x1="15631" y1="80590" x2="25044" y2="82064"/>
                        <a14:foregroundMark x1="23446" y1="82801" x2="46359" y2="83292"/>
                        <a14:foregroundMark x1="46359" y1="83292" x2="50089" y2="82310"/>
                        <a14:foregroundMark x1="50444" y1="83047" x2="55595" y2="83047"/>
                        <a14:foregroundMark x1="55595" y1="83047" x2="77442" y2="82801"/>
                        <a14:foregroundMark x1="77442" y1="82801" x2="79218" y2="80835"/>
                        <a14:foregroundMark x1="77975" y1="83047" x2="80995" y2="76413"/>
                        <a14:foregroundMark x1="80995" y1="76413" x2="78508" y2="68550"/>
                        <a14:foregroundMark x1="66075" y1="56511" x2="74423" y2="57740"/>
                        <a14:foregroundMark x1="74423" y1="57740" x2="79574" y2="60934"/>
                        <a14:foregroundMark x1="79574" y1="60934" x2="81528" y2="77887"/>
                        <a14:foregroundMark x1="81528" y1="77887" x2="79574" y2="84767"/>
                        <a14:foregroundMark x1="79574" y1="84767" x2="75311" y2="83538"/>
                        <a14:foregroundMark x1="9769" y1="38821" x2="8171" y2="820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85" t="10628" r="18028" b="13653"/>
          <a:stretch/>
        </p:blipFill>
        <p:spPr>
          <a:xfrm>
            <a:off x="8442812" y="3460475"/>
            <a:ext cx="1717206" cy="121360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93F2E1-3EF5-8E78-9E17-66BAB04DD4A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7" t="18705" r="21375" b="16201"/>
          <a:stretch/>
        </p:blipFill>
        <p:spPr>
          <a:xfrm>
            <a:off x="8478472" y="4668101"/>
            <a:ext cx="1686521" cy="132092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4C67D78-B65C-91A6-D0AA-3302299BFE1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200" r="99800">
                        <a14:foregroundMark x1="200" y1="88095" x2="10400" y2="88095"/>
                        <a14:foregroundMark x1="10400" y1="88095" x2="36800" y2="87143"/>
                        <a14:foregroundMark x1="36800" y1="87143" x2="39800" y2="87143"/>
                        <a14:foregroundMark x1="2800" y1="89524" x2="31600" y2="90000"/>
                        <a14:foregroundMark x1="31600" y1="90000" x2="66000" y2="85476"/>
                        <a14:foregroundMark x1="66800" y1="86190" x2="99200" y2="89286"/>
                        <a14:foregroundMark x1="81200" y1="89048" x2="90600" y2="89762"/>
                        <a14:foregroundMark x1="90600" y1="89762" x2="98200" y2="89286"/>
                        <a14:foregroundMark x1="98200" y1="89286" x2="99800" y2="89524"/>
                        <a14:foregroundMark x1="86600" y1="36905" x2="99600" y2="8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60"/>
          <a:stretch/>
        </p:blipFill>
        <p:spPr>
          <a:xfrm>
            <a:off x="8442812" y="5621344"/>
            <a:ext cx="1717205" cy="1612854"/>
          </a:xfrm>
          <a:prstGeom prst="rect">
            <a:avLst/>
          </a:prstGeom>
        </p:spPr>
      </p:pic>
      <p:sp>
        <p:nvSpPr>
          <p:cNvPr id="9" name="Прямоугольник 4"/>
          <p:cNvSpPr/>
          <p:nvPr/>
        </p:nvSpPr>
        <p:spPr>
          <a:xfrm>
            <a:off x="0" y="7315200"/>
            <a:ext cx="10691280" cy="244080"/>
          </a:xfrm>
          <a:prstGeom prst="rect">
            <a:avLst/>
          </a:prstGeom>
          <a:solidFill>
            <a:srgbClr val="7F3F98"/>
          </a:solidFill>
          <a:ln w="12700" cap="flat" cmpd="sng" algn="ctr">
            <a:noFill/>
            <a:prstDash val="solid"/>
            <a:miter/>
          </a:ln>
          <a:effectLst/>
        </p:spPr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-1" normalizeH="0" baseline="0" noProof="0" smtClean="0">
              <a:ln>
                <a:noFill/>
              </a:ln>
              <a:solidFill>
                <a:srgbClr val="7F5FA8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446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B069B74-4D10-8640-A5BD-C8FBC55E5126}"/>
              </a:ext>
            </a:extLst>
          </p:cNvPr>
          <p:cNvSpPr/>
          <p:nvPr/>
        </p:nvSpPr>
        <p:spPr>
          <a:xfrm>
            <a:off x="0" y="7315200"/>
            <a:ext cx="10691813" cy="244475"/>
          </a:xfrm>
          <a:prstGeom prst="rect">
            <a:avLst/>
          </a:prstGeom>
          <a:solidFill>
            <a:srgbClr val="7F3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23A547E1-43F8-4D46-AD37-3F5450404512}"/>
              </a:ext>
            </a:extLst>
          </p:cNvPr>
          <p:cNvSpPr txBox="1">
            <a:spLocks/>
          </p:cNvSpPr>
          <p:nvPr/>
        </p:nvSpPr>
        <p:spPr>
          <a:xfrm>
            <a:off x="244197" y="379298"/>
            <a:ext cx="9204603" cy="103240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spc="-1" dirty="0" smtClean="0">
                <a:solidFill>
                  <a:srgbClr val="7F5FA8"/>
                </a:solidFill>
                <a:latin typeface="Cera Pro Thin" pitchFamily="2" charset="0"/>
                <a:ea typeface="Noto Sans Adlam" pitchFamily="2" charset="0"/>
                <a:cs typeface="Noto Sans Syriac" panose="020B0502040504020204" pitchFamily="34" charset="0"/>
              </a:rPr>
              <a:t>КРИТЕРИИ ОЦНКИ ЭФФЕКТИВНОСТИ ПРОЕКТА И ДОСТИЖЕНИЯ ЦЕЛЕВЫХ ИНДИКАТОРОВ </a:t>
            </a:r>
            <a:endParaRPr lang="en-US" sz="2600" b="1" spc="200" dirty="0">
              <a:solidFill>
                <a:srgbClr val="7F3F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06AD46C3-8787-3B4D-91F2-DF448A526DEA}"/>
              </a:ext>
            </a:extLst>
          </p:cNvPr>
          <p:cNvSpPr/>
          <p:nvPr/>
        </p:nvSpPr>
        <p:spPr>
          <a:xfrm>
            <a:off x="244197" y="1849075"/>
            <a:ext cx="99104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количества падений за год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качества коммуникации «медицинский персонал – пациент»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ответственности пациента за своё здоровье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E06FEB0-045F-F5BA-7EC1-4FCBB6D618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21" b="11963"/>
          <a:stretch/>
        </p:blipFill>
        <p:spPr>
          <a:xfrm>
            <a:off x="2905121" y="4158612"/>
            <a:ext cx="3501417" cy="186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625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B069B74-4D10-8640-A5BD-C8FBC55E5126}"/>
              </a:ext>
            </a:extLst>
          </p:cNvPr>
          <p:cNvSpPr/>
          <p:nvPr/>
        </p:nvSpPr>
        <p:spPr>
          <a:xfrm>
            <a:off x="0" y="7315200"/>
            <a:ext cx="10691813" cy="244475"/>
          </a:xfrm>
          <a:prstGeom prst="rect">
            <a:avLst/>
          </a:prstGeom>
          <a:solidFill>
            <a:srgbClr val="7F3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23A547E1-43F8-4D46-AD37-3F5450404512}"/>
              </a:ext>
            </a:extLst>
          </p:cNvPr>
          <p:cNvSpPr txBox="1">
            <a:spLocks/>
          </p:cNvSpPr>
          <p:nvPr/>
        </p:nvSpPr>
        <p:spPr>
          <a:xfrm>
            <a:off x="244196" y="233427"/>
            <a:ext cx="9830246" cy="39285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spc="-1" dirty="0">
                <a:solidFill>
                  <a:srgbClr val="7F5FA8"/>
                </a:solidFill>
                <a:latin typeface="Cera Pro Thin" pitchFamily="2" charset="0"/>
                <a:ea typeface="Noto Sans Adlam" pitchFamily="2" charset="0"/>
                <a:cs typeface="Noto Sans Syriac" panose="020B0502040504020204" pitchFamily="34" charset="0"/>
              </a:rPr>
              <a:t>РЕЗУЛЬТАТЫ ПОСЛЕ РЕАЛИЗАЦИИ ПРОЕКТА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4F3705A-F953-3540-A06F-F2DB07FD587E}"/>
              </a:ext>
            </a:extLst>
          </p:cNvPr>
          <p:cNvSpPr/>
          <p:nvPr/>
        </p:nvSpPr>
        <p:spPr>
          <a:xfrm>
            <a:off x="8463567" y="2991982"/>
            <a:ext cx="429944" cy="2579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3DC62C6-6327-554B-9DB7-E47CA979E738}"/>
              </a:ext>
            </a:extLst>
          </p:cNvPr>
          <p:cNvSpPr/>
          <p:nvPr/>
        </p:nvSpPr>
        <p:spPr>
          <a:xfrm>
            <a:off x="892677" y="4691530"/>
            <a:ext cx="924593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Clr>
                <a:srgbClr val="7F3F98"/>
              </a:buClr>
              <a:buFont typeface="Wingdings" pitchFamily="2" charset="2"/>
              <a:buChar char="ü"/>
            </a:pP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Соблюдение цепочки общения «медперсонал-пациент»</a:t>
            </a:r>
            <a:endParaRPr lang="ru-RU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Clr>
                <a:srgbClr val="7F3F98"/>
              </a:buClr>
              <a:buFont typeface="Wingdings" pitchFamily="2" charset="2"/>
              <a:buChar char="ü"/>
            </a:pPr>
            <a:r>
              <a:rPr lang="ru-RU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Вовлечённость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пациента в сохранение и поддержание собственного здоровья и безопасности</a:t>
            </a:r>
          </a:p>
          <a:p>
            <a:pPr marL="285750" indent="-285750" algn="just">
              <a:spcAft>
                <a:spcPts val="0"/>
              </a:spcAft>
              <a:buClr>
                <a:srgbClr val="7F3F98"/>
              </a:buClr>
              <a:buFont typeface="Wingdings" pitchFamily="2" charset="2"/>
              <a:buChar char="ü"/>
            </a:pP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коммуникативных навыков медицинского персонала</a:t>
            </a:r>
          </a:p>
          <a:p>
            <a:pPr marL="285750" indent="-285750" algn="just">
              <a:spcAft>
                <a:spcPts val="0"/>
              </a:spcAft>
              <a:buClr>
                <a:srgbClr val="7F3F98"/>
              </a:buClr>
              <a:buFont typeface="Wingdings" pitchFamily="2" charset="2"/>
              <a:buChar char="ü"/>
            </a:pP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Снижение времени пребывания пациента на койке</a:t>
            </a:r>
            <a:endParaRPr lang="ru-RU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2DDAAD42-C3AB-90B1-EC02-E14C0956C7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786928"/>
              </p:ext>
            </p:extLst>
          </p:nvPr>
        </p:nvGraphicFramePr>
        <p:xfrm>
          <a:off x="1992710" y="1930509"/>
          <a:ext cx="6333217" cy="1850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87877" y="885800"/>
            <a:ext cx="98555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0000"/>
              </a:lnSpc>
              <a:buClr>
                <a:srgbClr val="7F3F98"/>
              </a:buClr>
              <a:buFont typeface="Arial" panose="020B0604020202020204" pitchFamily="34" charset="0"/>
              <a:buChar char="•"/>
            </a:pPr>
            <a:r>
              <a:rPr lang="ru-RU" sz="2200" spc="-1" dirty="0">
                <a:solidFill>
                  <a:srgbClr val="000000"/>
                </a:solidFill>
                <a:latin typeface="Cera Pro Thin" pitchFamily="2" charset="0"/>
                <a:ea typeface="Calibri"/>
              </a:rPr>
              <a:t>на сентябрь 2023 года в </a:t>
            </a:r>
            <a:r>
              <a:rPr lang="ru-RU" sz="2200" spc="-1" dirty="0" err="1">
                <a:solidFill>
                  <a:srgbClr val="000000"/>
                </a:solidFill>
                <a:latin typeface="Cera Pro Thin" pitchFamily="2" charset="0"/>
                <a:ea typeface="Calibri"/>
              </a:rPr>
              <a:t>Онкоцентре</a:t>
            </a:r>
            <a:r>
              <a:rPr lang="ru-RU" sz="2200" spc="-1" dirty="0">
                <a:solidFill>
                  <a:srgbClr val="000000"/>
                </a:solidFill>
                <a:latin typeface="Cera Pro Thin" pitchFamily="2" charset="0"/>
                <a:ea typeface="Calibri"/>
              </a:rPr>
              <a:t> снизилось количество падений пациентов на 41% по сравнению с предыдущим 2022 годом</a:t>
            </a:r>
          </a:p>
        </p:txBody>
      </p:sp>
    </p:spTree>
    <p:extLst>
      <p:ext uri="{BB962C8B-B14F-4D97-AF65-F5344CB8AC3E}">
        <p14:creationId xmlns:p14="http://schemas.microsoft.com/office/powerpoint/2010/main" val="652366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B069B74-4D10-8640-A5BD-C8FBC55E5126}"/>
              </a:ext>
            </a:extLst>
          </p:cNvPr>
          <p:cNvSpPr/>
          <p:nvPr/>
        </p:nvSpPr>
        <p:spPr>
          <a:xfrm>
            <a:off x="0" y="7315200"/>
            <a:ext cx="10691813" cy="244475"/>
          </a:xfrm>
          <a:prstGeom prst="rect">
            <a:avLst/>
          </a:prstGeom>
          <a:solidFill>
            <a:srgbClr val="7F3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23A547E1-43F8-4D46-AD37-3F5450404512}"/>
              </a:ext>
            </a:extLst>
          </p:cNvPr>
          <p:cNvSpPr txBox="1">
            <a:spLocks/>
          </p:cNvSpPr>
          <p:nvPr/>
        </p:nvSpPr>
        <p:spPr>
          <a:xfrm>
            <a:off x="244195" y="581340"/>
            <a:ext cx="9605657" cy="46107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spc="-1" dirty="0" smtClean="0">
                <a:solidFill>
                  <a:srgbClr val="7F5FA8"/>
                </a:solidFill>
                <a:latin typeface="Cera Pro Thin" pitchFamily="2" charset="0"/>
                <a:ea typeface="Noto Sans Adlam" pitchFamily="2" charset="0"/>
                <a:cs typeface="Noto Sans Syriac" panose="020B0502040504020204" pitchFamily="34" charset="0"/>
              </a:rPr>
              <a:t>РЕКОМЕНДАЦИИ И ПЕРСПЕКТИВЫ РЕАЛИЗАЦИИ ПРОЕКТА</a:t>
            </a:r>
            <a:endParaRPr lang="en-US" sz="3200" b="1" spc="200" dirty="0">
              <a:solidFill>
                <a:srgbClr val="7F3F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BF23548-772A-3140-81EC-01DC7A40AA78}"/>
              </a:ext>
            </a:extLst>
          </p:cNvPr>
          <p:cNvSpPr/>
          <p:nvPr/>
        </p:nvSpPr>
        <p:spPr>
          <a:xfrm>
            <a:off x="1993391" y="1042416"/>
            <a:ext cx="675741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 обучение медперсонала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Повышать мотивацию персонала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 контроль за внедрением и вовремя проводить предупреждающие действия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Свести количество падений к абсолютному минимуму.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699" y="4863358"/>
            <a:ext cx="3871486" cy="18032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31520" y="2760951"/>
            <a:ext cx="8531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spc="-1" dirty="0" smtClean="0">
                <a:solidFill>
                  <a:srgbClr val="7F5FA8"/>
                </a:solidFill>
                <a:latin typeface="Cera Pro Thin" pitchFamily="2" charset="0"/>
                <a:ea typeface="Noto Sans Adlam" pitchFamily="2" charset="0"/>
                <a:cs typeface="Noto Sans Syriac" panose="020B0502040504020204" pitchFamily="34" charset="0"/>
              </a:rPr>
              <a:t>ОПРЕДЕЛЕНИЕ ПОТЕНЦИАЛА ТИРАЖИРОВНАИЯ </a:t>
            </a:r>
            <a:endParaRPr lang="en-US" sz="3200" b="1" spc="200" dirty="0">
              <a:solidFill>
                <a:srgbClr val="7F3F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93391" y="3572491"/>
            <a:ext cx="67574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опыта и знаний персоналу других медицинских учреждений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 и наставничество</a:t>
            </a:r>
          </a:p>
          <a:p>
            <a:pPr lvl="0" algn="just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4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355" y="1138987"/>
            <a:ext cx="9221689" cy="497305"/>
          </a:xfrm>
        </p:spPr>
        <p:txBody>
          <a:bodyPr>
            <a:normAutofit fontScale="90000"/>
          </a:bodyPr>
          <a:lstStyle/>
          <a:p>
            <a:pPr lvl="0" algn="ctr" defTabSz="914400">
              <a:lnSpc>
                <a:spcPct val="100000"/>
              </a:lnSpc>
              <a:spcBef>
                <a:spcPts val="0"/>
              </a:spcBef>
            </a:pPr>
            <a:r>
              <a:rPr lang="en-US" sz="3200" b="1" spc="-1" dirty="0">
                <a:solidFill>
                  <a:srgbClr val="7F5FA8"/>
                </a:solidFill>
                <a:latin typeface="Cera Pro Thin" pitchFamily="2" charset="0"/>
                <a:ea typeface="Noto Sans Adlam" pitchFamily="2" charset="0"/>
                <a:cs typeface="Noto Sans Syriac" panose="020B0502040504020204" pitchFamily="34" charset="0"/>
              </a:rPr>
              <a:t/>
            </a:r>
            <a:br>
              <a:rPr lang="en-US" sz="3200" b="1" spc="-1" dirty="0">
                <a:solidFill>
                  <a:srgbClr val="7F5FA8"/>
                </a:solidFill>
                <a:latin typeface="Cera Pro Thin" pitchFamily="2" charset="0"/>
                <a:ea typeface="Noto Sans Adlam" pitchFamily="2" charset="0"/>
                <a:cs typeface="Noto Sans Syriac" panose="020B0502040504020204" pitchFamily="34" charset="0"/>
              </a:rPr>
            </a:br>
            <a:r>
              <a:rPr lang="ru-RU" sz="5400" b="1" spc="-1" dirty="0">
                <a:solidFill>
                  <a:srgbClr val="7F5FA8"/>
                </a:solidFill>
                <a:latin typeface="Cera Pro Thin" pitchFamily="2" charset="0"/>
                <a:ea typeface="Noto Sans Adlam" pitchFamily="2" charset="0"/>
                <a:cs typeface="Noto Sans Syriac" panose="020B0502040504020204" pitchFamily="34" charset="0"/>
              </a:rPr>
              <a:t>УЧАСТНИКИ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7356" y="2894730"/>
            <a:ext cx="9221689" cy="2880428"/>
          </a:xfrm>
        </p:spPr>
        <p:txBody>
          <a:bodyPr/>
          <a:lstStyle/>
          <a:p>
            <a:pPr marL="514350" lvl="0" indent="-514350" defTabSz="914400">
              <a:spcBef>
                <a:spcPct val="0"/>
              </a:spcBef>
              <a:buFont typeface="+mj-lt"/>
              <a:buAutoNum type="arabicPeriod"/>
            </a:pPr>
            <a:r>
              <a:rPr lang="ru-RU" sz="2200" b="1" dirty="0">
                <a:solidFill>
                  <a:srgbClr val="000000"/>
                </a:solidFill>
                <a:latin typeface="Cera Pro Thin" pitchFamily="2" charset="0"/>
                <a:cs typeface="Calibri" panose="020F0502020204030204" pitchFamily="34" charset="0"/>
              </a:rPr>
              <a:t>Цыганкова Елизавета Сергеевна, </a:t>
            </a:r>
            <a:r>
              <a:rPr lang="ru-RU" sz="2200" dirty="0">
                <a:solidFill>
                  <a:srgbClr val="000000"/>
                </a:solidFill>
                <a:latin typeface="Cera Pro Thin" pitchFamily="2" charset="0"/>
                <a:cs typeface="Calibri" panose="020F0502020204030204" pitchFamily="34" charset="0"/>
              </a:rPr>
              <a:t>медицинский психолог, директор Ассоциации </a:t>
            </a:r>
            <a:r>
              <a:rPr lang="ru-RU" sz="2200" dirty="0" err="1">
                <a:solidFill>
                  <a:srgbClr val="000000"/>
                </a:solidFill>
                <a:latin typeface="Cera Pro Thin" pitchFamily="2" charset="0"/>
                <a:cs typeface="Calibri" panose="020F0502020204030204" pitchFamily="34" charset="0"/>
              </a:rPr>
              <a:t>Онкопсихологов</a:t>
            </a:r>
            <a:r>
              <a:rPr lang="ru-RU" sz="2200" dirty="0">
                <a:solidFill>
                  <a:srgbClr val="000000"/>
                </a:solidFill>
                <a:latin typeface="Cera Pro Thin" pitchFamily="2" charset="0"/>
                <a:cs typeface="Calibri" panose="020F0502020204030204" pitchFamily="34" charset="0"/>
              </a:rPr>
              <a:t> Северо-Западного региона РФ</a:t>
            </a:r>
          </a:p>
          <a:p>
            <a:pPr marL="514350" lvl="0" indent="-514350" defTabSz="914400">
              <a:spcBef>
                <a:spcPct val="0"/>
              </a:spcBef>
              <a:buFont typeface="+mj-lt"/>
              <a:buAutoNum type="arabicPeriod"/>
            </a:pPr>
            <a:endParaRPr lang="ru-RU" sz="2200" dirty="0">
              <a:solidFill>
                <a:srgbClr val="000000"/>
              </a:solidFill>
              <a:latin typeface="Cera Pro Thin" pitchFamily="2" charset="0"/>
              <a:cs typeface="Calibri" panose="020F0502020204030204" pitchFamily="34" charset="0"/>
            </a:endParaRPr>
          </a:p>
          <a:p>
            <a:pPr marL="514350" lvl="0" indent="-514350" defTabSz="914400">
              <a:spcBef>
                <a:spcPct val="0"/>
              </a:spcBef>
              <a:buFont typeface="+mj-lt"/>
              <a:buAutoNum type="arabicPeriod"/>
            </a:pPr>
            <a:r>
              <a:rPr lang="ru-RU" sz="2200" b="1" dirty="0">
                <a:solidFill>
                  <a:srgbClr val="000000"/>
                </a:solidFill>
                <a:latin typeface="Cera Pro Thin" pitchFamily="2" charset="0"/>
                <a:cs typeface="Calibri" panose="020F0502020204030204" pitchFamily="34" charset="0"/>
              </a:rPr>
              <a:t>Иванов Андрей Геннадьевич, </a:t>
            </a:r>
            <a:r>
              <a:rPr lang="ru-RU" sz="2200" dirty="0">
                <a:solidFill>
                  <a:srgbClr val="000000"/>
                </a:solidFill>
                <a:latin typeface="Cera Pro Thin" pitchFamily="2" charset="0"/>
                <a:cs typeface="Calibri" panose="020F0502020204030204" pitchFamily="34" charset="0"/>
              </a:rPr>
              <a:t>руководитель отдела специалистов по качеству</a:t>
            </a:r>
          </a:p>
          <a:p>
            <a:pPr marL="514350" lvl="0" indent="-514350" defTabSz="914400">
              <a:spcBef>
                <a:spcPct val="0"/>
              </a:spcBef>
              <a:buFont typeface="+mj-lt"/>
              <a:buAutoNum type="arabicPeriod"/>
            </a:pPr>
            <a:endParaRPr lang="ru-RU" sz="2200" dirty="0">
              <a:solidFill>
                <a:srgbClr val="000000"/>
              </a:solidFill>
              <a:latin typeface="Cera Pro Thin" pitchFamily="2" charset="0"/>
              <a:cs typeface="Calibri" panose="020F0502020204030204" pitchFamily="34" charset="0"/>
            </a:endParaRPr>
          </a:p>
          <a:p>
            <a:pPr marL="514350" lvl="0" indent="-514350" defTabSz="914400">
              <a:spcBef>
                <a:spcPct val="0"/>
              </a:spcBef>
              <a:buFont typeface="+mj-lt"/>
              <a:buAutoNum type="arabicPeriod"/>
            </a:pPr>
            <a:r>
              <a:rPr lang="ru-RU" sz="2200" b="1" dirty="0">
                <a:solidFill>
                  <a:srgbClr val="000000"/>
                </a:solidFill>
                <a:latin typeface="Cera Pro Thin" pitchFamily="2" charset="0"/>
                <a:cs typeface="Calibri" panose="020F0502020204030204" pitchFamily="34" charset="0"/>
              </a:rPr>
              <a:t>Зубакова Надежда Владимировна, </a:t>
            </a:r>
            <a:r>
              <a:rPr lang="ru-RU" sz="2200" dirty="0">
                <a:solidFill>
                  <a:srgbClr val="000000"/>
                </a:solidFill>
                <a:latin typeface="Cera Pro Thin" pitchFamily="2" charset="0"/>
                <a:cs typeface="Calibri" panose="020F0502020204030204" pitchFamily="34" charset="0"/>
              </a:rPr>
              <a:t>специалист по качеству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15814"/>
            <a:ext cx="10693311" cy="24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687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3F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39099AB-279E-9341-4698-74CD0B552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1" y="7134"/>
            <a:ext cx="10691813" cy="75525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95DB472-FBAE-AFFA-C0F9-0930FD6A4225}"/>
              </a:ext>
            </a:extLst>
          </p:cNvPr>
          <p:cNvSpPr txBox="1"/>
          <p:nvPr/>
        </p:nvSpPr>
        <p:spPr>
          <a:xfrm>
            <a:off x="880548" y="6101425"/>
            <a:ext cx="1966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400" dirty="0">
                <a:solidFill>
                  <a:srgbClr val="A4D7C0"/>
                </a:solidFill>
                <a:latin typeface="CERAPRO-MEDIUM" pitchFamily="2" charset="0"/>
              </a:rPr>
              <a:t>САНКТ-ПЕТЕРБУРГ  </a:t>
            </a:r>
            <a:r>
              <a:rPr lang="ru-RU" sz="1400">
                <a:solidFill>
                  <a:srgbClr val="A4D7C0"/>
                </a:solidFill>
                <a:latin typeface="CERAPRO-MEDIUM" pitchFamily="2" charset="0"/>
              </a:rPr>
              <a:t>/  2023</a:t>
            </a:r>
            <a:endParaRPr lang="ru-RU" sz="1400" dirty="0">
              <a:solidFill>
                <a:srgbClr val="A4D7C0"/>
              </a:solidFill>
              <a:latin typeface="CERAPRO-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809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B069B74-4D10-8640-A5BD-C8FBC55E5126}"/>
              </a:ext>
            </a:extLst>
          </p:cNvPr>
          <p:cNvSpPr/>
          <p:nvPr/>
        </p:nvSpPr>
        <p:spPr>
          <a:xfrm>
            <a:off x="0" y="7315200"/>
            <a:ext cx="10691813" cy="244475"/>
          </a:xfrm>
          <a:prstGeom prst="rect">
            <a:avLst/>
          </a:prstGeom>
          <a:solidFill>
            <a:srgbClr val="7F3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AE7BE1E-70FA-0C48-9E78-9746BE6F6C91}"/>
              </a:ext>
            </a:extLst>
          </p:cNvPr>
          <p:cNvSpPr txBox="1"/>
          <p:nvPr/>
        </p:nvSpPr>
        <p:spPr>
          <a:xfrm rot="5400000">
            <a:off x="1192282" y="4631927"/>
            <a:ext cx="400110" cy="222832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PhD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22A73E8C-5DEB-894C-9A65-E9379203F72A}"/>
              </a:ext>
            </a:extLst>
          </p:cNvPr>
          <p:cNvSpPr/>
          <p:nvPr/>
        </p:nvSpPr>
        <p:spPr>
          <a:xfrm>
            <a:off x="930441" y="4176976"/>
            <a:ext cx="8742948" cy="2123658"/>
          </a:xfrm>
          <a:prstGeom prst="rect">
            <a:avLst/>
          </a:prstGeom>
          <a:solidFill>
            <a:srgbClr val="D7CADC"/>
          </a:solidFill>
          <a:ln>
            <a:solidFill>
              <a:srgbClr val="D7E4BD"/>
            </a:solidFill>
          </a:ln>
        </p:spPr>
        <p:txBody>
          <a:bodyPr wrap="square">
            <a:spAutoFit/>
          </a:bodyPr>
          <a:lstStyle/>
          <a:p>
            <a:r>
              <a:rPr lang="ru-RU" sz="2400" b="1" spc="-1" dirty="0" smtClean="0">
                <a:solidFill>
                  <a:srgbClr val="7F5FA8"/>
                </a:solidFill>
                <a:latin typeface="Cera Pro Thin" pitchFamily="2" charset="0"/>
                <a:ea typeface="Noto Sans Adlam" pitchFamily="2" charset="0"/>
                <a:cs typeface="Noto Sans Syriac" panose="020B0502040504020204" pitchFamily="34" charset="0"/>
              </a:rPr>
              <a:t>ПАДЕНИЯ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значительной проблемой общественного здравоохранения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всем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мире.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пережившие падения и страдающие от инвалидности,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пожилые люди, подвергаются значительному риску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возникновения потребности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госпитализации в специальные учреждения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дальнейшем длительном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уходе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30442" y="717567"/>
            <a:ext cx="8566484" cy="106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spc="-1" dirty="0" smtClean="0">
                <a:solidFill>
                  <a:srgbClr val="7F5FA8"/>
                </a:solidFill>
                <a:latin typeface="Cera Pro Thin" pitchFamily="2" charset="0"/>
                <a:ea typeface="Noto Sans Adlam" pitchFamily="2" charset="0"/>
                <a:cs typeface="Noto Sans Syriac" panose="020B0502040504020204" pitchFamily="34" charset="0"/>
              </a:rPr>
              <a:t>МИССИЯ ПРОЕКТА:</a:t>
            </a:r>
            <a:r>
              <a:rPr lang="ru-RU" sz="2400" b="1" dirty="0" smtClean="0">
                <a:solidFill>
                  <a:srgbClr val="7F3F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комфортного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безопасного пребывания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пациента в клинике за счет грамотного и индивидуального коммуникативного подхода медицинского персонала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30442" y="2438587"/>
            <a:ext cx="65676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-1" dirty="0" smtClean="0">
                <a:solidFill>
                  <a:srgbClr val="7F5FA8"/>
                </a:solidFill>
                <a:latin typeface="Cera Pro Thin" pitchFamily="2" charset="0"/>
                <a:ea typeface="Noto Sans Adlam" pitchFamily="2" charset="0"/>
                <a:cs typeface="Noto Sans Syriac" panose="020B0502040504020204" pitchFamily="34" charset="0"/>
              </a:rPr>
              <a:t>ПРОБЛЕМА РЕАЛИЗОВАННОГО ПРОЕКТА: </a:t>
            </a:r>
            <a:r>
              <a:rPr lang="ru-RU" dirty="0" smtClean="0"/>
              <a:t>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Падения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травматизма пациентов в условиях стационара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5776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B069B74-4D10-8640-A5BD-C8FBC55E5126}"/>
              </a:ext>
            </a:extLst>
          </p:cNvPr>
          <p:cNvSpPr/>
          <p:nvPr/>
        </p:nvSpPr>
        <p:spPr>
          <a:xfrm>
            <a:off x="0" y="7315200"/>
            <a:ext cx="10691813" cy="244475"/>
          </a:xfrm>
          <a:prstGeom prst="rect">
            <a:avLst/>
          </a:prstGeom>
          <a:solidFill>
            <a:srgbClr val="7F3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3177F350-B313-0242-8EA9-5775B3F04765}"/>
              </a:ext>
            </a:extLst>
          </p:cNvPr>
          <p:cNvSpPr txBox="1">
            <a:spLocks/>
          </p:cNvSpPr>
          <p:nvPr/>
        </p:nvSpPr>
        <p:spPr>
          <a:xfrm>
            <a:off x="552821" y="1582387"/>
            <a:ext cx="9805626" cy="478649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  <a:spcAft>
                <a:spcPts val="799"/>
              </a:spcAft>
            </a:pPr>
            <a:r>
              <a:rPr lang="ru-RU" sz="2200" b="1" spc="-1" dirty="0">
                <a:solidFill>
                  <a:srgbClr val="7F5FA8"/>
                </a:solidFill>
                <a:latin typeface="Cera Pro Thin" pitchFamily="2" charset="0"/>
              </a:rPr>
              <a:t>Цель</a:t>
            </a:r>
            <a:r>
              <a:rPr lang="ru-RU" sz="2200" b="1" spc="-1" dirty="0">
                <a:solidFill>
                  <a:srgbClr val="7F3F98"/>
                </a:solidFill>
                <a:latin typeface="Cera Pro Thin" pitchFamily="2" charset="0"/>
              </a:rPr>
              <a:t>: </a:t>
            </a:r>
            <a:r>
              <a:rPr lang="ru-RU" sz="2200" spc="-1" dirty="0">
                <a:solidFill>
                  <a:srgbClr val="000000"/>
                </a:solidFill>
                <a:latin typeface="Cera Pro Thin" pitchFamily="2" charset="0"/>
                <a:ea typeface="Calibri"/>
              </a:rPr>
              <a:t>обеспечение комфортного и безопасного пребывания пациента в клинике за счет грамотного и индивидуального коммуникативного подхода медицинского персонала и, как следствие, повышение </a:t>
            </a:r>
            <a:r>
              <a:rPr lang="ru-RU" sz="2200" spc="-1" dirty="0" err="1">
                <a:solidFill>
                  <a:srgbClr val="000000"/>
                </a:solidFill>
                <a:latin typeface="Cera Pro Thin" pitchFamily="2" charset="0"/>
                <a:ea typeface="Calibri"/>
              </a:rPr>
              <a:t>комплаентности</a:t>
            </a:r>
            <a:r>
              <a:rPr lang="ru-RU" sz="2200" spc="-1" dirty="0">
                <a:solidFill>
                  <a:srgbClr val="000000"/>
                </a:solidFill>
                <a:latin typeface="Cera Pro Thin" pitchFamily="2" charset="0"/>
                <a:ea typeface="Calibri"/>
              </a:rPr>
              <a:t>, которое </a:t>
            </a:r>
            <a:r>
              <a:rPr lang="ru-RU" sz="2200" dirty="0">
                <a:solidFill>
                  <a:srgbClr val="0C0C0C"/>
                </a:solidFill>
                <a:latin typeface="Cera Pro Thin" pitchFamily="2" charset="0"/>
              </a:rPr>
              <a:t>имеет жизненно важное клиническое значение как для самих пациентов, так и для общественного здравоохранения</a:t>
            </a:r>
            <a:r>
              <a:rPr lang="ru-RU" sz="2200" spc="-1" dirty="0">
                <a:solidFill>
                  <a:srgbClr val="000000"/>
                </a:solidFill>
                <a:latin typeface="Cera Pro Thin" pitchFamily="2" charset="0"/>
                <a:ea typeface="Calibri"/>
              </a:rPr>
              <a:t> </a:t>
            </a:r>
          </a:p>
          <a:p>
            <a:pPr algn="just">
              <a:lnSpc>
                <a:spcPct val="100000"/>
              </a:lnSpc>
              <a:spcAft>
                <a:spcPts val="799"/>
              </a:spcAft>
            </a:pPr>
            <a:r>
              <a:rPr lang="ru-RU" sz="2200" b="1" spc="-1" dirty="0">
                <a:solidFill>
                  <a:srgbClr val="7F5FA8"/>
                </a:solidFill>
                <a:latin typeface="Cera Pro Thin" pitchFamily="2" charset="0"/>
              </a:rPr>
              <a:t>Задачи: </a:t>
            </a:r>
            <a:endParaRPr lang="ru-RU" sz="2200" spc="-1" dirty="0">
              <a:solidFill>
                <a:srgbClr val="7F5FA8"/>
              </a:solidFill>
              <a:latin typeface="Cera Pro Thin" pitchFamily="2" charset="0"/>
            </a:endParaRP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ru-RU" sz="2200" spc="-1" dirty="0">
                <a:solidFill>
                  <a:srgbClr val="000000"/>
                </a:solidFill>
                <a:latin typeface="Cera Pro Thin" pitchFamily="2" charset="0"/>
              </a:rPr>
              <a:t>Минимизировать количество падений пациентов в условиях стационара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ru-RU" sz="2200" spc="-1" dirty="0">
                <a:solidFill>
                  <a:srgbClr val="000000"/>
                </a:solidFill>
                <a:latin typeface="Cera Pro Thin" pitchFamily="2" charset="0"/>
              </a:rPr>
              <a:t>Научить медицинский персонал грамотно выстраивать общение с пациентом на тему риска падения на каждом этапе пребывания в стационаре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ru-RU" sz="2200" spc="-1" dirty="0">
                <a:solidFill>
                  <a:srgbClr val="000000"/>
                </a:solidFill>
                <a:latin typeface="Cera Pro Thin" pitchFamily="2" charset="0"/>
              </a:rPr>
              <a:t>Научить пациента ответственно относиться к возможному риску падения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1AB3201F-6ADA-2B41-ACFF-1E17AD34F79B}"/>
              </a:ext>
            </a:extLst>
          </p:cNvPr>
          <p:cNvSpPr txBox="1">
            <a:spLocks/>
          </p:cNvSpPr>
          <p:nvPr/>
        </p:nvSpPr>
        <p:spPr>
          <a:xfrm>
            <a:off x="332985" y="339338"/>
            <a:ext cx="6244277" cy="285304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90000"/>
              </a:lnSpc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744" y="728873"/>
            <a:ext cx="5578323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705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5341" y="1130814"/>
            <a:ext cx="5496827" cy="640254"/>
          </a:xfrm>
        </p:spPr>
        <p:txBody>
          <a:bodyPr>
            <a:normAutofit fontScale="90000"/>
          </a:bodyPr>
          <a:lstStyle/>
          <a:p>
            <a:pPr lvl="0" defTabSz="914400">
              <a:lnSpc>
                <a:spcPct val="100000"/>
              </a:lnSpc>
              <a:spcBef>
                <a:spcPts val="0"/>
              </a:spcBef>
            </a:pPr>
            <a:r>
              <a:rPr lang="ru-RU" sz="3200" b="1" spc="-1" dirty="0">
                <a:solidFill>
                  <a:srgbClr val="7F5FA8"/>
                </a:solidFill>
                <a:latin typeface="Cera Pro Thin" pitchFamily="2" charset="0"/>
                <a:ea typeface="Noto Sans Adlam" pitchFamily="2" charset="0"/>
                <a:cs typeface="Noto Sans Syriac" panose="020B0502040504020204" pitchFamily="34" charset="0"/>
              </a:rPr>
              <a:t>АКТУАЛЬНОСТЬ ПРОБЛЕМЫ</a:t>
            </a:r>
            <a:r>
              <a:rPr lang="en-US" sz="3200" b="1" spc="-1" dirty="0">
                <a:solidFill>
                  <a:srgbClr val="7F5FA8"/>
                </a:solidFill>
                <a:latin typeface="Cera Pro Thin" pitchFamily="2" charset="0"/>
                <a:ea typeface="Noto Sans Adlam" pitchFamily="2" charset="0"/>
                <a:cs typeface="Noto Sans Syriac" panose="020B0502040504020204" pitchFamily="34" charset="0"/>
              </a:rPr>
              <a:t/>
            </a:r>
            <a:br>
              <a:rPr lang="en-US" sz="3200" b="1" spc="-1" dirty="0">
                <a:solidFill>
                  <a:srgbClr val="7F5FA8"/>
                </a:solidFill>
                <a:latin typeface="Cera Pro Thin" pitchFamily="2" charset="0"/>
                <a:ea typeface="Noto Sans Adlam" pitchFamily="2" charset="0"/>
                <a:cs typeface="Noto Sans Syriac" panose="020B0502040504020204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5062" y="2012414"/>
            <a:ext cx="9221689" cy="4179839"/>
          </a:xfrm>
        </p:spPr>
        <p:txBody>
          <a:bodyPr/>
          <a:lstStyle/>
          <a:p>
            <a:pPr marL="342900" lvl="0" indent="-342900" algn="just" defTabSz="914400">
              <a:spcBef>
                <a:spcPct val="0"/>
              </a:spcBef>
              <a:buClr>
                <a:srgbClr val="7030A0"/>
              </a:buClr>
            </a:pPr>
            <a:r>
              <a:rPr lang="ru-RU" sz="2200" dirty="0">
                <a:solidFill>
                  <a:srgbClr val="000000"/>
                </a:solidFill>
                <a:latin typeface="Cera Pro Thin" pitchFamily="2" charset="0"/>
              </a:rPr>
              <a:t>По данным ВОЗ падения являются второй по значимости причиной смерти в результате непреднамеренных травм в мире. Ежегодно происходит </a:t>
            </a:r>
            <a:r>
              <a:rPr lang="ru-RU" sz="2200" b="1" dirty="0">
                <a:solidFill>
                  <a:srgbClr val="000000"/>
                </a:solidFill>
                <a:latin typeface="Cera Pro Thin" pitchFamily="2" charset="0"/>
              </a:rPr>
              <a:t>37,3 миллиона</a:t>
            </a:r>
            <a:r>
              <a:rPr lang="ru-RU" sz="2200" dirty="0">
                <a:solidFill>
                  <a:srgbClr val="000000"/>
                </a:solidFill>
                <a:latin typeface="Cera Pro Thin" pitchFamily="2" charset="0"/>
              </a:rPr>
              <a:t> достаточно серьезных падений, при которых требуется медицинская помощь и </a:t>
            </a:r>
            <a:r>
              <a:rPr lang="ru-RU" sz="2200" b="1" dirty="0">
                <a:solidFill>
                  <a:srgbClr val="000000"/>
                </a:solidFill>
                <a:latin typeface="Cera Pro Thin" pitchFamily="2" charset="0"/>
              </a:rPr>
              <a:t>684 000 случаев смерти </a:t>
            </a:r>
            <a:r>
              <a:rPr lang="ru-RU" sz="2200" dirty="0">
                <a:solidFill>
                  <a:srgbClr val="000000"/>
                </a:solidFill>
                <a:latin typeface="Cera Pro Thin" pitchFamily="2" charset="0"/>
              </a:rPr>
              <a:t>в результате падений.</a:t>
            </a:r>
          </a:p>
          <a:p>
            <a:pPr marL="342900" lvl="0" indent="-342900" algn="just" defTabSz="914400">
              <a:spcBef>
                <a:spcPct val="0"/>
              </a:spcBef>
              <a:buClr>
                <a:srgbClr val="7030A0"/>
              </a:buClr>
            </a:pPr>
            <a:r>
              <a:rPr lang="ru-RU" sz="2200" dirty="0">
                <a:solidFill>
                  <a:srgbClr val="000000"/>
                </a:solidFill>
                <a:latin typeface="Cera Pro Thin" pitchFamily="2" charset="0"/>
              </a:rPr>
              <a:t>Одним из основных факторов риска падений является возраст пациентов, особенно после 60 лет. Самый высокий риск смерти или серьезных травм в результате падения угрожает пожилым людям, причем такой риск с возрастом увеличивается.</a:t>
            </a:r>
          </a:p>
          <a:p>
            <a:pPr marL="342900" lvl="0" indent="-342900" algn="just" defTabSz="914400">
              <a:spcBef>
                <a:spcPct val="0"/>
              </a:spcBef>
              <a:buClr>
                <a:srgbClr val="7030A0"/>
              </a:buClr>
            </a:pPr>
            <a:r>
              <a:rPr lang="ru-RU" sz="2200" dirty="0">
                <a:solidFill>
                  <a:srgbClr val="000000"/>
                </a:solidFill>
                <a:latin typeface="Cera Pro Thin" pitchFamily="2" charset="0"/>
              </a:rPr>
              <a:t>В свою очередь, по данным Объединенной комиссии (</a:t>
            </a:r>
            <a:r>
              <a:rPr lang="en-US" sz="2200" dirty="0" err="1">
                <a:solidFill>
                  <a:srgbClr val="000000"/>
                </a:solidFill>
                <a:latin typeface="Cera Pro Thin" pitchFamily="2" charset="0"/>
              </a:rPr>
              <a:t>JointCommission</a:t>
            </a:r>
            <a:r>
              <a:rPr lang="en-US" sz="2200" dirty="0">
                <a:solidFill>
                  <a:srgbClr val="000000"/>
                </a:solidFill>
                <a:latin typeface="Cera Pro Thin" pitchFamily="2" charset="0"/>
              </a:rPr>
              <a:t>), </a:t>
            </a:r>
            <a:r>
              <a:rPr lang="ru-RU" sz="2200" dirty="0">
                <a:solidFill>
                  <a:srgbClr val="000000"/>
                </a:solidFill>
                <a:latin typeface="Cera Pro Thin" pitchFamily="2" charset="0"/>
              </a:rPr>
              <a:t>падения с тяжелыми исходами составляют около </a:t>
            </a:r>
            <a:r>
              <a:rPr lang="ru-RU" sz="2200" b="1" dirty="0">
                <a:solidFill>
                  <a:srgbClr val="000000"/>
                </a:solidFill>
                <a:latin typeface="Cera Pro Thin" pitchFamily="2" charset="0"/>
              </a:rPr>
              <a:t>5% всех непредвиденных ситуаций в лечебных учреждениях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B069B74-4D10-8640-A5BD-C8FBC55E5126}"/>
              </a:ext>
            </a:extLst>
          </p:cNvPr>
          <p:cNvSpPr/>
          <p:nvPr/>
        </p:nvSpPr>
        <p:spPr>
          <a:xfrm>
            <a:off x="0" y="7315200"/>
            <a:ext cx="10691813" cy="244475"/>
          </a:xfrm>
          <a:prstGeom prst="rect">
            <a:avLst/>
          </a:prstGeom>
          <a:solidFill>
            <a:srgbClr val="7F3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931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4DF3718-68E3-E466-2A7D-6808DFDBBC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62" b="98107" l="9947" r="89876">
                        <a14:foregroundMark x1="42451" y1="5678" x2="34103" y2="28707"/>
                        <a14:foregroundMark x1="34103" y1="28707" x2="31794" y2="95268"/>
                        <a14:foregroundMark x1="31794" y1="95268" x2="60036" y2="96215"/>
                        <a14:foregroundMark x1="60036" y1="96215" x2="70337" y2="91167"/>
                        <a14:foregroundMark x1="70337" y1="91167" x2="63588" y2="18612"/>
                        <a14:foregroundMark x1="63588" y1="18612" x2="63766" y2="5047"/>
                        <a14:foregroundMark x1="63766" y1="5047" x2="57549" y2="315"/>
                        <a14:foregroundMark x1="57549" y1="315" x2="43694" y2="1577"/>
                        <a14:foregroundMark x1="43694" y1="1577" x2="42806" y2="5994"/>
                        <a14:foregroundMark x1="36945" y1="93375" x2="49378" y2="99369"/>
                        <a14:foregroundMark x1="49378" y1="99369" x2="65009" y2="96845"/>
                        <a14:foregroundMark x1="65009" y1="96845" x2="65897" y2="89274"/>
                        <a14:foregroundMark x1="62522" y1="63091" x2="55773" y2="89590"/>
                        <a14:foregroundMark x1="55773" y1="89590" x2="63233" y2="98107"/>
                        <a14:foregroundMark x1="63233" y1="98107" x2="67496" y2="88328"/>
                        <a14:foregroundMark x1="67496" y1="88328" x2="67496" y2="75394"/>
                        <a14:foregroundMark x1="67496" y1="75394" x2="63588" y2="64353"/>
                        <a14:foregroundMark x1="63588" y1="64353" x2="61279" y2="64038"/>
                        <a14:foregroundMark x1="55773" y1="4732" x2="48490" y2="3785"/>
                        <a14:foregroundMark x1="48490" y1="3785" x2="41385" y2="14196"/>
                        <a14:foregroundMark x1="41385" y1="14196" x2="39432" y2="22713"/>
                        <a14:foregroundMark x1="41385" y1="51104" x2="38544" y2="68139"/>
                        <a14:foregroundMark x1="38544" y1="68139" x2="40675" y2="80126"/>
                        <a14:foregroundMark x1="40675" y1="80126" x2="41030" y2="80442"/>
                        <a14:foregroundMark x1="50444" y1="51420" x2="46714" y2="75079"/>
                        <a14:foregroundMark x1="46714" y1="75079" x2="48135" y2="79495"/>
                        <a14:foregroundMark x1="60391" y1="69716" x2="60391" y2="79180"/>
                        <a14:backgroundMark x1="33391" y1="20775" x2="31616" y2="23975"/>
                        <a14:backgroundMark x1="31616" y1="23975" x2="26110" y2="41956"/>
                        <a14:backgroundMark x1="26110" y1="41956" x2="25755" y2="54574"/>
                        <a14:backgroundMark x1="35204" y1="84204" x2="37123" y2="90221"/>
                        <a14:backgroundMark x1="25755" y1="54574" x2="29745" y2="67086"/>
                        <a14:backgroundMark x1="37123" y1="90221" x2="37541" y2="90896"/>
                        <a14:backgroundMark x1="64637" y1="3848" x2="66075" y2="4101"/>
                        <a14:backgroundMark x1="63360" y1="3623" x2="64002" y2="3736"/>
                        <a14:backgroundMark x1="66075" y1="4101" x2="69272" y2="27760"/>
                        <a14:backgroundMark x1="66579" y1="79841" x2="66093" y2="89239"/>
                        <a14:backgroundMark x1="67371" y1="64527" x2="66963" y2="72422"/>
                        <a14:backgroundMark x1="69272" y1="27760" x2="67720" y2="57776"/>
                        <a14:backgroundMark x1="30778" y1="98070" x2="29307" y2="98423"/>
                        <a14:backgroundMark x1="64705" y1="89919" x2="62073" y2="90551"/>
                        <a14:backgroundMark x1="29700" y1="68379" x2="30195" y2="30599"/>
                        <a14:backgroundMark x1="29307" y1="98423" x2="29352" y2="95002"/>
                        <a14:backgroundMark x1="31415" y1="25976" x2="32860" y2="20505"/>
                        <a14:backgroundMark x1="30195" y1="30599" x2="31175" y2="26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01" r="32333"/>
          <a:stretch/>
        </p:blipFill>
        <p:spPr>
          <a:xfrm>
            <a:off x="1008948" y="1914866"/>
            <a:ext cx="1092474" cy="175918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62050" y="3643705"/>
            <a:ext cx="15862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latin typeface="Cera Pro Thin" pitchFamily="2" charset="0"/>
                <a:cs typeface="Calibri" panose="020F0502020204030204" pitchFamily="34" charset="0"/>
              </a:rPr>
              <a:t>ВОЗРАСТ 60 ЛЕТ </a:t>
            </a:r>
            <a:endParaRPr lang="ru-RU" sz="1400" dirty="0" smtClean="0">
              <a:latin typeface="Cera Pro Thin" pitchFamily="2" charset="0"/>
              <a:cs typeface="Calibri" panose="020F0502020204030204" pitchFamily="34" charset="0"/>
            </a:endParaRPr>
          </a:p>
          <a:p>
            <a:pPr algn="ctr"/>
            <a:r>
              <a:rPr lang="ru-RU" sz="1400" dirty="0" smtClean="0">
                <a:latin typeface="Cera Pro Thin" pitchFamily="2" charset="0"/>
                <a:cs typeface="Calibri" panose="020F0502020204030204" pitchFamily="34" charset="0"/>
              </a:rPr>
              <a:t>И </a:t>
            </a:r>
            <a:r>
              <a:rPr lang="ru-RU" sz="1400" dirty="0">
                <a:latin typeface="Cera Pro Thin" pitchFamily="2" charset="0"/>
                <a:cs typeface="Calibri" panose="020F0502020204030204" pitchFamily="34" charset="0"/>
              </a:rPr>
              <a:t>СТАРШЕ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90AFE60-90F6-AAD1-E58D-DEFE91DAE2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913" y="1965558"/>
            <a:ext cx="2859017" cy="169103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35B3DC-CBC9-23C3-47B0-D9B72BC9423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45" b="90855" l="7000" r="90000">
                        <a14:foregroundMark x1="7000" y1="13193" x2="23100" y2="12744"/>
                        <a14:foregroundMark x1="23100" y1="12744" x2="25000" y2="36582"/>
                        <a14:foregroundMark x1="25000" y1="36582" x2="27300" y2="37331"/>
                        <a14:foregroundMark x1="10500" y1="88756" x2="16800" y2="79910"/>
                        <a14:foregroundMark x1="17000" y1="90855" x2="17300" y2="82009"/>
                        <a14:foregroundMark x1="17300" y1="81859" x2="26900" y2="56522"/>
                        <a14:foregroundMark x1="26000" y1="43028" x2="26900" y2="56522"/>
                        <a14:foregroundMark x1="27500" y1="37931" x2="31700" y2="34183"/>
                        <a14:foregroundMark x1="25500" y1="41979" x2="26800" y2="59070"/>
                        <a14:foregroundMark x1="26000" y1="60120" x2="25500" y2="38831"/>
                        <a14:foregroundMark x1="25700" y1="41679" x2="25200" y2="39430"/>
                        <a14:foregroundMark x1="25000" y1="62519" x2="28100" y2="38981"/>
                        <a14:foregroundMark x1="28100" y1="38981" x2="27800" y2="38681"/>
                        <a14:foregroundMark x1="28500" y1="37031" x2="28500" y2="64168"/>
                        <a14:foregroundMark x1="28500" y1="64168" x2="19900" y2="67766"/>
                        <a14:foregroundMark x1="24100" y1="87706" x2="29000" y2="80660"/>
                        <a14:foregroundMark x1="27400" y1="77061" x2="22200" y2="88006"/>
                        <a14:foregroundMark x1="21400" y1="10195" x2="40400" y2="14543"/>
                        <a14:foregroundMark x1="40400" y1="14543" x2="24800" y2="49175"/>
                        <a14:foregroundMark x1="28000" y1="78261" x2="12300" y2="86807"/>
                        <a14:foregroundMark x1="22100" y1="72564" x2="15000" y2="90105"/>
                        <a14:foregroundMark x1="15000" y1="89955" x2="30500" y2="81409"/>
                        <a14:foregroundMark x1="21000" y1="88606" x2="30700" y2="81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894"/>
          <a:stretch/>
        </p:blipFill>
        <p:spPr>
          <a:xfrm>
            <a:off x="8322021" y="1970913"/>
            <a:ext cx="1250898" cy="177031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170655" y="3639683"/>
            <a:ext cx="35028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ru-RU" sz="1400" dirty="0">
                <a:solidFill>
                  <a:srgbClr val="000000"/>
                </a:solidFill>
                <a:latin typeface="Cera Pro Thin" pitchFamily="2" charset="0"/>
                <a:cs typeface="Calibri" panose="020F0502020204030204" pitchFamily="34" charset="0"/>
              </a:rPr>
              <a:t>ИСТОЩЕНИЕ И СЛАБОСТЬ, СВЯЗАННЫЕ С ЛЕЧЕНИЕМ (ХИМИОТЕРАПИЯ ИЛИ ПОСЛЕОПЕРАЦИОННЫЙ ПЕРИОД)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336784" y="3639683"/>
            <a:ext cx="32213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ru-RU" sz="1400" dirty="0">
                <a:solidFill>
                  <a:srgbClr val="000000"/>
                </a:solidFill>
                <a:latin typeface="Cera Pro Thin" pitchFamily="2" charset="0"/>
                <a:cs typeface="Calibri" panose="020F0502020204030204" pitchFamily="34" charset="0"/>
              </a:rPr>
              <a:t>НАЛИЧИЕ У ПАЦИЕНТА ВНУТРИВЕННОГО/МОЧЕВОГО КАТЕТЕРА, ДРЕНАЖА И Т.Д.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5DCC9C9-34D4-DF92-E7E6-46FC8F0F064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2" r="19899"/>
          <a:stretch/>
        </p:blipFill>
        <p:spPr>
          <a:xfrm>
            <a:off x="449803" y="4599731"/>
            <a:ext cx="2210765" cy="16383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1138107-2153-D4C9-F89D-0D7120E7C0A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77" b="89986" l="4255" r="89894">
                        <a14:foregroundMark x1="21099" y1="43210" x2="21099" y2="43210"/>
                        <a14:foregroundMark x1="19504" y1="51029" x2="19504" y2="51029"/>
                        <a14:foregroundMark x1="20745" y1="49794" x2="23759" y2="39506"/>
                        <a14:foregroundMark x1="23759" y1="39506" x2="10816" y2="26063"/>
                        <a14:foregroundMark x1="10816" y1="26063" x2="4255" y2="24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17" b="23722"/>
          <a:stretch/>
        </p:blipFill>
        <p:spPr>
          <a:xfrm>
            <a:off x="4191742" y="4685631"/>
            <a:ext cx="1775357" cy="165821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81BD534-821C-7481-F2B0-6D668012B95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7" r="14934"/>
          <a:stretch/>
        </p:blipFill>
        <p:spPr>
          <a:xfrm>
            <a:off x="8053174" y="4673698"/>
            <a:ext cx="1745860" cy="165821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94742" y="6238758"/>
            <a:ext cx="25208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ru-RU" sz="1400" dirty="0">
                <a:solidFill>
                  <a:srgbClr val="000000"/>
                </a:solidFill>
                <a:latin typeface="Cera Pro Thin" pitchFamily="2" charset="0"/>
                <a:cs typeface="Calibri" panose="020F0502020204030204" pitchFamily="34" charset="0"/>
              </a:rPr>
              <a:t>НАРУШЕНИЯ </a:t>
            </a:r>
            <a:r>
              <a:rPr lang="ru-RU" sz="1400" dirty="0" smtClean="0">
                <a:solidFill>
                  <a:srgbClr val="000000"/>
                </a:solidFill>
                <a:latin typeface="Cera Pro Thin" pitchFamily="2" charset="0"/>
                <a:cs typeface="Calibri" panose="020F0502020204030204" pitchFamily="34" charset="0"/>
              </a:rPr>
              <a:t>ОПОРНО-</a:t>
            </a:r>
          </a:p>
          <a:p>
            <a:pPr lvl="0" algn="ctr" defTabSz="914400"/>
            <a:r>
              <a:rPr lang="ru-RU" sz="1400" dirty="0" smtClean="0">
                <a:solidFill>
                  <a:srgbClr val="000000"/>
                </a:solidFill>
                <a:latin typeface="Cera Pro Thin" pitchFamily="2" charset="0"/>
                <a:cs typeface="Calibri" panose="020F0502020204030204" pitchFamily="34" charset="0"/>
              </a:rPr>
              <a:t>ДВИГАТЕЛЬНОГО </a:t>
            </a:r>
            <a:r>
              <a:rPr lang="ru-RU" sz="1400" dirty="0">
                <a:solidFill>
                  <a:srgbClr val="000000"/>
                </a:solidFill>
                <a:latin typeface="Cera Pro Thin" pitchFamily="2" charset="0"/>
                <a:cs typeface="Calibri" panose="020F0502020204030204" pitchFamily="34" charset="0"/>
              </a:rPr>
              <a:t>АППАРАТА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35936" y="6331909"/>
            <a:ext cx="27722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ru-RU" sz="1400" dirty="0">
                <a:solidFill>
                  <a:srgbClr val="000000"/>
                </a:solidFill>
                <a:latin typeface="Cera Pro Thin" pitchFamily="2" charset="0"/>
              </a:rPr>
              <a:t>СЕНСОРНЫЕ И КОГНИТИВНЫЕ </a:t>
            </a:r>
            <a:endParaRPr lang="ru-RU" sz="1400" dirty="0" smtClean="0">
              <a:solidFill>
                <a:srgbClr val="000000"/>
              </a:solidFill>
              <a:latin typeface="Cera Pro Thin" pitchFamily="2" charset="0"/>
            </a:endParaRPr>
          </a:p>
          <a:p>
            <a:pPr lvl="0" algn="ctr" defTabSz="914400"/>
            <a:r>
              <a:rPr lang="ru-RU" sz="1400" dirty="0" smtClean="0">
                <a:solidFill>
                  <a:srgbClr val="000000"/>
                </a:solidFill>
                <a:latin typeface="Cera Pro Thin" pitchFamily="2" charset="0"/>
              </a:rPr>
              <a:t>ИЗМЕНЕНИЯ</a:t>
            </a:r>
            <a:endParaRPr lang="ru-RU" sz="1400" dirty="0">
              <a:solidFill>
                <a:srgbClr val="000000"/>
              </a:solidFill>
              <a:latin typeface="Cera Pro Thin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657405" y="6305409"/>
            <a:ext cx="25801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ru-RU" sz="1400" dirty="0">
                <a:solidFill>
                  <a:srgbClr val="000000"/>
                </a:solidFill>
                <a:latin typeface="Cera Pro Thin" pitchFamily="2" charset="0"/>
                <a:cs typeface="Calibri" panose="020F0502020204030204" pitchFamily="34" charset="0"/>
              </a:rPr>
              <a:t>ПРИЕМ МЕДИКАМЕНТОВ </a:t>
            </a:r>
            <a:endParaRPr lang="ru-RU" sz="1400" dirty="0" smtClean="0">
              <a:solidFill>
                <a:srgbClr val="000000"/>
              </a:solidFill>
              <a:latin typeface="Cera Pro Thin" pitchFamily="2" charset="0"/>
              <a:cs typeface="Calibri" panose="020F0502020204030204" pitchFamily="34" charset="0"/>
            </a:endParaRPr>
          </a:p>
          <a:p>
            <a:pPr lvl="0" algn="ctr" defTabSz="914400"/>
            <a:r>
              <a:rPr lang="ru-RU" sz="1400" dirty="0" smtClean="0">
                <a:solidFill>
                  <a:srgbClr val="000000"/>
                </a:solidFill>
                <a:latin typeface="Cera Pro Thin" pitchFamily="2" charset="0"/>
                <a:cs typeface="Calibri" panose="020F0502020204030204" pitchFamily="34" charset="0"/>
              </a:rPr>
              <a:t>ВЛИЯЮЩИХ </a:t>
            </a:r>
            <a:r>
              <a:rPr lang="ru-RU" sz="1400" dirty="0">
                <a:solidFill>
                  <a:srgbClr val="000000"/>
                </a:solidFill>
                <a:latin typeface="Cera Pro Thin" pitchFamily="2" charset="0"/>
                <a:cs typeface="Calibri" panose="020F0502020204030204" pitchFamily="34" charset="0"/>
              </a:rPr>
              <a:t>НА РАБОТУ ЦНС</a:t>
            </a:r>
          </a:p>
        </p:txBody>
      </p:sp>
      <p:sp>
        <p:nvSpPr>
          <p:cNvPr id="14" name="Прямоугольник 4"/>
          <p:cNvSpPr/>
          <p:nvPr/>
        </p:nvSpPr>
        <p:spPr>
          <a:xfrm>
            <a:off x="0" y="7315200"/>
            <a:ext cx="10691280" cy="244080"/>
          </a:xfrm>
          <a:prstGeom prst="rect">
            <a:avLst/>
          </a:prstGeom>
          <a:solidFill>
            <a:srgbClr val="7F3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7F5FA8"/>
              </a:solidFill>
              <a:latin typeface="Calibri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62050" y="506952"/>
            <a:ext cx="92963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-1" dirty="0" smtClean="0">
                <a:solidFill>
                  <a:srgbClr val="7F5FA8"/>
                </a:solidFill>
                <a:latin typeface="Cera Pro Thin" pitchFamily="2" charset="0"/>
                <a:ea typeface="Noto Sans Adlam" pitchFamily="2" charset="0"/>
                <a:cs typeface="Noto Sans Syriac" panose="020B0502040504020204" pitchFamily="34" charset="0"/>
              </a:rPr>
              <a:t>ОСНОВНЫЕ ФАКТОРЫ РИСКА ПАДЕНИЙ В ОНКОЛОГИЧЕСКОМ СТАЦИОНАРЕ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0508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362148"/>
          </a:xfrm>
        </p:spPr>
        <p:txBody>
          <a:bodyPr>
            <a:normAutofit fontScale="90000"/>
          </a:bodyPr>
          <a:lstStyle/>
          <a:p>
            <a:pPr lvl="0" algn="ctr" defTabSz="914400">
              <a:lnSpc>
                <a:spcPct val="107000"/>
              </a:lnSpc>
              <a:spcBef>
                <a:spcPts val="0"/>
              </a:spcBef>
              <a:spcAft>
                <a:spcPts val="799"/>
              </a:spcAft>
            </a:pPr>
            <a:r>
              <a:rPr lang="ru-RU" sz="3200" b="1" spc="-1" dirty="0" smtClean="0">
                <a:solidFill>
                  <a:srgbClr val="7F5FA8"/>
                </a:solidFill>
                <a:latin typeface="Cera Pro Thin" pitchFamily="2" charset="0"/>
              </a:rPr>
              <a:t/>
            </a:r>
            <a:br>
              <a:rPr lang="ru-RU" sz="3200" b="1" spc="-1" dirty="0" smtClean="0">
                <a:solidFill>
                  <a:srgbClr val="7F5FA8"/>
                </a:solidFill>
                <a:latin typeface="Cera Pro Thin" pitchFamily="2" charset="0"/>
              </a:rPr>
            </a:br>
            <a:r>
              <a:rPr lang="ru-RU" sz="3200" b="1" spc="-1" dirty="0" smtClean="0">
                <a:solidFill>
                  <a:srgbClr val="7F5FA8"/>
                </a:solidFill>
                <a:latin typeface="Cera Pro Thin" pitchFamily="2" charset="0"/>
              </a:rPr>
              <a:t>НОВАТОРСТВО</a:t>
            </a:r>
            <a:r>
              <a:rPr lang="ru-RU" sz="3200" dirty="0">
                <a:solidFill>
                  <a:srgbClr val="7F5FA8"/>
                </a:solidFill>
                <a:latin typeface="Cera Pro Thin" pitchFamily="2" charset="0"/>
              </a:rPr>
              <a:t/>
            </a:r>
            <a:br>
              <a:rPr lang="ru-RU" sz="3200" dirty="0">
                <a:solidFill>
                  <a:srgbClr val="7F5FA8"/>
                </a:solidFill>
                <a:latin typeface="Cera Pro Thin" pitchFamily="2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5061" y="1434898"/>
            <a:ext cx="9221689" cy="3858997"/>
          </a:xfrm>
        </p:spPr>
        <p:txBody>
          <a:bodyPr/>
          <a:lstStyle/>
          <a:p>
            <a:pPr marL="0" lvl="0" indent="0" algn="just" defTabSz="91440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200" dirty="0">
                <a:solidFill>
                  <a:srgbClr val="000000"/>
                </a:solidFill>
                <a:latin typeface="Cera Pro Thin" pitchFamily="2" charset="0"/>
              </a:rPr>
              <a:t>На основании проведенного опроса была разработана новая стандартная операционная процедура, дополненная комплексным подходом к профилактике падений.</a:t>
            </a:r>
          </a:p>
          <a:p>
            <a:pPr marL="0" lvl="0" indent="0" algn="just" defTabSz="91440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200" spc="-1" dirty="0">
                <a:solidFill>
                  <a:srgbClr val="000000"/>
                </a:solidFill>
                <a:latin typeface="Cera Pro Thin" pitchFamily="2" charset="0"/>
              </a:rPr>
              <a:t>Формирование грамотных коммуникативных навыков между пациентом и медицинским персоналом позволяет обеспечить полноценное информирование больных, что, в свою очередь, ведет к:</a:t>
            </a:r>
          </a:p>
          <a:p>
            <a:pPr marL="342900" lvl="0" indent="-342900" defTabSz="914400">
              <a:lnSpc>
                <a:spcPct val="100000"/>
              </a:lnSpc>
              <a:spcBef>
                <a:spcPct val="0"/>
              </a:spcBef>
              <a:buClr>
                <a:srgbClr val="7030A0"/>
              </a:buClr>
            </a:pPr>
            <a:r>
              <a:rPr lang="ru-RU" sz="2200" spc="-1" dirty="0">
                <a:solidFill>
                  <a:srgbClr val="000000"/>
                </a:solidFill>
                <a:latin typeface="Cera Pro Thin" pitchFamily="2" charset="0"/>
              </a:rPr>
              <a:t>увеличению вовлеченности обратившихся за медицинской помощью в процесс лечения</a:t>
            </a:r>
          </a:p>
          <a:p>
            <a:pPr marL="342900" lvl="0" indent="-342900" defTabSz="914400">
              <a:lnSpc>
                <a:spcPct val="100000"/>
              </a:lnSpc>
              <a:spcBef>
                <a:spcPct val="0"/>
              </a:spcBef>
              <a:buClr>
                <a:srgbClr val="7030A0"/>
              </a:buClr>
            </a:pPr>
            <a:r>
              <a:rPr lang="ru-RU" sz="2200" spc="-1" dirty="0">
                <a:solidFill>
                  <a:srgbClr val="000000"/>
                </a:solidFill>
                <a:latin typeface="Cera Pro Thin" pitchFamily="2" charset="0"/>
              </a:rPr>
              <a:t>пониманию персональных рисков</a:t>
            </a:r>
          </a:p>
          <a:p>
            <a:pPr marL="342900" lvl="0" indent="-342900" defTabSz="914400">
              <a:lnSpc>
                <a:spcPct val="100000"/>
              </a:lnSpc>
              <a:spcBef>
                <a:spcPct val="0"/>
              </a:spcBef>
              <a:buClr>
                <a:srgbClr val="7030A0"/>
              </a:buClr>
            </a:pPr>
            <a:r>
              <a:rPr lang="ru-RU" sz="2200" spc="-1" dirty="0">
                <a:solidFill>
                  <a:srgbClr val="000000"/>
                </a:solidFill>
                <a:latin typeface="Cera Pro Thin" pitchFamily="2" charset="0"/>
              </a:rPr>
              <a:t>осознанию ответственности за собственное здоровье</a:t>
            </a:r>
          </a:p>
          <a:p>
            <a:pPr marL="342900" lvl="0" indent="-342900" defTabSz="914400">
              <a:lnSpc>
                <a:spcPct val="100000"/>
              </a:lnSpc>
              <a:spcBef>
                <a:spcPct val="0"/>
              </a:spcBef>
              <a:buClr>
                <a:srgbClr val="7030A0"/>
              </a:buClr>
            </a:pPr>
            <a:r>
              <a:rPr lang="ru-RU" sz="2200" spc="-1" dirty="0">
                <a:solidFill>
                  <a:srgbClr val="000000"/>
                </a:solidFill>
                <a:latin typeface="Cera Pro Thin" pitchFamily="2" charset="0"/>
              </a:rPr>
              <a:t>формированию навыка реальной оценки состояния</a:t>
            </a:r>
            <a:endParaRPr lang="ru-RU" sz="2200" dirty="0">
              <a:solidFill>
                <a:srgbClr val="000000"/>
              </a:solidFill>
              <a:latin typeface="Cera Pro Thin" pitchFamily="2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F8F5B2-27F4-3BB2-3640-68523AD901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9" t="21371" r="22125" b="7960"/>
          <a:stretch/>
        </p:blipFill>
        <p:spPr>
          <a:xfrm>
            <a:off x="7525747" y="4894729"/>
            <a:ext cx="3166066" cy="2420471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B069B74-4D10-8640-A5BD-C8FBC55E5126}"/>
              </a:ext>
            </a:extLst>
          </p:cNvPr>
          <p:cNvSpPr/>
          <p:nvPr/>
        </p:nvSpPr>
        <p:spPr>
          <a:xfrm>
            <a:off x="0" y="7315200"/>
            <a:ext cx="10691813" cy="244475"/>
          </a:xfrm>
          <a:prstGeom prst="rect">
            <a:avLst/>
          </a:prstGeom>
          <a:solidFill>
            <a:srgbClr val="7F3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783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B069B74-4D10-8640-A5BD-C8FBC55E5126}"/>
              </a:ext>
            </a:extLst>
          </p:cNvPr>
          <p:cNvSpPr/>
          <p:nvPr/>
        </p:nvSpPr>
        <p:spPr>
          <a:xfrm>
            <a:off x="0" y="7315200"/>
            <a:ext cx="10691813" cy="244475"/>
          </a:xfrm>
          <a:prstGeom prst="rect">
            <a:avLst/>
          </a:prstGeom>
          <a:solidFill>
            <a:srgbClr val="7F3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222FE6-F072-1A4F-9FEB-38DD4982C900}"/>
              </a:ext>
            </a:extLst>
          </p:cNvPr>
          <p:cNvSpPr txBox="1"/>
          <p:nvPr/>
        </p:nvSpPr>
        <p:spPr>
          <a:xfrm rot="5400000">
            <a:off x="1790997" y="4806099"/>
            <a:ext cx="400110" cy="222832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PhD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73BB023-103E-2444-B1AE-4E2BD501BA48}"/>
              </a:ext>
            </a:extLst>
          </p:cNvPr>
          <p:cNvSpPr txBox="1"/>
          <p:nvPr/>
        </p:nvSpPr>
        <p:spPr>
          <a:xfrm>
            <a:off x="699881" y="1906588"/>
            <a:ext cx="6194696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ru-RU" sz="2400" b="1" spc="-1" dirty="0" smtClean="0">
                <a:solidFill>
                  <a:srgbClr val="7F5FA8"/>
                </a:solidFill>
                <a:latin typeface="Cera Pro Thin" pitchFamily="2" charset="0"/>
                <a:ea typeface="Noto Sans Adlam" pitchFamily="2" charset="0"/>
                <a:cs typeface="Noto Sans Syriac" panose="020B0502040504020204" pitchFamily="34" charset="0"/>
              </a:rPr>
              <a:t>СТРАТЕГИИ РАЗРЕШЕНИЯ ПРОБЛЕМЫ:</a:t>
            </a:r>
            <a:endParaRPr lang="ru-RU" sz="2600" b="1" dirty="0" smtClean="0">
              <a:solidFill>
                <a:srgbClr val="7F3F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20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Выстроить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грамотную коммуникацию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20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«Медицинский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Пациент» </a:t>
            </a:r>
          </a:p>
          <a:p>
            <a:pPr>
              <a:spcAft>
                <a:spcPts val="20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этап пребывания пациента в условиях стационара.</a:t>
            </a:r>
          </a:p>
        </p:txBody>
      </p:sp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23A547E1-43F8-4D46-AD37-3F5450404512}"/>
              </a:ext>
            </a:extLst>
          </p:cNvPr>
          <p:cNvSpPr txBox="1">
            <a:spLocks/>
          </p:cNvSpPr>
          <p:nvPr/>
        </p:nvSpPr>
        <p:spPr>
          <a:xfrm>
            <a:off x="699880" y="491479"/>
            <a:ext cx="4448192" cy="7955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90000"/>
              </a:lnSpc>
            </a:pPr>
            <a:r>
              <a:rPr lang="ru-RU" sz="2400" b="1" spc="-1" dirty="0" smtClean="0">
                <a:solidFill>
                  <a:srgbClr val="7F5FA8"/>
                </a:solidFill>
                <a:latin typeface="Cera Pro Thin" pitchFamily="2" charset="0"/>
                <a:ea typeface="Noto Sans Adlam" pitchFamily="2" charset="0"/>
                <a:cs typeface="Noto Sans Syriac" panose="020B0502040504020204" pitchFamily="34" charset="0"/>
              </a:rPr>
              <a:t>ОБЪЕКТ ПРОЕКТА: </a:t>
            </a:r>
            <a:r>
              <a:rPr lang="ru-RU" sz="2600" b="1" dirty="0" smtClean="0">
                <a:solidFill>
                  <a:srgbClr val="7F3F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600" b="1" dirty="0">
              <a:solidFill>
                <a:srgbClr val="7F3F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персонал - Пациент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99881" y="3802598"/>
            <a:ext cx="9385951" cy="2799369"/>
          </a:xfrm>
          <a:prstGeom prst="rect">
            <a:avLst/>
          </a:prstGeom>
          <a:solidFill>
            <a:srgbClr val="D7CAD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7F3F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Основой </a:t>
            </a:r>
            <a:r>
              <a:rPr lang="ru-RU" b="1" dirty="0">
                <a:solidFill>
                  <a:srgbClr val="7F3F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оказываемой медицинской </a:t>
            </a:r>
            <a:r>
              <a:rPr lang="ru-RU" b="1" dirty="0" smtClean="0">
                <a:solidFill>
                  <a:srgbClr val="7F3F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помощи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являются контакты между медицинским работником и пациентом. </a:t>
            </a: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результативного и бесконфликтного взаимодействия пациента с медицинским работником необходима </a:t>
            </a: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коммуникативная компетентность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-способность устанавливать и поддерживать необходимые контакты с людьми, которая может рассматриваться как система внутренних ресурсов ,необходимых для построения эффективного общения в определенном разрезе ситуаций межличностного взаимодействия.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4577" y="641817"/>
            <a:ext cx="3701080" cy="190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631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 defTabSz="914400">
              <a:lnSpc>
                <a:spcPct val="100000"/>
              </a:lnSpc>
              <a:spcBef>
                <a:spcPts val="0"/>
              </a:spcBef>
            </a:pPr>
            <a:r>
              <a:rPr lang="ru-RU" sz="3200" b="1" spc="-1" dirty="0" smtClean="0">
                <a:solidFill>
                  <a:srgbClr val="7F5FA8"/>
                </a:solidFill>
                <a:latin typeface="Cera Pro Thin" pitchFamily="2" charset="0"/>
                <a:ea typeface="Noto Sans Adlam" pitchFamily="2" charset="0"/>
                <a:cs typeface="Noto Sans Syriac" panose="020B0502040504020204" pitchFamily="34" charset="0"/>
              </a:rPr>
              <a:t>МЕТОДЫ, ИСПОЛЬЗУЕМЫЕ ПРИ </a:t>
            </a:r>
            <a:r>
              <a:rPr lang="ru-RU" sz="3200" b="1" spc="-1" dirty="0">
                <a:solidFill>
                  <a:srgbClr val="7F5FA8"/>
                </a:solidFill>
                <a:latin typeface="Cera Pro Thin" pitchFamily="2" charset="0"/>
                <a:ea typeface="Noto Sans Adlam" pitchFamily="2" charset="0"/>
                <a:cs typeface="Noto Sans Syriac" panose="020B0502040504020204" pitchFamily="34" charset="0"/>
              </a:rPr>
              <a:t>РЕАЛИЗАЦИИ </a:t>
            </a:r>
            <a:r>
              <a:rPr lang="ru-RU" sz="3200" b="1" spc="-1" dirty="0" smtClean="0">
                <a:solidFill>
                  <a:srgbClr val="7F5FA8"/>
                </a:solidFill>
                <a:latin typeface="Cera Pro Thin" pitchFamily="2" charset="0"/>
                <a:ea typeface="Noto Sans Adlam" pitchFamily="2" charset="0"/>
                <a:cs typeface="Noto Sans Syriac" panose="020B0502040504020204" pitchFamily="34" charset="0"/>
              </a:rPr>
              <a:t>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5062" y="2012414"/>
            <a:ext cx="9221689" cy="1837691"/>
          </a:xfrm>
        </p:spPr>
        <p:txBody>
          <a:bodyPr/>
          <a:lstStyle/>
          <a:p>
            <a:pPr marL="0" lvl="0" indent="0" algn="just" defTabSz="914400">
              <a:lnSpc>
                <a:spcPct val="100000"/>
              </a:lnSpc>
              <a:spcBef>
                <a:spcPct val="0"/>
              </a:spcBef>
              <a:buClr>
                <a:srgbClr val="7F3F98"/>
              </a:buClr>
              <a:buNone/>
            </a:pPr>
            <a:r>
              <a:rPr lang="ru-RU" sz="2200" spc="-1" dirty="0">
                <a:solidFill>
                  <a:srgbClr val="000000"/>
                </a:solidFill>
                <a:latin typeface="Cera Pro Thin" pitchFamily="2" charset="0"/>
              </a:rPr>
              <a:t>Разработка и проведение медицинским психологом занятий с медицинским персоналом, направленных на повышение коммуникативных навыков и обучению основным п</a:t>
            </a:r>
            <a:r>
              <a:rPr lang="ru-RU" sz="2200" dirty="0">
                <a:solidFill>
                  <a:srgbClr val="000000"/>
                </a:solidFill>
                <a:latin typeface="Cera Pro Thin" pitchFamily="2" charset="0"/>
                <a:cs typeface="Times New Roman" pitchFamily="18" charset="0"/>
              </a:rPr>
              <a:t>сихологическим принципам и правилам проведения  беседы, как способу взаимодействия с пациентом</a:t>
            </a:r>
          </a:p>
          <a:p>
            <a:pPr marL="0" lvl="0" indent="0" algn="just" defTabSz="914400">
              <a:lnSpc>
                <a:spcPct val="100000"/>
              </a:lnSpc>
              <a:spcBef>
                <a:spcPct val="0"/>
              </a:spcBef>
              <a:buClr>
                <a:srgbClr val="7F3F98"/>
              </a:buClr>
              <a:buNone/>
            </a:pPr>
            <a:endParaRPr lang="ru-RU" sz="2200" spc="-1" dirty="0">
              <a:solidFill>
                <a:srgbClr val="000000"/>
              </a:solidFill>
              <a:latin typeface="Cera Pro Thin" pitchFamily="2" charset="0"/>
            </a:endParaRPr>
          </a:p>
          <a:p>
            <a:pPr marL="0" lvl="0" indent="0" defTabSz="914400">
              <a:lnSpc>
                <a:spcPct val="107000"/>
              </a:lnSpc>
              <a:spcBef>
                <a:spcPct val="0"/>
              </a:spcBef>
              <a:spcAft>
                <a:spcPts val="799"/>
              </a:spcAft>
              <a:buNone/>
            </a:pPr>
            <a:endParaRPr lang="ru-RU" sz="2200" spc="-1" dirty="0">
              <a:solidFill>
                <a:srgbClr val="000000"/>
              </a:solidFill>
              <a:latin typeface="Cera Pro Thin" pitchFamily="2" charset="0"/>
            </a:endParaRPr>
          </a:p>
          <a:p>
            <a:pPr marL="0" lvl="0" indent="0" defTabSz="914400">
              <a:lnSpc>
                <a:spcPct val="107000"/>
              </a:lnSpc>
              <a:spcBef>
                <a:spcPct val="0"/>
              </a:spcBef>
              <a:spcAft>
                <a:spcPts val="799"/>
              </a:spcAft>
              <a:buNone/>
            </a:pPr>
            <a:endParaRPr lang="ru-RU" sz="2200" spc="-1" dirty="0">
              <a:solidFill>
                <a:srgbClr val="000000"/>
              </a:solidFill>
              <a:latin typeface="Cera Pro Thin" pitchFamily="2" charset="0"/>
            </a:endParaRPr>
          </a:p>
          <a:p>
            <a:pPr marL="0" lvl="0" indent="0" defTabSz="914400">
              <a:spcBef>
                <a:spcPct val="0"/>
              </a:spcBef>
              <a:buNone/>
            </a:pPr>
            <a:endParaRPr lang="ru-RU" sz="2200" dirty="0">
              <a:solidFill>
                <a:srgbClr val="000000"/>
              </a:solidFill>
              <a:latin typeface="Cera Pro Thin" pitchFamily="2" charset="0"/>
            </a:endParaRPr>
          </a:p>
          <a:p>
            <a:pPr marL="0" lvl="0" indent="0" defTabSz="914400">
              <a:spcBef>
                <a:spcPct val="0"/>
              </a:spcBef>
              <a:buNone/>
            </a:pPr>
            <a:endParaRPr lang="ru-RU" sz="2200" dirty="0">
              <a:solidFill>
                <a:srgbClr val="000000"/>
              </a:solidFill>
              <a:latin typeface="Cera Pro Thin" pitchFamily="2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1EA2AE0-AC2A-7D38-BD0C-810046A43E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95" b="11731"/>
          <a:stretch/>
        </p:blipFill>
        <p:spPr>
          <a:xfrm>
            <a:off x="2373215" y="4004785"/>
            <a:ext cx="5944850" cy="2511762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B069B74-4D10-8640-A5BD-C8FBC55E5126}"/>
              </a:ext>
            </a:extLst>
          </p:cNvPr>
          <p:cNvSpPr/>
          <p:nvPr/>
        </p:nvSpPr>
        <p:spPr>
          <a:xfrm>
            <a:off x="0" y="7315200"/>
            <a:ext cx="10691813" cy="244475"/>
          </a:xfrm>
          <a:prstGeom prst="rect">
            <a:avLst/>
          </a:prstGeom>
          <a:solidFill>
            <a:srgbClr val="7F3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7070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" id="{77FB094B-6278-7040-ADDD-E242B82D33AD}" vid="{58D8AA0E-3E46-1843-81AA-8DE433DF05D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Тема Office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Arial"/>
      <a:ea typeface="DejaVu Sans"/>
      <a:cs typeface="DejaVu Sans"/>
    </a:majorFont>
    <a:minorFont>
      <a:latin typeface="Arial"/>
      <a:ea typeface="DejaVu Sans"/>
      <a:cs typeface="DejaVu San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6350" cap="flat" cmpd="sng" algn="ctr">
        <a:solidFill>
          <a:schemeClr val="phClr">
            <a:shade val="95000"/>
            <a:satMod val="105000"/>
          </a:schemeClr>
        </a:solidFill>
        <a:prstDash val="solid"/>
        <a:miter/>
      </a:ln>
      <a:ln w="12700" cap="flat" cmpd="sng" algn="ctr">
        <a:solidFill>
          <a:schemeClr val="phClr"/>
        </a:solidFill>
        <a:prstDash val="solid"/>
        <a:miter/>
      </a:ln>
      <a:ln w="19050" cap="flat" cmpd="sng" algn="ctr">
        <a:solidFill>
          <a:schemeClr val="phClr"/>
        </a:solidFill>
        <a:prstDash val="solid"/>
        <a:miter/>
      </a:ln>
    </a:lnStyleLst>
    <a:effectStyleLst>
      <a:effectStyle>
        <a:effectLst/>
      </a:effectStyle>
      <a:effectStyle>
        <a:effectLst/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Тема Office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Arial"/>
      <a:ea typeface="DejaVu Sans"/>
      <a:cs typeface="DejaVu Sans"/>
    </a:majorFont>
    <a:minorFont>
      <a:latin typeface="Arial"/>
      <a:ea typeface="DejaVu Sans"/>
      <a:cs typeface="DejaVu San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6350" cap="flat" cmpd="sng" algn="ctr">
        <a:solidFill>
          <a:schemeClr val="phClr">
            <a:shade val="95000"/>
            <a:satMod val="105000"/>
          </a:schemeClr>
        </a:solidFill>
        <a:prstDash val="solid"/>
        <a:miter/>
      </a:ln>
      <a:ln w="12700" cap="flat" cmpd="sng" algn="ctr">
        <a:solidFill>
          <a:schemeClr val="phClr"/>
        </a:solidFill>
        <a:prstDash val="solid"/>
        <a:miter/>
      </a:ln>
      <a:ln w="19050" cap="flat" cmpd="sng" algn="ctr">
        <a:solidFill>
          <a:schemeClr val="phClr"/>
        </a:solidFill>
        <a:prstDash val="solid"/>
        <a:miter/>
      </a:ln>
    </a:lnStyleLst>
    <a:effectStyleLst>
      <a:effectStyle>
        <a:effectLst/>
      </a:effectStyle>
      <a:effectStyle>
        <a:effectLst/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831</TotalTime>
  <Words>1149</Words>
  <Application>Microsoft Office PowerPoint</Application>
  <PresentationFormat>Произвольный</PresentationFormat>
  <Paragraphs>137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Arial</vt:lpstr>
      <vt:lpstr>Calibri</vt:lpstr>
      <vt:lpstr>Calibri Light</vt:lpstr>
      <vt:lpstr>Cera Pro Thin</vt:lpstr>
      <vt:lpstr>CERAPRO-MEDIUM</vt:lpstr>
      <vt:lpstr>Noto Sans Adlam</vt:lpstr>
      <vt:lpstr>Noto Sans Syriac</vt:lpstr>
      <vt:lpstr>Times New Roman</vt:lpstr>
      <vt:lpstr>Wingdings</vt:lpstr>
      <vt:lpstr>Тема Office</vt:lpstr>
      <vt:lpstr>Презентация PowerPoint</vt:lpstr>
      <vt:lpstr> УЧАСТНИКИ ПРОЕКТА</vt:lpstr>
      <vt:lpstr>Презентация PowerPoint</vt:lpstr>
      <vt:lpstr>Презентация PowerPoint</vt:lpstr>
      <vt:lpstr>АКТУАЛЬНОСТЬ ПРОБЛЕМЫ </vt:lpstr>
      <vt:lpstr>Презентация PowerPoint</vt:lpstr>
      <vt:lpstr> НОВАТОРСТВО </vt:lpstr>
      <vt:lpstr>Презентация PowerPoint</vt:lpstr>
      <vt:lpstr>МЕТОДЫ, ИСПОЛЬЗУЕМЫЕ ПРИ РЕАЛИЗАЦИИ ПРОЕКТА</vt:lpstr>
      <vt:lpstr>В РАМКАХ ЗАНЯТИЙ МЕДИЦИНСКИЙ ПЕРСОНАЛ ОБУЧАЕТСЯ:</vt:lpstr>
      <vt:lpstr>Презентация PowerPoint</vt:lpstr>
      <vt:lpstr>ХОД РЕАЛИЗАЦИИ ПРОЕКТА</vt:lpstr>
      <vt:lpstr>СОЦИАЛЬНО-ПСИХОЛОГИЧЕСКИЙ ОПРОС</vt:lpstr>
      <vt:lpstr>Презентация PowerPoint</vt:lpstr>
      <vt:lpstr>Презентация PowerPoint</vt:lpstr>
      <vt:lpstr>РЕАЛИЗАЦИЯ И ПРАКТИЧЕСКОЕ ПРИМЕНЕНИЕ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Попейко</dc:creator>
  <cp:lastModifiedBy>Надежда Владимировна Зубакова</cp:lastModifiedBy>
  <cp:revision>51</cp:revision>
  <dcterms:created xsi:type="dcterms:W3CDTF">2023-03-16T13:20:05Z</dcterms:created>
  <dcterms:modified xsi:type="dcterms:W3CDTF">2023-10-13T08:40:46Z</dcterms:modified>
</cp:coreProperties>
</file>