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418" r:id="rId6"/>
    <p:sldId id="260" r:id="rId7"/>
    <p:sldId id="261" r:id="rId8"/>
    <p:sldId id="420" r:id="rId9"/>
    <p:sldId id="289" r:id="rId10"/>
    <p:sldId id="428" r:id="rId11"/>
    <p:sldId id="426" r:id="rId12"/>
    <p:sldId id="429" r:id="rId13"/>
    <p:sldId id="430" r:id="rId14"/>
    <p:sldId id="435" r:id="rId15"/>
    <p:sldId id="433" r:id="rId16"/>
    <p:sldId id="285" r:id="rId17"/>
    <p:sldId id="286" r:id="rId18"/>
    <p:sldId id="287" r:id="rId19"/>
    <p:sldId id="432" r:id="rId20"/>
    <p:sldId id="431" r:id="rId21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74"/>
    <a:srgbClr val="016760"/>
    <a:srgbClr val="01A89B"/>
    <a:srgbClr val="01D9CA"/>
    <a:srgbClr val="27A9E0"/>
    <a:srgbClr val="14688A"/>
    <a:srgbClr val="65C3E9"/>
    <a:srgbClr val="71111A"/>
    <a:srgbClr val="BE1D2C"/>
    <a:srgbClr val="E03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Стратифицированные показатели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 (2011)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Частота первичных инфекций кровотока у пациентов с ЦВК</c:v>
                </c:pt>
                <c:pt idx="1">
                  <c:v>Частота пневмоний, связанных с ИВЛ</c:v>
                </c:pt>
                <c:pt idx="2">
                  <c:v>Частота катетер-ассоциированных инфекций мочевыводящих путей</c:v>
                </c:pt>
                <c:pt idx="3">
                  <c:v>Частота инфекций области хирургического вмешательства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12.2</c:v>
                </c:pt>
                <c:pt idx="1">
                  <c:v>23.9</c:v>
                </c:pt>
                <c:pt idx="2">
                  <c:v>8.8000000000000007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E-4166-9942-F33572866F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БОКБ (2019)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Частота первичных инфекций кровотока у пациентов с ЦВК</c:v>
                </c:pt>
                <c:pt idx="1">
                  <c:v>Частота пневмоний, связанных с ИВЛ</c:v>
                </c:pt>
                <c:pt idx="2">
                  <c:v>Частота катетер-ассоциированных инфекций мочевыводящих путей</c:v>
                </c:pt>
                <c:pt idx="3">
                  <c:v>Частота инфекций области хирургического вмешательства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5.7</c:v>
                </c:pt>
                <c:pt idx="2">
                  <c:v>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E-4166-9942-F33572866F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92050513309712E-2"/>
          <c:y val="3.2372748680410755E-2"/>
          <c:w val="0.50258926137912241"/>
          <c:h val="0.81003291036340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Прямые затраты на антимикробную терапию случаев ИСМП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0.67100000000000004</c:v>
                </c:pt>
                <c:pt idx="1">
                  <c:v>3.74</c:v>
                </c:pt>
                <c:pt idx="2">
                  <c:v>4.2699999999999996</c:v>
                </c:pt>
                <c:pt idx="3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4-41A7-97BB-828DFD8FEE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Прямые затраты на обеспечение эпидбезопасности (гигиена рук, дезинфекция - стерилизация)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11.93</c:v>
                </c:pt>
                <c:pt idx="1">
                  <c:v>12.63</c:v>
                </c:pt>
                <c:pt idx="2">
                  <c:v>16.579999999999998</c:v>
                </c:pt>
                <c:pt idx="3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4-41A7-97BB-828DFD8FEE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Прямые затраты на обеспечение эпидбезопасности (клининг, уборочные системы, мопы, салфетки, стиральные и сушильные машины)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15.112</c:v>
                </c:pt>
                <c:pt idx="1">
                  <c:v>10.377000000000001</c:v>
                </c:pt>
                <c:pt idx="2">
                  <c:v>2.8780000000000001</c:v>
                </c:pt>
                <c:pt idx="3">
                  <c:v>4.8460000000000001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4-41A7-97BB-828DFD8FEE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затраты на реализацию проекта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E4-41A7-97BB-828DFD8FE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436683098586512"/>
          <c:y val="4.3995886320439687E-2"/>
          <c:w val="0.47479672921097454"/>
          <c:h val="0.95600411367956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Прямые затраты на работу лаборатории (млн. руб.)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46.05</c:v>
                </c:pt>
                <c:pt idx="1">
                  <c:v>133.33000000000001</c:v>
                </c:pt>
                <c:pt idx="2">
                  <c:v>179.11</c:v>
                </c:pt>
                <c:pt idx="3">
                  <c:v>174.6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1-4E43-8CD5-4DD3810777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Стратифицированные показатели заболеваемости</a:t>
            </a:r>
            <a:endParaRPr lang="ru-RU" sz="1862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Общая заб-ть ИСМП (на 1000 пролеченных)</c:v>
                </c:pt>
                <c:pt idx="1">
                  <c:v>Общая инцидентность ИОХВ (на 1000 прооперированных)</c:v>
                </c:pt>
                <c:pt idx="2">
                  <c:v>Плотность инцидентности катетер-ассоциированных инфекций кровотока в режимных подразделениях (на 1000 центральных катетеро-дней)</c:v>
                </c:pt>
                <c:pt idx="3">
                  <c:v>Плотность инцидентности  катетер-ассоциированных инфекций мочевыводящих путей  в режимных подразделениях (на 1000 катетеро-дней мочевого пузыря)</c:v>
                </c:pt>
                <c:pt idx="4">
                  <c:v>Показатель смертности пациентов с признаками ИСМП на фоне основного заболевания (случаев на 1000 пациенто-дней)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0.64</c:v>
                </c:pt>
                <c:pt idx="1">
                  <c:v>0.04</c:v>
                </c:pt>
                <c:pt idx="2">
                  <c:v>1</c:v>
                </c:pt>
                <c:pt idx="3">
                  <c:v>0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E-4840-8A86-DBD2D5867A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Общая заб-ть ИСМП (на 1000 пролеченных)</c:v>
                </c:pt>
                <c:pt idx="1">
                  <c:v>Общая инцидентность ИОХВ (на 1000 прооперированных)</c:v>
                </c:pt>
                <c:pt idx="2">
                  <c:v>Плотность инцидентности катетер-ассоциированных инфекций кровотока в режимных подразделениях (на 1000 центральных катетеро-дней)</c:v>
                </c:pt>
                <c:pt idx="3">
                  <c:v>Плотность инцидентности  катетер-ассоциированных инфекций мочевыводящих путей  в режимных подразделениях (на 1000 катетеро-дней мочевого пузыря)</c:v>
                </c:pt>
                <c:pt idx="4">
                  <c:v>Показатель смертности пациентов с признаками ИСМП на фоне основного заболевания (случаев на 1000 пациенто-дней)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3.2</c:v>
                </c:pt>
                <c:pt idx="1">
                  <c:v>0.5</c:v>
                </c:pt>
                <c:pt idx="2">
                  <c:v>5.0999999999999996</c:v>
                </c:pt>
                <c:pt idx="3">
                  <c:v>1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E-4840-8A86-DBD2D5867A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Общая заб-ть ИСМП (на 1000 пролеченных)</c:v>
                </c:pt>
                <c:pt idx="1">
                  <c:v>Общая инцидентность ИОХВ (на 1000 прооперированных)</c:v>
                </c:pt>
                <c:pt idx="2">
                  <c:v>Плотность инцидентности катетер-ассоциированных инфекций кровотока в режимных подразделениях (на 1000 центральных катетеро-дней)</c:v>
                </c:pt>
                <c:pt idx="3">
                  <c:v>Плотность инцидентности  катетер-ассоциированных инфекций мочевыводящих путей  в режимных подразделениях (на 1000 катетеро-дней мочевого пузыря)</c:v>
                </c:pt>
                <c:pt idx="4">
                  <c:v>Показатель смертности пациентов с признаками ИСМП на фоне основного заболевания (случаев на 1000 пациенто-дней)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3.3</c:v>
                </c:pt>
                <c:pt idx="1">
                  <c:v>0.35</c:v>
                </c:pt>
                <c:pt idx="2">
                  <c:v>7.3</c:v>
                </c:pt>
                <c:pt idx="3">
                  <c:v>4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E-4840-8A86-DBD2D5867A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Общая заб-ть ИСМП (на 1000 пролеченных)</c:v>
                </c:pt>
                <c:pt idx="1">
                  <c:v>Общая инцидентность ИОХВ (на 1000 прооперированных)</c:v>
                </c:pt>
                <c:pt idx="2">
                  <c:v>Плотность инцидентности катетер-ассоциированных инфекций кровотока в режимных подразделениях (на 1000 центральных катетеро-дней)</c:v>
                </c:pt>
                <c:pt idx="3">
                  <c:v>Плотность инцидентности  катетер-ассоциированных инфекций мочевыводящих путей  в режимных подразделениях (на 1000 катетеро-дней мочевого пузыря)</c:v>
                </c:pt>
                <c:pt idx="4">
                  <c:v>Показатель смертности пациентов с признаками ИСМП на фоне основного заболевания (случаев на 1000 пациенто-дней)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2.6</c:v>
                </c:pt>
                <c:pt idx="1">
                  <c:v>0.33</c:v>
                </c:pt>
                <c:pt idx="2">
                  <c:v>1.8</c:v>
                </c:pt>
                <c:pt idx="3">
                  <c:v>0.64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E-4840-8A86-DBD2D5867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Плотность инцидентности всех ИСМП в режимных подразделениях (на 1000 пациенто-дней)</c:v>
                </c:pt>
                <c:pt idx="1">
                  <c:v>Плотность инцидентности ИВЛ-ассоциированных пневмоний в режимных подразделениях (на 1000 ИВЛ-дней)</c:v>
                </c:pt>
                <c:pt idx="2">
                  <c:v>Показатель летальности пациентов с признаками ИСМП на фоне основного заболевания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4.8</c:v>
                </c:pt>
                <c:pt idx="1">
                  <c:v>5.7</c:v>
                </c:pt>
                <c:pt idx="2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B-4F51-A72B-E65EF95962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Плотность инцидентности всех ИСМП в режимных подразделениях (на 1000 пациенто-дней)</c:v>
                </c:pt>
                <c:pt idx="1">
                  <c:v>Плотность инцидентности ИВЛ-ассоциированных пневмоний в режимных подразделениях (на 1000 ИВЛ-дней)</c:v>
                </c:pt>
                <c:pt idx="2">
                  <c:v>Показатель летальности пациентов с признаками ИСМП на фоне основного заболевания 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</c:v>
                </c:pt>
                <c:pt idx="1">
                  <c:v>31</c:v>
                </c:pt>
                <c:pt idx="2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B-4F51-A72B-E65EF95962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Плотность инцидентности всех ИСМП в режимных подразделениях (на 1000 пациенто-дней)</c:v>
                </c:pt>
                <c:pt idx="1">
                  <c:v>Плотность инцидентности ИВЛ-ассоциированных пневмоний в режимных подразделениях (на 1000 ИВЛ-дней)</c:v>
                </c:pt>
                <c:pt idx="2">
                  <c:v>Показатель летальности пациентов с признаками ИСМП на фоне основного заболевания %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25.3</c:v>
                </c:pt>
                <c:pt idx="1">
                  <c:v>17.600000000000001</c:v>
                </c:pt>
                <c:pt idx="2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B-4F51-A72B-E65EF959623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Плотность инцидентности всех ИСМП в режимных подразделениях (на 1000 пациенто-дней)</c:v>
                </c:pt>
                <c:pt idx="1">
                  <c:v>Плотность инцидентности ИВЛ-ассоциированных пневмоний в режимных подразделениях (на 1000 ИВЛ-дней)</c:v>
                </c:pt>
                <c:pt idx="2">
                  <c:v>Показатель летальности пациентов с признаками ИСМП на фоне основного заболевания %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17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BB-4F51-A72B-E65EF95962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Микробиологический мониторинг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  <c:pt idx="4">
                  <c:v>Enterococcus faecalis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11.2</c:v>
                </c:pt>
                <c:pt idx="1">
                  <c:v>11.4</c:v>
                </c:pt>
                <c:pt idx="2">
                  <c:v>2</c:v>
                </c:pt>
                <c:pt idx="3">
                  <c:v>5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3-48FD-8A84-593664353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  <c:pt idx="4">
                  <c:v>Enterococcus faecalis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11.5</c:v>
                </c:pt>
                <c:pt idx="2">
                  <c:v>2.8</c:v>
                </c:pt>
                <c:pt idx="3">
                  <c:v>4.5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3-48FD-8A84-593664353E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  <c:pt idx="4">
                  <c:v>Enterococcus faecalis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15.7</c:v>
                </c:pt>
                <c:pt idx="1">
                  <c:v>9.8000000000000007</c:v>
                </c:pt>
                <c:pt idx="2">
                  <c:v>2.1</c:v>
                </c:pt>
                <c:pt idx="3">
                  <c:v>2.1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8-47B7-B2AF-836CBFB10E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  <c:pt idx="4">
                  <c:v>Enterococcus faecalis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4.3</c:v>
                </c:pt>
                <c:pt idx="1">
                  <c:v>9.5</c:v>
                </c:pt>
                <c:pt idx="2">
                  <c:v>1.5</c:v>
                </c:pt>
                <c:pt idx="3">
                  <c:v>4.3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8-47B7-B2AF-836CBFB10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Индекс лекарственной устойчивости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0.27</c:v>
                </c:pt>
                <c:pt idx="1">
                  <c:v>0.76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8-4434-B0C8-9410ADA49B8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0.43</c:v>
                </c:pt>
                <c:pt idx="1">
                  <c:v>0.69</c:v>
                </c:pt>
                <c:pt idx="2">
                  <c:v>0.24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8-4434-B0C8-9410ADA49B81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Pseudomonas aeruginosa</c:v>
                </c:pt>
                <c:pt idx="1">
                  <c:v>Acinetobacter baumannii</c:v>
                </c:pt>
                <c:pt idx="2">
                  <c:v>Escherichia coli</c:v>
                </c:pt>
                <c:pt idx="3">
                  <c:v>Staphylococcus haemolyticus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0.27</c:v>
                </c:pt>
                <c:pt idx="2">
                  <c:v>0.25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8-4434-B0C8-9410ADA49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Анализ частоты потребления антимикробных препаратов  (NDDD\100 койко-дней)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Аминогликозиды</c:v>
                </c:pt>
                <c:pt idx="1">
                  <c:v>Защищенные пенициллины</c:v>
                </c:pt>
                <c:pt idx="2">
                  <c:v>Карбапенемы</c:v>
                </c:pt>
                <c:pt idx="3">
                  <c:v>Фторхинолоны</c:v>
                </c:pt>
                <c:pt idx="4">
                  <c:v>Цефалоспорины I-V+защищенные</c:v>
                </c:pt>
                <c:pt idx="5">
                  <c:v>Ванкомицин</c:v>
                </c:pt>
                <c:pt idx="6">
                  <c:v>Метронидазол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1.4</c:v>
                </c:pt>
                <c:pt idx="1">
                  <c:v>0.8</c:v>
                </c:pt>
                <c:pt idx="2">
                  <c:v>1.7</c:v>
                </c:pt>
                <c:pt idx="3">
                  <c:v>5.6</c:v>
                </c:pt>
                <c:pt idx="4">
                  <c:v>14.9</c:v>
                </c:pt>
                <c:pt idx="5">
                  <c:v>1.4</c:v>
                </c:pt>
                <c:pt idx="6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3-4718-9312-2341F03064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Аминогликозиды</c:v>
                </c:pt>
                <c:pt idx="1">
                  <c:v>Защищенные пенициллины</c:v>
                </c:pt>
                <c:pt idx="2">
                  <c:v>Карбапенемы</c:v>
                </c:pt>
                <c:pt idx="3">
                  <c:v>Фторхинолоны</c:v>
                </c:pt>
                <c:pt idx="4">
                  <c:v>Цефалоспорины I-V+защищенные</c:v>
                </c:pt>
                <c:pt idx="5">
                  <c:v>Ванкомицин</c:v>
                </c:pt>
                <c:pt idx="6">
                  <c:v>Метронидазол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1.2</c:v>
                </c:pt>
                <c:pt idx="2">
                  <c:v>1.9</c:v>
                </c:pt>
                <c:pt idx="3">
                  <c:v>6</c:v>
                </c:pt>
                <c:pt idx="4">
                  <c:v>22</c:v>
                </c:pt>
                <c:pt idx="5">
                  <c:v>1.2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3-4718-9312-2341F03064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Аминогликозиды</c:v>
                </c:pt>
                <c:pt idx="1">
                  <c:v>Защищенные пенициллины</c:v>
                </c:pt>
                <c:pt idx="2">
                  <c:v>Карбапенемы</c:v>
                </c:pt>
                <c:pt idx="3">
                  <c:v>Фторхинолоны</c:v>
                </c:pt>
                <c:pt idx="4">
                  <c:v>Цефалоспорины I-V+защищенные</c:v>
                </c:pt>
                <c:pt idx="5">
                  <c:v>Ванкомицин</c:v>
                </c:pt>
                <c:pt idx="6">
                  <c:v>Метронидазол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1.9</c:v>
                </c:pt>
                <c:pt idx="1">
                  <c:v>1.9</c:v>
                </c:pt>
                <c:pt idx="2">
                  <c:v>1.8</c:v>
                </c:pt>
                <c:pt idx="3">
                  <c:v>4.3</c:v>
                </c:pt>
                <c:pt idx="4">
                  <c:v>17.7</c:v>
                </c:pt>
                <c:pt idx="5">
                  <c:v>1.7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3-4718-9312-2341F03064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Аминогликозиды</c:v>
                </c:pt>
                <c:pt idx="1">
                  <c:v>Защищенные пенициллины</c:v>
                </c:pt>
                <c:pt idx="2">
                  <c:v>Карбапенемы</c:v>
                </c:pt>
                <c:pt idx="3">
                  <c:v>Фторхинолоны</c:v>
                </c:pt>
                <c:pt idx="4">
                  <c:v>Цефалоспорины I-V+защищенные</c:v>
                </c:pt>
                <c:pt idx="5">
                  <c:v>Ванкомицин</c:v>
                </c:pt>
                <c:pt idx="6">
                  <c:v>Метронидазол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1.4</c:v>
                </c:pt>
                <c:pt idx="1">
                  <c:v>1.8</c:v>
                </c:pt>
                <c:pt idx="2">
                  <c:v>2.2000000000000002</c:v>
                </c:pt>
                <c:pt idx="3">
                  <c:v>4.8</c:v>
                </c:pt>
                <c:pt idx="4">
                  <c:v>14.7</c:v>
                </c:pt>
                <c:pt idx="5">
                  <c:v>1.5</c:v>
                </c:pt>
                <c:pt idx="6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43-4718-9312-2341F0306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793087"/>
        <c:axId val="1115625215"/>
      </c:barChart>
      <c:catAx>
        <c:axId val="97779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625215"/>
        <c:crosses val="autoZero"/>
        <c:auto val="1"/>
        <c:lblAlgn val="ctr"/>
        <c:lblOffset val="100"/>
        <c:noMultiLvlLbl val="0"/>
      </c:catAx>
      <c:valAx>
        <c:axId val="111562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779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DDE8501-1A1E-4F17-9F85-1207BFE42FF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2B9CE61-EF62-47D2-8E74-73C575183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6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4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9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1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59A0-64B5-4239-ADFB-3814BB28D0F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6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8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4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39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4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9CE61-EF62-47D2-8E74-73C575183C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12425-DB51-7C61-2E46-EF2528B5C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0371EA-57C1-E2D4-04BA-6CB37FF28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A6E93-DD64-6167-4BF3-5FAEE03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050E4-7DD7-2F90-A4A8-55838043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FACBD-17AB-1324-2D47-3671881D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2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25103-E148-F5B0-E371-71FDA73D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7DF41-F013-3757-FB78-E5E1EF00B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1C4E5-2A50-E877-2E9A-46C28E9D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90983-DE6C-49B6-F11B-B0111D4C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30D5-8AC8-5E05-DE6C-D7A7B84E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3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7E8114-3D25-34C0-AE8A-F0234BD77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86CB0-AE7A-FABE-BD0F-5A2B7E5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51DE9-0E05-DFFE-707A-F99182C0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2E208-029D-D68D-1E95-B7BA5033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28707-362D-620E-3452-C4E6D70F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6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19B04-2668-AE75-F9AE-11A911DF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D9B3E-E4D0-2E13-BBEF-8C7DF7B39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75698-58FF-AE93-E0D0-4A77B13E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74836-BCDE-4A89-9338-3669303E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E25B7-885D-6481-C76D-454F1857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1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91671-AFE6-CC01-B8F4-358F14EB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AEAE4-4D7B-B302-AD55-2229747D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16099-C28F-D9DE-51E6-F3A48078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2D9DB-3574-5003-3693-7AB6D587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F9EC0-59E8-8924-9956-28AE2083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7E596-DEBA-F424-D5EE-756BDF03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4EBF1-B972-942B-71E4-130CC4536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F4F8B-830A-058A-5F3B-20111810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8209E-04FD-409F-DD1E-F5FA4673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6CE820-EC61-FC78-A279-0654D2A8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B7A21-E26A-AB14-EE5A-E39C5914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1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C6B4C-1B3E-35E3-8694-C3C312F8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AF201-CB7F-8989-07A1-61E667EB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1BC521-8CBE-63A2-BD96-3C67FB3D8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71633-ED21-5D4B-0276-07CAF83C2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84FEAA-4F17-2D8E-E890-4A6986635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9200B9-F326-7F1F-08BA-9EB24B3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17F3CA-5718-6FE5-1888-B67073D5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B20CDD-8E3D-7E02-1078-1D065F28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8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5D5F-B525-8EFF-EAA3-8A79105F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6EA8AE-B239-9C4B-90FD-A10E72DB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84C497-35F1-EA6D-33BA-9064B74A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091A6F-6A7F-D336-D184-5341B0CA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0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DF9AE7-E051-9257-3556-9473B4AB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8EC30C-C5CF-7CE8-EB46-C45035EB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230B15-9F39-D17A-88DD-8F36C57F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3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A463-7D6C-8E01-0389-42D88346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52B7C-978D-35A1-C524-76221DC4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5C8510-2041-4307-F91F-C11C2DE82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9CE6A-5E46-F92E-1C73-78B440C7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0ADB2-D154-88C5-6D78-E3FD5115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1C20F8-A65A-B7AD-0AC5-FB537FC9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4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D26F1-8582-593C-193B-DB943DF2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715157-729B-40D9-694D-0D72790C4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304BB2-CE8E-1B36-5153-9F79F1E2A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05913-B042-F689-0977-B7E38611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FDB41D-1A0D-8B62-2BEA-312AFA30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083B9-DA56-018A-E472-70008096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8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44D07-43FD-389A-0B17-750F4135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FDD44-9800-0ADD-CF7F-105276F6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9BDC4-2009-28B2-787E-AD4203AA1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779-1950-4C50-9475-02B58A9C8988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662C8-0679-E91D-231D-C06AF1D90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22093-C01A-6225-B011-578D6D7B7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DBA1-6C05-4524-82F4-18ABD18F8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4B4F6C-9C23-8A17-E5EA-64B2E88A726E}"/>
              </a:ext>
            </a:extLst>
          </p:cNvPr>
          <p:cNvSpPr/>
          <p:nvPr/>
        </p:nvSpPr>
        <p:spPr>
          <a:xfrm>
            <a:off x="1821180" y="2848356"/>
            <a:ext cx="8549640" cy="116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chemeClr val="tx1"/>
                </a:solidFill>
              </a:rPr>
              <a:t>овышение качества</a:t>
            </a:r>
            <a:r>
              <a:rPr lang="ru-RU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 инфекционного контроля в ОГБУЗ «Белгородская областная клиническая больница Святителя Иоасафа»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845F376-EA12-8BC2-B474-A3AB80673C42}"/>
              </a:ext>
            </a:extLst>
          </p:cNvPr>
          <p:cNvSpPr txBox="1">
            <a:spLocks/>
          </p:cNvSpPr>
          <p:nvPr/>
        </p:nvSpPr>
        <p:spPr>
          <a:xfrm>
            <a:off x="524256" y="426314"/>
            <a:ext cx="11143488" cy="772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ОГБУЗ «Белгородская областная клиническая больница Святителя Иоасафа»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AFA84B-FF73-530C-A085-5C99645A6F6E}"/>
              </a:ext>
            </a:extLst>
          </p:cNvPr>
          <p:cNvSpPr txBox="1">
            <a:spLocks/>
          </p:cNvSpPr>
          <p:nvPr/>
        </p:nvSpPr>
        <p:spPr>
          <a:xfrm>
            <a:off x="3322320" y="6144768"/>
            <a:ext cx="5547360" cy="447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  <p:pic>
        <p:nvPicPr>
          <p:cNvPr id="5" name="Picture 12" descr="Эмбл ОКБ 15 апр 07">
            <a:extLst>
              <a:ext uri="{FF2B5EF4-FFF2-40B4-BE49-F238E27FC236}">
                <a16:creationId xmlns:a16="http://schemas.microsoft.com/office/drawing/2014/main" id="{27FC1164-9DBE-391B-57F8-FF023D92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" y="223425"/>
            <a:ext cx="1296924" cy="117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1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01257F0-DE19-992F-1833-E0EED21A123E}"/>
              </a:ext>
            </a:extLst>
          </p:cNvPr>
          <p:cNvSpPr txBox="1">
            <a:spLocks/>
          </p:cNvSpPr>
          <p:nvPr/>
        </p:nvSpPr>
        <p:spPr>
          <a:xfrm>
            <a:off x="1183488" y="1857375"/>
            <a:ext cx="8229600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grpSp>
        <p:nvGrpSpPr>
          <p:cNvPr id="25" name="Group 58">
            <a:extLst>
              <a:ext uri="{FF2B5EF4-FFF2-40B4-BE49-F238E27FC236}">
                <a16:creationId xmlns:a16="http://schemas.microsoft.com/office/drawing/2014/main" id="{9A2A6643-F509-437D-3B32-D852973C8B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4136" y="930485"/>
            <a:ext cx="2646616" cy="5622719"/>
            <a:chOff x="1449885" y="-2098355"/>
            <a:chExt cx="4168864" cy="4999056"/>
          </a:xfrm>
        </p:grpSpPr>
        <p:sp>
          <p:nvSpPr>
            <p:cNvPr id="26" name="Notched Right Arrow 69">
              <a:extLst>
                <a:ext uri="{FF2B5EF4-FFF2-40B4-BE49-F238E27FC236}">
                  <a16:creationId xmlns:a16="http://schemas.microsoft.com/office/drawing/2014/main" id="{81198EDA-A75D-1E3F-178F-7805BC22AEAF}"/>
                </a:ext>
              </a:extLst>
            </p:cNvPr>
            <p:cNvSpPr/>
            <p:nvPr/>
          </p:nvSpPr>
          <p:spPr>
            <a:xfrm rot="16200000">
              <a:off x="2228866" y="105134"/>
              <a:ext cx="4999056" cy="592077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E03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4320"/>
            <a:lstStyle/>
            <a:p>
              <a:pPr algn="r">
                <a:defRPr/>
              </a:pPr>
              <a:endParaRPr lang="en-US" sz="2000" b="1"/>
            </a:p>
          </p:txBody>
        </p: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3392739A-1E83-734D-1C14-FDAC2AD67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885" y="1626071"/>
              <a:ext cx="4168864" cy="619534"/>
              <a:chOff x="-2391980" y="6429482"/>
              <a:chExt cx="4168864" cy="917112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473166B-407B-0385-F05A-6AB9D56FCAB7}"/>
                  </a:ext>
                </a:extLst>
              </p:cNvPr>
              <p:cNvSpPr/>
              <p:nvPr/>
            </p:nvSpPr>
            <p:spPr>
              <a:xfrm rot="10800000">
                <a:off x="1184807" y="7043718"/>
                <a:ext cx="592077" cy="302876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rgbClr val="711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72">
                <a:extLst>
                  <a:ext uri="{FF2B5EF4-FFF2-40B4-BE49-F238E27FC236}">
                    <a16:creationId xmlns:a16="http://schemas.microsoft.com/office/drawing/2014/main" id="{89F256DF-732D-9C6E-C837-04BEDED172A9}"/>
                  </a:ext>
                </a:extLst>
              </p:cNvPr>
              <p:cNvSpPr/>
              <p:nvPr/>
            </p:nvSpPr>
            <p:spPr>
              <a:xfrm flipH="1">
                <a:off x="-2391980" y="6429482"/>
                <a:ext cx="4166758" cy="802832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BE1D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Ins="274320"/>
              <a:lstStyle/>
              <a:p>
                <a:pPr>
                  <a:defRPr/>
                </a:pP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E909B440-C0FF-3F74-1635-54EA0A30CED9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166316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Ход реализации проекта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CB7F051-9920-7994-3DE8-5BDA431809D8}"/>
              </a:ext>
            </a:extLst>
          </p:cNvPr>
          <p:cNvSpPr/>
          <p:nvPr/>
        </p:nvSpPr>
        <p:spPr>
          <a:xfrm>
            <a:off x="2848550" y="1077507"/>
            <a:ext cx="8992929" cy="51861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Мониторинг заболеваемости ИСМП (</a:t>
            </a:r>
            <a:r>
              <a:rPr lang="ru-RU" altLang="ru-RU" sz="20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проспективное</a:t>
            </a: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наблюдение)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рациональной антибиотикотерапии и антибиотикопрофилактики (программа СКАТ)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профессиональной уборки и дезинфекции помещений (медицинский клининг)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631AA9-3EB6-AEC8-2FBD-291E30ADA327}"/>
              </a:ext>
            </a:extLst>
          </p:cNvPr>
          <p:cNvSpPr txBox="1"/>
          <p:nvPr/>
        </p:nvSpPr>
        <p:spPr>
          <a:xfrm>
            <a:off x="130341" y="1961506"/>
            <a:ext cx="25651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Открытие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7828A9F8-BCA6-867B-825B-B6B10F72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341044"/>
            <a:ext cx="646176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10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12" descr="Эмбл ОКБ 15 апр 07">
            <a:extLst>
              <a:ext uri="{FF2B5EF4-FFF2-40B4-BE49-F238E27FC236}">
                <a16:creationId xmlns:a16="http://schemas.microsoft.com/office/drawing/2014/main" id="{D646D800-F10C-C38C-AF61-AC016A33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0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01257F0-DE19-992F-1833-E0EED21A123E}"/>
              </a:ext>
            </a:extLst>
          </p:cNvPr>
          <p:cNvSpPr txBox="1">
            <a:spLocks/>
          </p:cNvSpPr>
          <p:nvPr/>
        </p:nvSpPr>
        <p:spPr>
          <a:xfrm>
            <a:off x="1183488" y="1857375"/>
            <a:ext cx="8229600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grpSp>
        <p:nvGrpSpPr>
          <p:cNvPr id="25" name="Group 58">
            <a:extLst>
              <a:ext uri="{FF2B5EF4-FFF2-40B4-BE49-F238E27FC236}">
                <a16:creationId xmlns:a16="http://schemas.microsoft.com/office/drawing/2014/main" id="{9A2A6643-F509-437D-3B32-D852973C8B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4136" y="930485"/>
            <a:ext cx="2646616" cy="5622719"/>
            <a:chOff x="1449885" y="-2098355"/>
            <a:chExt cx="4168864" cy="4999056"/>
          </a:xfrm>
        </p:grpSpPr>
        <p:sp>
          <p:nvSpPr>
            <p:cNvPr id="26" name="Notched Right Arrow 69">
              <a:extLst>
                <a:ext uri="{FF2B5EF4-FFF2-40B4-BE49-F238E27FC236}">
                  <a16:creationId xmlns:a16="http://schemas.microsoft.com/office/drawing/2014/main" id="{81198EDA-A75D-1E3F-178F-7805BC22AEAF}"/>
                </a:ext>
              </a:extLst>
            </p:cNvPr>
            <p:cNvSpPr/>
            <p:nvPr/>
          </p:nvSpPr>
          <p:spPr>
            <a:xfrm rot="16200000">
              <a:off x="2228866" y="105134"/>
              <a:ext cx="4999056" cy="592077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FCC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4320"/>
            <a:lstStyle/>
            <a:p>
              <a:pPr algn="r">
                <a:defRPr/>
              </a:pPr>
              <a:endParaRPr lang="en-US" sz="2000" b="1"/>
            </a:p>
          </p:txBody>
        </p: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3392739A-1E83-734D-1C14-FDAC2AD67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885" y="870000"/>
              <a:ext cx="4168864" cy="619627"/>
              <a:chOff x="-2391980" y="5310157"/>
              <a:chExt cx="4168864" cy="917234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473166B-407B-0385-F05A-6AB9D56FCAB7}"/>
                  </a:ext>
                </a:extLst>
              </p:cNvPr>
              <p:cNvSpPr/>
              <p:nvPr/>
            </p:nvSpPr>
            <p:spPr>
              <a:xfrm rot="10800000">
                <a:off x="1184807" y="5924512"/>
                <a:ext cx="592077" cy="302879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rgbClr val="B86F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72">
                <a:extLst>
                  <a:ext uri="{FF2B5EF4-FFF2-40B4-BE49-F238E27FC236}">
                    <a16:creationId xmlns:a16="http://schemas.microsoft.com/office/drawing/2014/main" id="{89F256DF-732D-9C6E-C837-04BEDED172A9}"/>
                  </a:ext>
                </a:extLst>
              </p:cNvPr>
              <p:cNvSpPr/>
              <p:nvPr/>
            </p:nvSpPr>
            <p:spPr>
              <a:xfrm flipH="1">
                <a:off x="-2391980" y="5310157"/>
                <a:ext cx="4166758" cy="802834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FBAF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Ins="274320"/>
              <a:lstStyle/>
              <a:p>
                <a:pPr>
                  <a:defRPr/>
                </a:pP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E909B440-C0FF-3F74-1635-54EA0A30CED9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166316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Ход реализации проекта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631AA9-3EB6-AEC8-2FBD-291E30ADA327}"/>
              </a:ext>
            </a:extLst>
          </p:cNvPr>
          <p:cNvSpPr txBox="1"/>
          <p:nvPr/>
        </p:nvSpPr>
        <p:spPr>
          <a:xfrm>
            <a:off x="124136" y="2793451"/>
            <a:ext cx="19000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Реализация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6E8D3F-6ACD-7F03-89A1-A0B72D04DC08}"/>
              </a:ext>
            </a:extLst>
          </p:cNvPr>
          <p:cNvSpPr/>
          <p:nvPr/>
        </p:nvSpPr>
        <p:spPr>
          <a:xfrm>
            <a:off x="2848550" y="1077507"/>
            <a:ext cx="8992929" cy="515870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Микробиологический мониторинг циркуляции возбудителей ИСМП (клиническая, санитарная бактериология). Работа внутреннего чата.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медицинских осмотров и иммунизации персонала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эффективного обеззараживания рук мед. персонала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безопасного оборота белья и пищевых продуктов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8CFE5C6-59E5-0477-651C-0A3732FD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4316" y="6341044"/>
            <a:ext cx="554700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11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12" descr="Эмбл ОКБ 15 апр 07">
            <a:extLst>
              <a:ext uri="{FF2B5EF4-FFF2-40B4-BE49-F238E27FC236}">
                <a16:creationId xmlns:a16="http://schemas.microsoft.com/office/drawing/2014/main" id="{ECD5D6FF-D181-6FC9-A75B-0F231BB1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01257F0-DE19-992F-1833-E0EED21A123E}"/>
              </a:ext>
            </a:extLst>
          </p:cNvPr>
          <p:cNvSpPr txBox="1">
            <a:spLocks/>
          </p:cNvSpPr>
          <p:nvPr/>
        </p:nvSpPr>
        <p:spPr>
          <a:xfrm>
            <a:off x="1183488" y="1857375"/>
            <a:ext cx="8229600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grpSp>
        <p:nvGrpSpPr>
          <p:cNvPr id="25" name="Group 58">
            <a:extLst>
              <a:ext uri="{FF2B5EF4-FFF2-40B4-BE49-F238E27FC236}">
                <a16:creationId xmlns:a16="http://schemas.microsoft.com/office/drawing/2014/main" id="{9A2A6643-F509-437D-3B32-D852973C8B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4136" y="930485"/>
            <a:ext cx="2646616" cy="5622719"/>
            <a:chOff x="1449885" y="-2098355"/>
            <a:chExt cx="4168864" cy="4999056"/>
          </a:xfrm>
        </p:grpSpPr>
        <p:sp>
          <p:nvSpPr>
            <p:cNvPr id="26" name="Notched Right Arrow 69">
              <a:extLst>
                <a:ext uri="{FF2B5EF4-FFF2-40B4-BE49-F238E27FC236}">
                  <a16:creationId xmlns:a16="http://schemas.microsoft.com/office/drawing/2014/main" id="{81198EDA-A75D-1E3F-178F-7805BC22AEAF}"/>
                </a:ext>
              </a:extLst>
            </p:cNvPr>
            <p:cNvSpPr/>
            <p:nvPr/>
          </p:nvSpPr>
          <p:spPr>
            <a:xfrm rot="16200000">
              <a:off x="2228866" y="105134"/>
              <a:ext cx="4999056" cy="592077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65C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4320"/>
            <a:lstStyle/>
            <a:p>
              <a:pPr algn="r">
                <a:defRPr/>
              </a:pPr>
              <a:endParaRPr lang="en-US" sz="2000" b="1" dirty="0"/>
            </a:p>
          </p:txBody>
        </p: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3392739A-1E83-734D-1C14-FDAC2AD67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885" y="-707194"/>
              <a:ext cx="4168864" cy="619595"/>
              <a:chOff x="-2391980" y="2975495"/>
              <a:chExt cx="4168864" cy="917203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473166B-407B-0385-F05A-6AB9D56FCAB7}"/>
                  </a:ext>
                </a:extLst>
              </p:cNvPr>
              <p:cNvSpPr/>
              <p:nvPr/>
            </p:nvSpPr>
            <p:spPr>
              <a:xfrm rot="10800000">
                <a:off x="1184807" y="3589816"/>
                <a:ext cx="592077" cy="302882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rgbClr val="1468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72">
                <a:extLst>
                  <a:ext uri="{FF2B5EF4-FFF2-40B4-BE49-F238E27FC236}">
                    <a16:creationId xmlns:a16="http://schemas.microsoft.com/office/drawing/2014/main" id="{89F256DF-732D-9C6E-C837-04BEDED172A9}"/>
                  </a:ext>
                </a:extLst>
              </p:cNvPr>
              <p:cNvSpPr/>
              <p:nvPr/>
            </p:nvSpPr>
            <p:spPr>
              <a:xfrm flipH="1">
                <a:off x="-2391980" y="2975495"/>
                <a:ext cx="4166758" cy="802839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27A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Ins="274320"/>
              <a:lstStyle/>
              <a:p>
                <a:pPr>
                  <a:defRPr/>
                </a:pP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E909B440-C0FF-3F74-1635-54EA0A30CED9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166316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Ход реализации проекта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631AA9-3EB6-AEC8-2FBD-291E30ADA327}"/>
              </a:ext>
            </a:extLst>
          </p:cNvPr>
          <p:cNvSpPr txBox="1"/>
          <p:nvPr/>
        </p:nvSpPr>
        <p:spPr>
          <a:xfrm>
            <a:off x="359665" y="4567540"/>
            <a:ext cx="19000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Реализация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6E8D3F-6ACD-7F03-89A1-A0B72D04DC08}"/>
              </a:ext>
            </a:extLst>
          </p:cNvPr>
          <p:cNvSpPr/>
          <p:nvPr/>
        </p:nvSpPr>
        <p:spPr>
          <a:xfrm>
            <a:off x="2848550" y="1077507"/>
            <a:ext cx="8992929" cy="5167845"/>
          </a:xfrm>
          <a:prstGeom prst="rect">
            <a:avLst/>
          </a:prstGeom>
          <a:noFill/>
          <a:ln w="19050">
            <a:solidFill>
              <a:srgbClr val="27A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сбора и обеззараживания медицинских отходов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эффективного обеззараживания воздуха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обеззараживания медицинского инструментария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F235362-D4F1-0A73-6969-B33D68A5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4316" y="6341044"/>
            <a:ext cx="554700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12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12" descr="Эмбл ОКБ 15 апр 07">
            <a:extLst>
              <a:ext uri="{FF2B5EF4-FFF2-40B4-BE49-F238E27FC236}">
                <a16:creationId xmlns:a16="http://schemas.microsoft.com/office/drawing/2014/main" id="{309D383C-3745-4B89-4768-671D8364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2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8">
            <a:extLst>
              <a:ext uri="{FF2B5EF4-FFF2-40B4-BE49-F238E27FC236}">
                <a16:creationId xmlns:a16="http://schemas.microsoft.com/office/drawing/2014/main" id="{9A2A6643-F509-437D-3B32-D852973C8B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4136" y="930485"/>
            <a:ext cx="2646616" cy="5622719"/>
            <a:chOff x="1449885" y="-2098355"/>
            <a:chExt cx="4168864" cy="4999056"/>
          </a:xfrm>
        </p:grpSpPr>
        <p:sp>
          <p:nvSpPr>
            <p:cNvPr id="26" name="Notched Right Arrow 69">
              <a:extLst>
                <a:ext uri="{FF2B5EF4-FFF2-40B4-BE49-F238E27FC236}">
                  <a16:creationId xmlns:a16="http://schemas.microsoft.com/office/drawing/2014/main" id="{81198EDA-A75D-1E3F-178F-7805BC22AEAF}"/>
                </a:ext>
              </a:extLst>
            </p:cNvPr>
            <p:cNvSpPr/>
            <p:nvPr/>
          </p:nvSpPr>
          <p:spPr>
            <a:xfrm rot="16200000">
              <a:off x="2228866" y="105134"/>
              <a:ext cx="4999056" cy="592077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01D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74320"/>
            <a:lstStyle/>
            <a:p>
              <a:pPr algn="r">
                <a:defRPr/>
              </a:pPr>
              <a:endParaRPr lang="en-US" sz="2000" b="1" dirty="0"/>
            </a:p>
          </p:txBody>
        </p: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3392739A-1E83-734D-1C14-FDAC2AD67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885" y="-1438856"/>
              <a:ext cx="4168864" cy="619574"/>
              <a:chOff x="-2391980" y="1892377"/>
              <a:chExt cx="4168864" cy="917162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473166B-407B-0385-F05A-6AB9D56FCAB7}"/>
                  </a:ext>
                </a:extLst>
              </p:cNvPr>
              <p:cNvSpPr/>
              <p:nvPr/>
            </p:nvSpPr>
            <p:spPr>
              <a:xfrm rot="10800000">
                <a:off x="1184807" y="2506660"/>
                <a:ext cx="592077" cy="302879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rgbClr val="016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72">
                <a:extLst>
                  <a:ext uri="{FF2B5EF4-FFF2-40B4-BE49-F238E27FC236}">
                    <a16:creationId xmlns:a16="http://schemas.microsoft.com/office/drawing/2014/main" id="{89F256DF-732D-9C6E-C837-04BEDED172A9}"/>
                  </a:ext>
                </a:extLst>
              </p:cNvPr>
              <p:cNvSpPr/>
              <p:nvPr/>
            </p:nvSpPr>
            <p:spPr>
              <a:xfrm flipH="1">
                <a:off x="-2391980" y="1892377"/>
                <a:ext cx="4166758" cy="802835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01A8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Ins="274320"/>
              <a:lstStyle/>
              <a:p>
                <a:pPr>
                  <a:defRPr/>
                </a:pP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E909B440-C0FF-3F74-1635-54EA0A30CED9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166316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Ход реализации проекта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631AA9-3EB6-AEC8-2FBD-291E30ADA327}"/>
              </a:ext>
            </a:extLst>
          </p:cNvPr>
          <p:cNvSpPr txBox="1"/>
          <p:nvPr/>
        </p:nvSpPr>
        <p:spPr>
          <a:xfrm>
            <a:off x="124136" y="5395312"/>
            <a:ext cx="260359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Закрытие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6E8D3F-6ACD-7F03-89A1-A0B72D04DC08}"/>
              </a:ext>
            </a:extLst>
          </p:cNvPr>
          <p:cNvSpPr/>
          <p:nvPr/>
        </p:nvSpPr>
        <p:spPr>
          <a:xfrm>
            <a:off x="2848550" y="1077507"/>
            <a:ext cx="8992929" cy="5186133"/>
          </a:xfrm>
          <a:prstGeom prst="rect">
            <a:avLst/>
          </a:prstGeom>
          <a:noFill/>
          <a:ln w="19050">
            <a:solidFill>
              <a:srgbClr val="016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endParaRPr lang="ru-RU" altLang="ru-RU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ECE498-E8F2-2EBD-9527-E55AD423DC95}"/>
              </a:ext>
            </a:extLst>
          </p:cNvPr>
          <p:cNvSpPr/>
          <p:nvPr/>
        </p:nvSpPr>
        <p:spPr>
          <a:xfrm>
            <a:off x="6499728" y="1133174"/>
            <a:ext cx="2092772" cy="7537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Lucida Sans Unicode" panose="020B0602030504020204" pitchFamily="34" charset="0"/>
                <a:cs typeface="Lucida Sans Unicode" panose="020B0602030504020204" pitchFamily="34" charset="0"/>
              </a:rPr>
              <a:t>Комиссия инфекционного контроля БОКБ</a:t>
            </a:r>
          </a:p>
        </p:txBody>
      </p:sp>
      <p:sp>
        <p:nvSpPr>
          <p:cNvPr id="5" name="Выноска со стрелкой влево 4">
            <a:extLst>
              <a:ext uri="{FF2B5EF4-FFF2-40B4-BE49-F238E27FC236}">
                <a16:creationId xmlns:a16="http://schemas.microsoft.com/office/drawing/2014/main" id="{8E202D46-3E3F-1BA3-F04C-2CC5F93297D5}"/>
              </a:ext>
            </a:extLst>
          </p:cNvPr>
          <p:cNvSpPr/>
          <p:nvPr/>
        </p:nvSpPr>
        <p:spPr>
          <a:xfrm>
            <a:off x="8663501" y="1168771"/>
            <a:ext cx="3117209" cy="1364781"/>
          </a:xfrm>
          <a:prstGeom prst="leftArrowCallout">
            <a:avLst>
              <a:gd name="adj1" fmla="val 23054"/>
              <a:gd name="adj2" fmla="val 22734"/>
              <a:gd name="adj3" fmla="val 29442"/>
              <a:gd name="adj4" fmla="val 7198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Управленческие решения по результатам эпидемиологической диагностики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42CB8A-6A1D-A3AF-E351-CF47E403E4DD}"/>
              </a:ext>
            </a:extLst>
          </p:cNvPr>
          <p:cNvSpPr/>
          <p:nvPr/>
        </p:nvSpPr>
        <p:spPr>
          <a:xfrm>
            <a:off x="6499728" y="2057591"/>
            <a:ext cx="2094091" cy="872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Рабочее место госпитального эпидемиолога</a:t>
            </a:r>
          </a:p>
        </p:txBody>
      </p:sp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0CBE43D0-6BEB-BB7C-8D18-77667C8F1878}"/>
              </a:ext>
            </a:extLst>
          </p:cNvPr>
          <p:cNvSpPr/>
          <p:nvPr/>
        </p:nvSpPr>
        <p:spPr>
          <a:xfrm>
            <a:off x="7466152" y="1866454"/>
            <a:ext cx="133657" cy="204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53AF44-BF4C-C39B-B7AA-A5EEF2D45DAA}"/>
              </a:ext>
            </a:extLst>
          </p:cNvPr>
          <p:cNvSpPr/>
          <p:nvPr/>
        </p:nvSpPr>
        <p:spPr>
          <a:xfrm>
            <a:off x="9491357" y="2872007"/>
            <a:ext cx="2094091" cy="7537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Lucida Sans Unicode" panose="020B0602030504020204" pitchFamily="34" charset="0"/>
                <a:cs typeface="Lucida Sans Unicode" panose="020B0602030504020204" pitchFamily="34" charset="0"/>
              </a:rPr>
              <a:t>Бактериологическая лаборатория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0BD462C-3DAE-08C6-60DF-259DBEC8B231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8593819" y="2493981"/>
            <a:ext cx="1944584" cy="37802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4FA7C1-3350-D0E5-F389-3EDD746D68EE}"/>
              </a:ext>
            </a:extLst>
          </p:cNvPr>
          <p:cNvSpPr/>
          <p:nvPr/>
        </p:nvSpPr>
        <p:spPr>
          <a:xfrm>
            <a:off x="6409397" y="3350029"/>
            <a:ext cx="2273433" cy="4646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Работа внутреннего чата</a:t>
            </a:r>
          </a:p>
        </p:txBody>
      </p:sp>
      <p:sp>
        <p:nvSpPr>
          <p:cNvPr id="11" name="Выноска со стрелкой вверх 13">
            <a:extLst>
              <a:ext uri="{FF2B5EF4-FFF2-40B4-BE49-F238E27FC236}">
                <a16:creationId xmlns:a16="http://schemas.microsoft.com/office/drawing/2014/main" id="{374AF1C2-62C0-F15B-82FF-14E3C93322A0}"/>
              </a:ext>
            </a:extLst>
          </p:cNvPr>
          <p:cNvSpPr/>
          <p:nvPr/>
        </p:nvSpPr>
        <p:spPr>
          <a:xfrm>
            <a:off x="7599809" y="3814652"/>
            <a:ext cx="4043551" cy="2301679"/>
          </a:xfrm>
          <a:prstGeom prst="upArrowCallou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Сбор данных о микроорганизмах </a:t>
            </a:r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циркулирующих в отделениях, АБ-резистентности с использованием  ЛИС </a:t>
            </a:r>
            <a:r>
              <a:rPr lang="ru-RU" altLang="ru-RU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Акросс</a:t>
            </a:r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-Инжиниринг</a:t>
            </a:r>
            <a:r>
              <a:rPr lang="en-US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AMRcloud</a:t>
            </a:r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Анализ механизмов реализации резистентности к АБ (фенотипические и молекулярно-генетические методы). Мониторинг устойчивости МО к дезинфектантам. Детекция биопленок.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38EB65-0A8E-C8FE-280D-BE707112781C}"/>
              </a:ext>
            </a:extLst>
          </p:cNvPr>
          <p:cNvSpPr/>
          <p:nvPr/>
        </p:nvSpPr>
        <p:spPr>
          <a:xfrm>
            <a:off x="3022613" y="2913639"/>
            <a:ext cx="2393435" cy="7537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Lucida Sans Unicode" panose="020B0602030504020204" pitchFamily="34" charset="0"/>
                <a:cs typeface="Lucida Sans Unicode" panose="020B0602030504020204" pitchFamily="34" charset="0"/>
              </a:rPr>
              <a:t>Все отделения стационара, прежде всего ОРИТ</a:t>
            </a:r>
          </a:p>
        </p:txBody>
      </p:sp>
      <p:sp>
        <p:nvSpPr>
          <p:cNvPr id="13" name="Выноска со стрелкой вверх 21">
            <a:extLst>
              <a:ext uri="{FF2B5EF4-FFF2-40B4-BE49-F238E27FC236}">
                <a16:creationId xmlns:a16="http://schemas.microsoft.com/office/drawing/2014/main" id="{23900A5C-EE0B-62B3-0712-C46B385FC452}"/>
              </a:ext>
            </a:extLst>
          </p:cNvPr>
          <p:cNvSpPr/>
          <p:nvPr/>
        </p:nvSpPr>
        <p:spPr>
          <a:xfrm>
            <a:off x="3022613" y="3858488"/>
            <a:ext cx="4379077" cy="2214008"/>
          </a:xfrm>
          <a:prstGeom prst="upArrowCallou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Блок Клинико-эпидемиологическое наблюдение: </a:t>
            </a:r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учет ИСМП и заносов среди пациентов и персонала, сбор данных о характеристике лечебно-диагностического процесса (инвазивные процедуры), характеристика пациентов (факторы риска пациентов), санитарно-гигиеническое состояние, противоэпидемический режим.</a:t>
            </a:r>
          </a:p>
        </p:txBody>
      </p:sp>
      <p:sp>
        <p:nvSpPr>
          <p:cNvPr id="14" name="Выноска со стрелкой вправо 22">
            <a:extLst>
              <a:ext uri="{FF2B5EF4-FFF2-40B4-BE49-F238E27FC236}">
                <a16:creationId xmlns:a16="http://schemas.microsoft.com/office/drawing/2014/main" id="{B5481A1A-8EDD-2697-EBF5-045C3F946911}"/>
              </a:ext>
            </a:extLst>
          </p:cNvPr>
          <p:cNvSpPr/>
          <p:nvPr/>
        </p:nvSpPr>
        <p:spPr>
          <a:xfrm>
            <a:off x="3063616" y="1206917"/>
            <a:ext cx="3194309" cy="1364782"/>
          </a:xfrm>
          <a:prstGeom prst="rightArrowCallout">
            <a:avLst>
              <a:gd name="adj1" fmla="val 21541"/>
              <a:gd name="adj2" fmla="val 23270"/>
              <a:gd name="adj3" fmla="val 26730"/>
              <a:gd name="adj4" fmla="val 7540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Оценка соответствия критериям обеспечения </a:t>
            </a:r>
            <a:r>
              <a:rPr lang="ru-RU" altLang="ru-RU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эпидбезопасности</a:t>
            </a:r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(аудиты). </a:t>
            </a:r>
            <a:r>
              <a:rPr lang="ru-RU" altLang="ru-RU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Эпид</a:t>
            </a:r>
            <a:r>
              <a:rPr lang="ru-RU" altLang="ru-RU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анализ, информирование, протокольная часть (ежемесячно)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35BAF49-5BA5-4103-4EEF-BB913D242B11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 flipV="1">
            <a:off x="5416048" y="3248860"/>
            <a:ext cx="4075309" cy="416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AED8F4A-8EBB-7C1D-A4B3-E65A5C9EAA5E}"/>
              </a:ext>
            </a:extLst>
          </p:cNvPr>
          <p:cNvCxnSpPr>
            <a:cxnSpLocks/>
            <a:stCxn id="12" idx="0"/>
            <a:endCxn id="6" idx="1"/>
          </p:cNvCxnSpPr>
          <p:nvPr/>
        </p:nvCxnSpPr>
        <p:spPr>
          <a:xfrm flipV="1">
            <a:off x="4219331" y="2493981"/>
            <a:ext cx="2280397" cy="41965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75D5B4-2A87-3A18-CD68-BB001AB0B500}"/>
              </a:ext>
            </a:extLst>
          </p:cNvPr>
          <p:cNvSpPr/>
          <p:nvPr/>
        </p:nvSpPr>
        <p:spPr>
          <a:xfrm>
            <a:off x="6450779" y="3858488"/>
            <a:ext cx="2153432" cy="6529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Отдел клинической фармакологии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7A7C1D58-B12D-EFCF-6996-C2E368A9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04" y="6341044"/>
            <a:ext cx="59131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13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Picture 12" descr="Эмбл ОКБ 15 апр 07">
            <a:extLst>
              <a:ext uri="{FF2B5EF4-FFF2-40B4-BE49-F238E27FC236}">
                <a16:creationId xmlns:a16="http://schemas.microsoft.com/office/drawing/2014/main" id="{ACDBDC25-46A8-9F8A-0AD6-1497E6EE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A6CB78AF-4D84-27C8-B6DC-139341EA9288}"/>
              </a:ext>
            </a:extLst>
          </p:cNvPr>
          <p:cNvSpPr/>
          <p:nvPr/>
        </p:nvSpPr>
        <p:spPr>
          <a:xfrm>
            <a:off x="366940" y="1878308"/>
            <a:ext cx="11730571" cy="2913148"/>
          </a:xfrm>
          <a:custGeom>
            <a:avLst/>
            <a:gdLst/>
            <a:ahLst/>
            <a:cxnLst/>
            <a:rect l="l" t="t" r="r" b="b"/>
            <a:pathLst>
              <a:path w="8476615" h="657225">
                <a:moveTo>
                  <a:pt x="8367014" y="0"/>
                </a:moveTo>
                <a:lnTo>
                  <a:pt x="109474" y="0"/>
                </a:lnTo>
                <a:lnTo>
                  <a:pt x="66865" y="8604"/>
                </a:lnTo>
                <a:lnTo>
                  <a:pt x="32067" y="32067"/>
                </a:lnTo>
                <a:lnTo>
                  <a:pt x="8604" y="66865"/>
                </a:lnTo>
                <a:lnTo>
                  <a:pt x="0" y="109474"/>
                </a:lnTo>
                <a:lnTo>
                  <a:pt x="0" y="547370"/>
                </a:lnTo>
                <a:lnTo>
                  <a:pt x="8604" y="589978"/>
                </a:lnTo>
                <a:lnTo>
                  <a:pt x="32067" y="624776"/>
                </a:lnTo>
                <a:lnTo>
                  <a:pt x="66865" y="648239"/>
                </a:lnTo>
                <a:lnTo>
                  <a:pt x="109474" y="656844"/>
                </a:lnTo>
                <a:lnTo>
                  <a:pt x="8367014" y="656844"/>
                </a:lnTo>
                <a:lnTo>
                  <a:pt x="8409622" y="648239"/>
                </a:lnTo>
                <a:lnTo>
                  <a:pt x="8444420" y="624776"/>
                </a:lnTo>
                <a:lnTo>
                  <a:pt x="8467883" y="589978"/>
                </a:lnTo>
                <a:lnTo>
                  <a:pt x="8476488" y="547370"/>
                </a:lnTo>
                <a:lnTo>
                  <a:pt x="8476488" y="109474"/>
                </a:lnTo>
                <a:lnTo>
                  <a:pt x="8467883" y="66865"/>
                </a:lnTo>
                <a:lnTo>
                  <a:pt x="8444420" y="32067"/>
                </a:lnTo>
                <a:lnTo>
                  <a:pt x="8409622" y="8604"/>
                </a:lnTo>
                <a:lnTo>
                  <a:pt x="8367014" y="0"/>
                </a:lnTo>
                <a:close/>
              </a:path>
            </a:pathLst>
          </a:custGeom>
          <a:solidFill>
            <a:srgbClr val="3BC7B4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pic>
        <p:nvPicPr>
          <p:cNvPr id="4" name="Picture 12" descr="Эмбл ОКБ 15 апр 07">
            <a:extLst>
              <a:ext uri="{FF2B5EF4-FFF2-40B4-BE49-F238E27FC236}">
                <a16:creationId xmlns:a16="http://schemas.microsoft.com/office/drawing/2014/main" id="{235F4972-2212-EED0-0657-355C953D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5AC5555-19AC-D983-D8DE-B89831FE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424" y="6341044"/>
            <a:ext cx="54559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14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B1C54D9C-4351-FA58-D171-323FDDB746E6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19154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Критерии оценки эффективности и достижения целевых индикаторов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2A28DE-4941-E077-5C71-AD5FC93C0ECB}"/>
              </a:ext>
            </a:extLst>
          </p:cNvPr>
          <p:cNvSpPr/>
          <p:nvPr/>
        </p:nvSpPr>
        <p:spPr>
          <a:xfrm>
            <a:off x="836870" y="1154911"/>
            <a:ext cx="10922314" cy="51861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Снижение заболеваемости (стратифицированные показатели) актуальных форм ИСМП на 15 и более процентов.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Снижение смертности от ИСМП на 15 и более процентов.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Снижение затрат на антимикробную терапию случаев ИСМП на 15 и более процентов.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Снижение удельного веса Гр-микрофлоры в этологической структуре ИСМП на 15 и более процентов.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ru-RU" altLang="ru-RU" sz="2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ru-RU" altLang="ru-RU" sz="2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1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5">
            <a:extLst>
              <a:ext uri="{FF2B5EF4-FFF2-40B4-BE49-F238E27FC236}">
                <a16:creationId xmlns:a16="http://schemas.microsoft.com/office/drawing/2014/main" id="{D20EF518-E9AF-E7AA-56AF-DF68E944DC13}"/>
              </a:ext>
            </a:extLst>
          </p:cNvPr>
          <p:cNvSpPr txBox="1">
            <a:spLocks/>
          </p:cNvSpPr>
          <p:nvPr/>
        </p:nvSpPr>
        <p:spPr>
          <a:xfrm>
            <a:off x="469164" y="1394016"/>
            <a:ext cx="7264273" cy="4964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rgbClr val="FF427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В 2021 году введен новый лабораторный корпус, оснащенный по всем мировым стандартам</a:t>
            </a: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Автоматическая система приготовления, стерилизации и розлива питательных сред </a:t>
            </a:r>
            <a:r>
              <a:rPr lang="en-US" sz="1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Systec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Mediaprep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10</a:t>
            </a:r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Автоматизированная система бактериологического посева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WASP</a:t>
            </a:r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Прибор для  </a:t>
            </a:r>
            <a:r>
              <a:rPr lang="ru-RU" sz="1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гемокультивирования</a:t>
            </a: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BD BACTEC </a:t>
            </a:r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Бактериологический анализатор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VITEK 2</a:t>
            </a: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Масс-спектрометр для быстрой идентификации микроорганизмов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MALDI-TOF</a:t>
            </a:r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Система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GeneXpert </a:t>
            </a: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для ПЦР в реальном времени</a:t>
            </a: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Анализатор чувствительности к антибиотикам ADAGIO</a:t>
            </a: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Автоматический анализатор для быстрого бактериологического посева мочи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HB&amp;L</a:t>
            </a:r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defRPr/>
            </a:pPr>
            <a:r>
              <a:rPr lang="ru-RU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Вспомогательное общелабораторное оборудование</a:t>
            </a:r>
          </a:p>
        </p:txBody>
      </p:sp>
      <p:pic>
        <p:nvPicPr>
          <p:cNvPr id="5" name="Picture 12" descr="Эмбл ОКБ 15 апр 07">
            <a:extLst>
              <a:ext uri="{FF2B5EF4-FFF2-40B4-BE49-F238E27FC236}">
                <a16:creationId xmlns:a16="http://schemas.microsoft.com/office/drawing/2014/main" id="{57CCB323-1F33-3C0F-EAC8-71F40571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D29CB30-92D6-1924-BF27-55401A61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74" y="1971929"/>
            <a:ext cx="1587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591EE61-43A9-37FD-1177-052BD03F4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11" y="4351591"/>
            <a:ext cx="2478088" cy="3476625"/>
          </a:xfr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E58F8A24-82EA-850D-47E3-1FD43172E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24" y="884491"/>
            <a:ext cx="19907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639D165-ED38-380F-4C57-67CBD06D4AE1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Результаты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5F6A6384-BA47-512F-0035-E92E4468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424" y="6341044"/>
            <a:ext cx="54559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15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9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AB33C8B-11F2-218F-609A-841D36F9314C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Результаты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61A240D-AE79-310B-DB4A-E5CC1F26B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729964"/>
              </p:ext>
            </p:extLst>
          </p:nvPr>
        </p:nvGraphicFramePr>
        <p:xfrm>
          <a:off x="521489" y="629583"/>
          <a:ext cx="10945367" cy="379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9A3B912-EC51-2EF8-86D0-53FA12ADF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43873"/>
              </p:ext>
            </p:extLst>
          </p:nvPr>
        </p:nvGraphicFramePr>
        <p:xfrm>
          <a:off x="521489" y="4292464"/>
          <a:ext cx="11047194" cy="256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5DA91D0-D5E6-2293-4834-EB143E430932}"/>
              </a:ext>
            </a:extLst>
          </p:cNvPr>
          <p:cNvCxnSpPr/>
          <p:nvPr/>
        </p:nvCxnSpPr>
        <p:spPr>
          <a:xfrm>
            <a:off x="1527048" y="1856232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80E81C3-5F32-9B5F-4C29-C7A28955046B}"/>
              </a:ext>
            </a:extLst>
          </p:cNvPr>
          <p:cNvCxnSpPr/>
          <p:nvPr/>
        </p:nvCxnSpPr>
        <p:spPr>
          <a:xfrm>
            <a:off x="3709416" y="1856232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81155E7-6AAF-DBC9-BAAD-8C0178A2F417}"/>
              </a:ext>
            </a:extLst>
          </p:cNvPr>
          <p:cNvCxnSpPr/>
          <p:nvPr/>
        </p:nvCxnSpPr>
        <p:spPr>
          <a:xfrm>
            <a:off x="5903976" y="1393753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3B4FAF4-7080-8BA9-2600-236DE3B01E36}"/>
              </a:ext>
            </a:extLst>
          </p:cNvPr>
          <p:cNvCxnSpPr/>
          <p:nvPr/>
        </p:nvCxnSpPr>
        <p:spPr>
          <a:xfrm>
            <a:off x="8016240" y="1664208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216B827-DC37-B58E-A63D-F05CB564BBF9}"/>
              </a:ext>
            </a:extLst>
          </p:cNvPr>
          <p:cNvCxnSpPr/>
          <p:nvPr/>
        </p:nvCxnSpPr>
        <p:spPr>
          <a:xfrm>
            <a:off x="10058399" y="1092709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ECC5CB6-8B2F-970E-9DDF-A391371D1474}"/>
              </a:ext>
            </a:extLst>
          </p:cNvPr>
          <p:cNvCxnSpPr>
            <a:cxnSpLocks/>
          </p:cNvCxnSpPr>
          <p:nvPr/>
        </p:nvCxnSpPr>
        <p:spPr>
          <a:xfrm>
            <a:off x="2103120" y="4531498"/>
            <a:ext cx="1335024" cy="524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0664B2C-0097-0587-7192-751682F2D02E}"/>
              </a:ext>
            </a:extLst>
          </p:cNvPr>
          <p:cNvCxnSpPr>
            <a:cxnSpLocks/>
          </p:cNvCxnSpPr>
          <p:nvPr/>
        </p:nvCxnSpPr>
        <p:spPr>
          <a:xfrm>
            <a:off x="5748528" y="4793742"/>
            <a:ext cx="1335024" cy="524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A848F18-98AA-5AD1-5AFD-1DA95AEBE46A}"/>
              </a:ext>
            </a:extLst>
          </p:cNvPr>
          <p:cNvCxnSpPr>
            <a:cxnSpLocks/>
          </p:cNvCxnSpPr>
          <p:nvPr/>
        </p:nvCxnSpPr>
        <p:spPr>
          <a:xfrm>
            <a:off x="9305544" y="4654943"/>
            <a:ext cx="1335024" cy="524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317E70F-4F07-868A-8F3F-AFF230415F85}"/>
              </a:ext>
            </a:extLst>
          </p:cNvPr>
          <p:cNvSpPr/>
          <p:nvPr/>
        </p:nvSpPr>
        <p:spPr>
          <a:xfrm>
            <a:off x="1621536" y="1642573"/>
            <a:ext cx="780288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18,8%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FBB593-57FD-E090-9D97-D6028C326869}"/>
              </a:ext>
            </a:extLst>
          </p:cNvPr>
          <p:cNvSpPr/>
          <p:nvPr/>
        </p:nvSpPr>
        <p:spPr>
          <a:xfrm>
            <a:off x="3858768" y="1649818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34,0%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0FB0A2-DAD1-1D53-A92A-9E70CC8C4671}"/>
              </a:ext>
            </a:extLst>
          </p:cNvPr>
          <p:cNvSpPr/>
          <p:nvPr/>
        </p:nvSpPr>
        <p:spPr>
          <a:xfrm>
            <a:off x="5998464" y="1206302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64,7%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16A8B6-3BEB-079A-C5AF-6C4ACF65F03D}"/>
              </a:ext>
            </a:extLst>
          </p:cNvPr>
          <p:cNvSpPr/>
          <p:nvPr/>
        </p:nvSpPr>
        <p:spPr>
          <a:xfrm>
            <a:off x="8141208" y="1507345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36,0%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DC923A-4ADA-95D6-7BED-6CFD1631BE69}"/>
              </a:ext>
            </a:extLst>
          </p:cNvPr>
          <p:cNvSpPr/>
          <p:nvPr/>
        </p:nvSpPr>
        <p:spPr>
          <a:xfrm>
            <a:off x="10152887" y="957481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38,2%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8AA8B9-2328-B754-00B4-CA6892319E9F}"/>
              </a:ext>
            </a:extLst>
          </p:cNvPr>
          <p:cNvSpPr/>
          <p:nvPr/>
        </p:nvSpPr>
        <p:spPr>
          <a:xfrm>
            <a:off x="9642347" y="4435787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32,9%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95BE8D9-80FF-A2BD-ABF5-B7A35ABC239C}"/>
              </a:ext>
            </a:extLst>
          </p:cNvPr>
          <p:cNvSpPr/>
          <p:nvPr/>
        </p:nvSpPr>
        <p:spPr>
          <a:xfrm>
            <a:off x="6045086" y="4519715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45,2%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8E9BCE-EBBE-C56C-52E2-070BA542BF18}"/>
              </a:ext>
            </a:extLst>
          </p:cNvPr>
          <p:cNvSpPr/>
          <p:nvPr/>
        </p:nvSpPr>
        <p:spPr>
          <a:xfrm>
            <a:off x="2451184" y="4382910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38,9%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7BD9BEDD-D8EA-CA3A-CACA-95D9CDA0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856" y="6341044"/>
            <a:ext cx="472160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16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Picture 12" descr="Эмбл ОКБ 15 апр 07">
            <a:extLst>
              <a:ext uri="{FF2B5EF4-FFF2-40B4-BE49-F238E27FC236}">
                <a16:creationId xmlns:a16="http://schemas.microsoft.com/office/drawing/2014/main" id="{F6B83BB0-17C0-52EB-F5B4-4731477F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99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AB33C8B-11F2-218F-609A-841D36F9314C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Результаты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966A9DB-57FB-7E94-663A-00D236B60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16438"/>
              </p:ext>
            </p:extLst>
          </p:nvPr>
        </p:nvGraphicFramePr>
        <p:xfrm>
          <a:off x="530352" y="824180"/>
          <a:ext cx="11119104" cy="312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C8CC74-55A4-B8A3-7650-C86784C65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589683"/>
              </p:ext>
            </p:extLst>
          </p:nvPr>
        </p:nvGraphicFramePr>
        <p:xfrm>
          <a:off x="530352" y="3750260"/>
          <a:ext cx="11119104" cy="289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0758177-CAC9-0900-E384-393616844AB6}"/>
              </a:ext>
            </a:extLst>
          </p:cNvPr>
          <p:cNvCxnSpPr/>
          <p:nvPr/>
        </p:nvCxnSpPr>
        <p:spPr>
          <a:xfrm>
            <a:off x="1700784" y="1302311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1BEBFC3-7BCA-E090-4A2C-13C8E9ED7EA7}"/>
              </a:ext>
            </a:extLst>
          </p:cNvPr>
          <p:cNvCxnSpPr/>
          <p:nvPr/>
        </p:nvCxnSpPr>
        <p:spPr>
          <a:xfrm>
            <a:off x="3800856" y="1702710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560EA56-080D-B20A-D0D3-3DD8DE88800C}"/>
              </a:ext>
            </a:extLst>
          </p:cNvPr>
          <p:cNvCxnSpPr/>
          <p:nvPr/>
        </p:nvCxnSpPr>
        <p:spPr>
          <a:xfrm>
            <a:off x="5888736" y="2536137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8C56B23-F38B-DAD1-5048-9411FFADAE40}"/>
              </a:ext>
            </a:extLst>
          </p:cNvPr>
          <p:cNvCxnSpPr/>
          <p:nvPr/>
        </p:nvCxnSpPr>
        <p:spPr>
          <a:xfrm>
            <a:off x="8065008" y="2329785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7B83D72-B73C-5CC7-8B2E-CC26E61B932D}"/>
              </a:ext>
            </a:extLst>
          </p:cNvPr>
          <p:cNvCxnSpPr/>
          <p:nvPr/>
        </p:nvCxnSpPr>
        <p:spPr>
          <a:xfrm>
            <a:off x="10241280" y="2453133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45FFA9-F123-A6B0-538A-69C72908A48C}"/>
              </a:ext>
            </a:extLst>
          </p:cNvPr>
          <p:cNvSpPr/>
          <p:nvPr/>
        </p:nvSpPr>
        <p:spPr>
          <a:xfrm>
            <a:off x="1795272" y="1088652"/>
            <a:ext cx="780288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56,1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C67F64-14E5-6E92-3C85-2FEE066CE393}"/>
              </a:ext>
            </a:extLst>
          </p:cNvPr>
          <p:cNvSpPr/>
          <p:nvPr/>
        </p:nvSpPr>
        <p:spPr>
          <a:xfrm>
            <a:off x="3950208" y="1496296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17,4%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55E413-E259-F275-4FE6-92193423CB99}"/>
              </a:ext>
            </a:extLst>
          </p:cNvPr>
          <p:cNvSpPr/>
          <p:nvPr/>
        </p:nvSpPr>
        <p:spPr>
          <a:xfrm>
            <a:off x="5983224" y="2348686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46,4%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8FA20D-9A3B-8D78-A48B-85E4974E6C31}"/>
              </a:ext>
            </a:extLst>
          </p:cNvPr>
          <p:cNvSpPr/>
          <p:nvPr/>
        </p:nvSpPr>
        <p:spPr>
          <a:xfrm>
            <a:off x="8189976" y="2172922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4,4%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ACF396-E877-D960-41F5-5C1151B05580}"/>
              </a:ext>
            </a:extLst>
          </p:cNvPr>
          <p:cNvSpPr/>
          <p:nvPr/>
        </p:nvSpPr>
        <p:spPr>
          <a:xfrm>
            <a:off x="10335768" y="2317905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29,7%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D916672-D15E-F5C6-5540-9BDCE8CDC88B}"/>
              </a:ext>
            </a:extLst>
          </p:cNvPr>
          <p:cNvCxnSpPr>
            <a:cxnSpLocks/>
          </p:cNvCxnSpPr>
          <p:nvPr/>
        </p:nvCxnSpPr>
        <p:spPr>
          <a:xfrm flipV="1">
            <a:off x="1431022" y="4582839"/>
            <a:ext cx="1239618" cy="372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0E5913-69E2-9533-D266-B7327F97E58D}"/>
              </a:ext>
            </a:extLst>
          </p:cNvPr>
          <p:cNvSpPr/>
          <p:nvPr/>
        </p:nvSpPr>
        <p:spPr>
          <a:xfrm>
            <a:off x="1533610" y="4428339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6,8%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2DE3930-69FE-ED1F-19A3-D7D33F7558C7}"/>
              </a:ext>
            </a:extLst>
          </p:cNvPr>
          <p:cNvCxnSpPr>
            <a:cxnSpLocks/>
          </p:cNvCxnSpPr>
          <p:nvPr/>
        </p:nvCxnSpPr>
        <p:spPr>
          <a:xfrm>
            <a:off x="4133850" y="4198018"/>
            <a:ext cx="1345396" cy="4352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FFD342-094F-1727-4C16-A8EACB7D834A}"/>
              </a:ext>
            </a:extLst>
          </p:cNvPr>
          <p:cNvSpPr/>
          <p:nvPr/>
        </p:nvSpPr>
        <p:spPr>
          <a:xfrm>
            <a:off x="4650486" y="4130510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64,5%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AE98508-A817-1B3E-ED72-0249FC5034CE}"/>
              </a:ext>
            </a:extLst>
          </p:cNvPr>
          <p:cNvCxnSpPr>
            <a:cxnSpLocks/>
          </p:cNvCxnSpPr>
          <p:nvPr/>
        </p:nvCxnSpPr>
        <p:spPr>
          <a:xfrm flipV="1">
            <a:off x="6942456" y="4955647"/>
            <a:ext cx="1122552" cy="348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86390D8-EE0D-2D86-48C0-253DA0165EAC}"/>
              </a:ext>
            </a:extLst>
          </p:cNvPr>
          <p:cNvSpPr/>
          <p:nvPr/>
        </p:nvSpPr>
        <p:spPr>
          <a:xfrm>
            <a:off x="7015438" y="4678477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166B667-5C1C-DF14-052A-1097E87B0EC7}"/>
              </a:ext>
            </a:extLst>
          </p:cNvPr>
          <p:cNvCxnSpPr>
            <a:cxnSpLocks/>
          </p:cNvCxnSpPr>
          <p:nvPr/>
        </p:nvCxnSpPr>
        <p:spPr>
          <a:xfrm>
            <a:off x="9571652" y="5104235"/>
            <a:ext cx="1335024" cy="524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DFC3740-91E7-6585-8C9D-CF4E7BF913FC}"/>
              </a:ext>
            </a:extLst>
          </p:cNvPr>
          <p:cNvSpPr/>
          <p:nvPr/>
        </p:nvSpPr>
        <p:spPr>
          <a:xfrm>
            <a:off x="9919716" y="4955647"/>
            <a:ext cx="832104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41,2%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D76B24AA-3945-437D-61EF-53960ABD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341044"/>
            <a:ext cx="518160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17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6" name="Picture 12" descr="Эмбл ОКБ 15 апр 07">
            <a:extLst>
              <a:ext uri="{FF2B5EF4-FFF2-40B4-BE49-F238E27FC236}">
                <a16:creationId xmlns:a16="http://schemas.microsoft.com/office/drawing/2014/main" id="{CE3EC076-EE3C-8807-21DB-BD0B08B7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2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AB33C8B-11F2-218F-609A-841D36F9314C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Результаты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31F369E-79AA-BB94-5860-40670A6CA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135781"/>
              </p:ext>
            </p:extLst>
          </p:nvPr>
        </p:nvGraphicFramePr>
        <p:xfrm>
          <a:off x="603504" y="988772"/>
          <a:ext cx="11109960" cy="550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0C48D8D-6C15-3827-74D0-5E397D94460C}"/>
              </a:ext>
            </a:extLst>
          </p:cNvPr>
          <p:cNvCxnSpPr/>
          <p:nvPr/>
        </p:nvCxnSpPr>
        <p:spPr>
          <a:xfrm>
            <a:off x="1258824" y="4683654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5A2C1E-AE9D-36E0-7C4E-96EC5C0561D1}"/>
              </a:ext>
            </a:extLst>
          </p:cNvPr>
          <p:cNvSpPr/>
          <p:nvPr/>
        </p:nvSpPr>
        <p:spPr>
          <a:xfrm>
            <a:off x="1408176" y="4477240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36,4%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C037EF4-45DB-2ED1-8105-B6D6C6B37379}"/>
              </a:ext>
            </a:extLst>
          </p:cNvPr>
          <p:cNvCxnSpPr>
            <a:cxnSpLocks/>
          </p:cNvCxnSpPr>
          <p:nvPr/>
        </p:nvCxnSpPr>
        <p:spPr>
          <a:xfrm flipV="1">
            <a:off x="2840355" y="4747695"/>
            <a:ext cx="781812" cy="282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10CE12-102D-C42B-7536-B78108D5EE93}"/>
              </a:ext>
            </a:extLst>
          </p:cNvPr>
          <p:cNvSpPr/>
          <p:nvPr/>
        </p:nvSpPr>
        <p:spPr>
          <a:xfrm>
            <a:off x="2971800" y="4477240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24A214D-9838-94CA-2E2E-2D3D1FE21377}"/>
              </a:ext>
            </a:extLst>
          </p:cNvPr>
          <p:cNvCxnSpPr>
            <a:cxnSpLocks/>
          </p:cNvCxnSpPr>
          <p:nvPr/>
        </p:nvCxnSpPr>
        <p:spPr>
          <a:xfrm flipV="1">
            <a:off x="4420743" y="4747695"/>
            <a:ext cx="718185" cy="3200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39BED5-F7D7-0E54-F2DB-AFB44875E0D5}"/>
              </a:ext>
            </a:extLst>
          </p:cNvPr>
          <p:cNvSpPr/>
          <p:nvPr/>
        </p:nvSpPr>
        <p:spPr>
          <a:xfrm>
            <a:off x="4410456" y="4477240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15,7%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4587B17-8E58-20B4-4885-376B321B07DD}"/>
              </a:ext>
            </a:extLst>
          </p:cNvPr>
          <p:cNvCxnSpPr/>
          <p:nvPr/>
        </p:nvCxnSpPr>
        <p:spPr>
          <a:xfrm>
            <a:off x="5849112" y="4217310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3125DD-5EBD-DDC1-6842-66DC5F0A9F34}"/>
              </a:ext>
            </a:extLst>
          </p:cNvPr>
          <p:cNvSpPr/>
          <p:nvPr/>
        </p:nvSpPr>
        <p:spPr>
          <a:xfrm>
            <a:off x="5998464" y="4010896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20,0%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54F88D1-2710-BDBD-2C08-108CD808722B}"/>
              </a:ext>
            </a:extLst>
          </p:cNvPr>
          <p:cNvCxnSpPr/>
          <p:nvPr/>
        </p:nvCxnSpPr>
        <p:spPr>
          <a:xfrm>
            <a:off x="7577328" y="1876446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623E23-6ACE-F6D2-89B8-8BE88659DCFB}"/>
              </a:ext>
            </a:extLst>
          </p:cNvPr>
          <p:cNvSpPr/>
          <p:nvPr/>
        </p:nvSpPr>
        <p:spPr>
          <a:xfrm>
            <a:off x="7726680" y="1670032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33,2%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47E5B33-6D5C-D95F-7EDB-69F6390F30BD}"/>
              </a:ext>
            </a:extLst>
          </p:cNvPr>
          <p:cNvCxnSpPr>
            <a:cxnSpLocks/>
          </p:cNvCxnSpPr>
          <p:nvPr/>
        </p:nvCxnSpPr>
        <p:spPr>
          <a:xfrm flipV="1">
            <a:off x="9067419" y="4888945"/>
            <a:ext cx="744093" cy="2774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F90926-A313-8747-F105-B4D4E68405BB}"/>
              </a:ext>
            </a:extLst>
          </p:cNvPr>
          <p:cNvSpPr/>
          <p:nvPr/>
        </p:nvSpPr>
        <p:spPr>
          <a:xfrm>
            <a:off x="9102852" y="4349257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0E5556-F44C-1EE7-C68B-F369B1F57C44}"/>
              </a:ext>
            </a:extLst>
          </p:cNvPr>
          <p:cNvCxnSpPr/>
          <p:nvPr/>
        </p:nvCxnSpPr>
        <p:spPr>
          <a:xfrm>
            <a:off x="10584180" y="4409334"/>
            <a:ext cx="832104" cy="384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D08550-DED4-9C11-F1E6-950DADB6DEE9}"/>
              </a:ext>
            </a:extLst>
          </p:cNvPr>
          <p:cNvSpPr/>
          <p:nvPr/>
        </p:nvSpPr>
        <p:spPr>
          <a:xfrm>
            <a:off x="10733532" y="4202920"/>
            <a:ext cx="807720" cy="27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62,7%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A8E1250C-C64D-BEF5-AAB2-C0EA0984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284" y="6341044"/>
            <a:ext cx="5227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18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Picture 12" descr="Эмбл ОКБ 15 апр 07">
            <a:extLst>
              <a:ext uri="{FF2B5EF4-FFF2-40B4-BE49-F238E27FC236}">
                <a16:creationId xmlns:a16="http://schemas.microsoft.com/office/drawing/2014/main" id="{C09050F2-E061-3364-19A0-E2CE1443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55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18BA5715-A586-260C-46EA-8517FEDC9DBF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161940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Рекомендации и перспективы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8ED3B-D8F3-0877-F5AD-2A3408A6A616}"/>
              </a:ext>
            </a:extLst>
          </p:cNvPr>
          <p:cNvSpPr txBox="1"/>
          <p:nvPr/>
        </p:nvSpPr>
        <p:spPr>
          <a:xfrm>
            <a:off x="928116" y="1413249"/>
            <a:ext cx="10335768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Автоматизация контроля эффективности антимикробной терапии.</a:t>
            </a:r>
            <a:endParaRPr lang="en-US" dirty="0"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Внесение эпидемиологического компонента в МИС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AMRcloud</a:t>
            </a: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интеграция с МИС на уровне региона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Электронные листы инфекционного контроля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Утилизация отходов</a:t>
            </a:r>
            <a:endParaRPr lang="ru-RU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12" descr="Эмбл ОКБ 15 апр 07">
            <a:extLst>
              <a:ext uri="{FF2B5EF4-FFF2-40B4-BE49-F238E27FC236}">
                <a16:creationId xmlns:a16="http://schemas.microsoft.com/office/drawing/2014/main" id="{05DFCD47-295D-4CAE-BE88-14230AE6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E53771BE-9FFB-EC47-0DBF-789CF1EE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341044"/>
            <a:ext cx="527304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19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BBCB8837-6E94-8685-53DB-6B0917AD63AB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39576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Потенциал тиражирования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FA309C3-A317-EBC0-F2DF-04CFBAA47A7E}"/>
              </a:ext>
            </a:extLst>
          </p:cNvPr>
          <p:cNvSpPr/>
          <p:nvPr/>
        </p:nvSpPr>
        <p:spPr>
          <a:xfrm>
            <a:off x="495300" y="4936854"/>
            <a:ext cx="11201400" cy="1404190"/>
          </a:xfrm>
          <a:custGeom>
            <a:avLst/>
            <a:gdLst/>
            <a:ahLst/>
            <a:cxnLst/>
            <a:rect l="l" t="t" r="r" b="b"/>
            <a:pathLst>
              <a:path w="17006570" h="1746885">
                <a:moveTo>
                  <a:pt x="0" y="291084"/>
                </a:moveTo>
                <a:lnTo>
                  <a:pt x="3809" y="243863"/>
                </a:lnTo>
                <a:lnTo>
                  <a:pt x="14840" y="199070"/>
                </a:lnTo>
                <a:lnTo>
                  <a:pt x="32491" y="157304"/>
                </a:lnTo>
                <a:lnTo>
                  <a:pt x="56163" y="119164"/>
                </a:lnTo>
                <a:lnTo>
                  <a:pt x="85258" y="85248"/>
                </a:lnTo>
                <a:lnTo>
                  <a:pt x="119175" y="56156"/>
                </a:lnTo>
                <a:lnTo>
                  <a:pt x="157316" y="32486"/>
                </a:lnTo>
                <a:lnTo>
                  <a:pt x="199080" y="14837"/>
                </a:lnTo>
                <a:lnTo>
                  <a:pt x="243869" y="3809"/>
                </a:lnTo>
                <a:lnTo>
                  <a:pt x="291084" y="0"/>
                </a:lnTo>
                <a:lnTo>
                  <a:pt x="16715232" y="0"/>
                </a:lnTo>
                <a:lnTo>
                  <a:pt x="16762452" y="3809"/>
                </a:lnTo>
                <a:lnTo>
                  <a:pt x="16807245" y="14837"/>
                </a:lnTo>
                <a:lnTo>
                  <a:pt x="16849011" y="32486"/>
                </a:lnTo>
                <a:lnTo>
                  <a:pt x="16887151" y="56156"/>
                </a:lnTo>
                <a:lnTo>
                  <a:pt x="16921067" y="85248"/>
                </a:lnTo>
                <a:lnTo>
                  <a:pt x="16950159" y="119164"/>
                </a:lnTo>
                <a:lnTo>
                  <a:pt x="16973829" y="157304"/>
                </a:lnTo>
                <a:lnTo>
                  <a:pt x="16991478" y="199070"/>
                </a:lnTo>
                <a:lnTo>
                  <a:pt x="17002506" y="243863"/>
                </a:lnTo>
                <a:lnTo>
                  <a:pt x="17006316" y="291084"/>
                </a:lnTo>
                <a:lnTo>
                  <a:pt x="17006316" y="1455420"/>
                </a:lnTo>
                <a:lnTo>
                  <a:pt x="17002506" y="1502640"/>
                </a:lnTo>
                <a:lnTo>
                  <a:pt x="16991478" y="1547433"/>
                </a:lnTo>
                <a:lnTo>
                  <a:pt x="16973829" y="1589199"/>
                </a:lnTo>
                <a:lnTo>
                  <a:pt x="16950159" y="1627339"/>
                </a:lnTo>
                <a:lnTo>
                  <a:pt x="16921067" y="1661255"/>
                </a:lnTo>
                <a:lnTo>
                  <a:pt x="16887151" y="1690347"/>
                </a:lnTo>
                <a:lnTo>
                  <a:pt x="16849011" y="1714017"/>
                </a:lnTo>
                <a:lnTo>
                  <a:pt x="16807245" y="1731666"/>
                </a:lnTo>
                <a:lnTo>
                  <a:pt x="16762452" y="1742694"/>
                </a:lnTo>
                <a:lnTo>
                  <a:pt x="16715232" y="1746504"/>
                </a:lnTo>
                <a:lnTo>
                  <a:pt x="291084" y="1746504"/>
                </a:lnTo>
                <a:lnTo>
                  <a:pt x="243869" y="1742694"/>
                </a:lnTo>
                <a:lnTo>
                  <a:pt x="199080" y="1731666"/>
                </a:lnTo>
                <a:lnTo>
                  <a:pt x="157316" y="1714017"/>
                </a:lnTo>
                <a:lnTo>
                  <a:pt x="119175" y="1690347"/>
                </a:lnTo>
                <a:lnTo>
                  <a:pt x="85258" y="1661255"/>
                </a:lnTo>
                <a:lnTo>
                  <a:pt x="56163" y="1627339"/>
                </a:lnTo>
                <a:lnTo>
                  <a:pt x="32491" y="1589199"/>
                </a:lnTo>
                <a:lnTo>
                  <a:pt x="14840" y="1547433"/>
                </a:lnTo>
                <a:lnTo>
                  <a:pt x="3809" y="1502640"/>
                </a:lnTo>
                <a:lnTo>
                  <a:pt x="0" y="1455420"/>
                </a:lnTo>
                <a:lnTo>
                  <a:pt x="0" y="291084"/>
                </a:lnTo>
                <a:close/>
              </a:path>
            </a:pathLst>
          </a:custGeom>
          <a:ln w="25400">
            <a:solidFill>
              <a:srgbClr val="FF2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A7F1F-8B0A-D417-EBA4-F0DD157F5ACD}"/>
              </a:ext>
            </a:extLst>
          </p:cNvPr>
          <p:cNvSpPr txBox="1"/>
          <p:nvPr/>
        </p:nvSpPr>
        <p:spPr>
          <a:xfrm>
            <a:off x="696749" y="5198760"/>
            <a:ext cx="10335768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Роль и поддержка руководства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4A66A-5400-B955-2D62-060583E32A41}"/>
              </a:ext>
            </a:extLst>
          </p:cNvPr>
          <p:cNvSpPr txBox="1"/>
          <p:nvPr/>
        </p:nvSpPr>
        <p:spPr>
          <a:xfrm>
            <a:off x="696749" y="5814251"/>
            <a:ext cx="10335768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Перед началом внедрения необходимо задать себе вопрос: </a:t>
            </a:r>
            <a:r>
              <a:rPr lang="ru-RU" dirty="0">
                <a:solidFill>
                  <a:srgbClr val="FF4274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зачем нам это нужно?</a:t>
            </a:r>
          </a:p>
        </p:txBody>
      </p:sp>
    </p:spTree>
    <p:extLst>
      <p:ext uri="{BB962C8B-B14F-4D97-AF65-F5344CB8AC3E}">
        <p14:creationId xmlns:p14="http://schemas.microsoft.com/office/powerpoint/2010/main" val="361821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30584" y="6341044"/>
            <a:ext cx="4084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A1729D-02DA-42CD-AB60-E9172B44BFF8}"/>
              </a:ext>
            </a:extLst>
          </p:cNvPr>
          <p:cNvSpPr txBox="1"/>
          <p:nvPr/>
        </p:nvSpPr>
        <p:spPr>
          <a:xfrm>
            <a:off x="1571977" y="3531296"/>
            <a:ext cx="201234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Рабочая группа проекта</a:t>
            </a:r>
          </a:p>
        </p:txBody>
      </p:sp>
      <p:sp>
        <p:nvSpPr>
          <p:cNvPr id="66" name="Заголовок 2">
            <a:extLst>
              <a:ext uri="{FF2B5EF4-FFF2-40B4-BE49-F238E27FC236}">
                <a16:creationId xmlns:a16="http://schemas.microsoft.com/office/drawing/2014/main" id="{E0DF6426-FFDE-4918-9530-19B461D6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75668" y="-41792"/>
            <a:ext cx="5526697" cy="1484923"/>
          </a:xfrm>
        </p:spPr>
        <p:txBody>
          <a:bodyPr>
            <a:normAutofit/>
          </a:bodyPr>
          <a:lstStyle/>
          <a:p>
            <a:r>
              <a:rPr lang="ru-RU" cap="all" dirty="0"/>
              <a:t>Команда проекта </a:t>
            </a:r>
          </a:p>
        </p:txBody>
      </p:sp>
      <p:sp>
        <p:nvSpPr>
          <p:cNvPr id="25" name="Rectangle 53">
            <a:extLst>
              <a:ext uri="{FF2B5EF4-FFF2-40B4-BE49-F238E27FC236}">
                <a16:creationId xmlns:a16="http://schemas.microsoft.com/office/drawing/2014/main" id="{92304C36-865B-F60B-9631-C595032F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600" y="5738850"/>
            <a:ext cx="152976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</a:rPr>
              <a:t>Литвинов Кирилл Владимирович –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>
                <a:solidFill>
                  <a:srgbClr val="003374"/>
                </a:solidFill>
              </a:rPr>
              <a:t>начальник</a:t>
            </a:r>
            <a:r>
              <a:rPr lang="ru-RU" altLang="ru-RU" sz="1200" kern="0" dirty="0">
                <a:solidFill>
                  <a:srgbClr val="00295C"/>
                </a:solidFill>
              </a:rPr>
              <a:t> отдела менеджмента качества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27B090-D718-EE4F-1BCA-18C37D5A9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r="24007"/>
          <a:stretch/>
        </p:blipFill>
        <p:spPr>
          <a:xfrm>
            <a:off x="7518175" y="4061125"/>
            <a:ext cx="1474610" cy="1527205"/>
          </a:xfrm>
          <a:prstGeom prst="rect">
            <a:avLst/>
          </a:prstGeom>
        </p:spPr>
      </p:pic>
      <p:sp>
        <p:nvSpPr>
          <p:cNvPr id="3" name="Rectangle 53">
            <a:extLst>
              <a:ext uri="{FF2B5EF4-FFF2-40B4-BE49-F238E27FC236}">
                <a16:creationId xmlns:a16="http://schemas.microsoft.com/office/drawing/2014/main" id="{573E4001-3A3E-8FAA-8B73-4DE22E082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176" y="1850163"/>
            <a:ext cx="19703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400" b="1" kern="0" dirty="0">
                <a:solidFill>
                  <a:srgbClr val="00295C"/>
                </a:solidFill>
              </a:rPr>
              <a:t>Чефранова Жанна Юрьевна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400" b="1" kern="0" dirty="0">
                <a:solidFill>
                  <a:srgbClr val="00295C"/>
                </a:solidFill>
              </a:rPr>
              <a:t>Главный врач БОКБ</a:t>
            </a:r>
            <a:endParaRPr lang="ru-RU" altLang="ru-RU" sz="1400" kern="0" dirty="0">
              <a:solidFill>
                <a:srgbClr val="00295C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8A0262-DD7C-8B45-0EE1-D13C15450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76" t="5102" r="18789"/>
          <a:stretch/>
        </p:blipFill>
        <p:spPr>
          <a:xfrm>
            <a:off x="3817475" y="1174770"/>
            <a:ext cx="2176541" cy="2190420"/>
          </a:xfrm>
          <a:prstGeom prst="rect">
            <a:avLst/>
          </a:prstGeom>
        </p:spPr>
      </p:pic>
      <p:sp>
        <p:nvSpPr>
          <p:cNvPr id="18" name="Rectangle 53">
            <a:extLst>
              <a:ext uri="{FF2B5EF4-FFF2-40B4-BE49-F238E27FC236}">
                <a16:creationId xmlns:a16="http://schemas.microsoft.com/office/drawing/2014/main" id="{92304C36-865B-F60B-9631-C595032F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725" y="5782403"/>
            <a:ext cx="152976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</a:rPr>
              <a:t>Хомяков Сергей Владимирович – </a:t>
            </a:r>
            <a:r>
              <a:rPr lang="ru-RU" altLang="ru-RU" sz="1200" kern="0" dirty="0">
                <a:solidFill>
                  <a:srgbClr val="00295C"/>
                </a:solidFill>
              </a:rPr>
              <a:t>заведующий АРО1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38FC25-8A61-88A8-28F2-995FE9D45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80" t="33323" r="46423" b="34466"/>
          <a:stretch/>
        </p:blipFill>
        <p:spPr>
          <a:xfrm>
            <a:off x="3615690" y="4034620"/>
            <a:ext cx="1474610" cy="1553710"/>
          </a:xfrm>
          <a:prstGeom prst="rect">
            <a:avLst/>
          </a:prstGeom>
        </p:spPr>
      </p:pic>
      <p:sp>
        <p:nvSpPr>
          <p:cNvPr id="6" name="Rectangle 53">
            <a:extLst>
              <a:ext uri="{FF2B5EF4-FFF2-40B4-BE49-F238E27FC236}">
                <a16:creationId xmlns:a16="http://schemas.microsoft.com/office/drawing/2014/main" id="{54AD2314-2936-F973-BD88-C04A011B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997" y="5766198"/>
            <a:ext cx="152976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</a:rPr>
              <a:t>Башкирев Андрей Александрович –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>
                <a:solidFill>
                  <a:srgbClr val="00295C"/>
                </a:solidFill>
              </a:rPr>
              <a:t>заведующий эпидемиологическим отделом</a:t>
            </a:r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id="{3189B17D-BF82-AD10-339D-68EA9489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181" y="5782839"/>
            <a:ext cx="180772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>
                <a:solidFill>
                  <a:srgbClr val="00295C"/>
                </a:solidFill>
                <a:cs typeface="Arial" panose="020B0604020202020204" pitchFamily="34" charset="0"/>
              </a:rPr>
              <a:t>Шмыкова Елена Александровна </a:t>
            </a:r>
            <a:r>
              <a:rPr lang="ru-RU" altLang="ru-RU" sz="1100" b="1" kern="0" dirty="0">
                <a:solidFill>
                  <a:srgbClr val="0029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200" kern="0" dirty="0">
                <a:solidFill>
                  <a:srgbClr val="00295C"/>
                </a:solidFill>
                <a:cs typeface="Arial" panose="020B0604020202020204" pitchFamily="34" charset="0"/>
              </a:rPr>
              <a:t>заведующая отделением клинической фармакологии  </a:t>
            </a:r>
          </a:p>
        </p:txBody>
      </p:sp>
      <p:pic>
        <p:nvPicPr>
          <p:cNvPr id="2" name="Рисунок 8">
            <a:extLst>
              <a:ext uri="{FF2B5EF4-FFF2-40B4-BE49-F238E27FC236}">
                <a16:creationId xmlns:a16="http://schemas.microsoft.com/office/drawing/2014/main" id="{33066FCC-264D-D0D1-14AC-8B77DDF368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1520"/>
          <a:stretch/>
        </p:blipFill>
        <p:spPr bwMode="auto">
          <a:xfrm>
            <a:off x="1697996" y="4034619"/>
            <a:ext cx="1529761" cy="15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49F26-88C7-656E-499C-FAA608C4A551}"/>
              </a:ext>
            </a:extLst>
          </p:cNvPr>
          <p:cNvSpPr txBox="1"/>
          <p:nvPr/>
        </p:nvSpPr>
        <p:spPr>
          <a:xfrm>
            <a:off x="1625805" y="1233128"/>
            <a:ext cx="190468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kern="0" dirty="0">
                <a:solidFill>
                  <a:srgbClr val="00295C"/>
                </a:solidFill>
              </a:rPr>
              <a:t>Руководитель проекта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12" descr="Эмбл ОКБ 15 апр 07">
            <a:extLst>
              <a:ext uri="{FF2B5EF4-FFF2-40B4-BE49-F238E27FC236}">
                <a16:creationId xmlns:a16="http://schemas.microsoft.com/office/drawing/2014/main" id="{4AAB260D-8542-285B-30B9-53F18728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EFBEDB-E6C0-9357-0B44-3FBE313D9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554" y="4034620"/>
            <a:ext cx="1596148" cy="15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DA5B987-49D8-B974-F5F6-10731AF27955}"/>
              </a:ext>
            </a:extLst>
          </p:cNvPr>
          <p:cNvSpPr txBox="1">
            <a:spLocks/>
          </p:cNvSpPr>
          <p:nvPr/>
        </p:nvSpPr>
        <p:spPr>
          <a:xfrm rot="10800000" flipV="1">
            <a:off x="1976910" y="3046916"/>
            <a:ext cx="8238180" cy="5832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342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4">
            <a:extLst>
              <a:ext uri="{FF2B5EF4-FFF2-40B4-BE49-F238E27FC236}">
                <a16:creationId xmlns:a16="http://schemas.microsoft.com/office/drawing/2014/main" id="{797BC378-675C-E007-C8F7-73429C920317}"/>
              </a:ext>
            </a:extLst>
          </p:cNvPr>
          <p:cNvGrpSpPr/>
          <p:nvPr/>
        </p:nvGrpSpPr>
        <p:grpSpPr>
          <a:xfrm>
            <a:off x="370604" y="3788086"/>
            <a:ext cx="11568412" cy="908868"/>
            <a:chOff x="384046" y="1263388"/>
            <a:chExt cx="17306925" cy="1789430"/>
          </a:xfrm>
        </p:grpSpPr>
        <p:pic>
          <p:nvPicPr>
            <p:cNvPr id="11" name="object 15">
              <a:extLst>
                <a:ext uri="{FF2B5EF4-FFF2-40B4-BE49-F238E27FC236}">
                  <a16:creationId xmlns:a16="http://schemas.microsoft.com/office/drawing/2014/main" id="{3915F33B-613B-2F33-6F30-B9298B9C89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6" y="1263388"/>
              <a:ext cx="17306547" cy="1772427"/>
            </a:xfrm>
            <a:prstGeom prst="rect">
              <a:avLst/>
            </a:prstGeom>
          </p:spPr>
        </p:pic>
        <p:pic>
          <p:nvPicPr>
            <p:cNvPr id="13" name="object 16">
              <a:extLst>
                <a:ext uri="{FF2B5EF4-FFF2-40B4-BE49-F238E27FC236}">
                  <a16:creationId xmlns:a16="http://schemas.microsoft.com/office/drawing/2014/main" id="{69925950-0991-DA89-0F5E-556745C343D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552" y="1350263"/>
              <a:ext cx="16187928" cy="1702307"/>
            </a:xfrm>
            <a:prstGeom prst="rect">
              <a:avLst/>
            </a:prstGeom>
          </p:spPr>
        </p:pic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C8548A6-CA51-B6CC-ECBB-96F32670E2B4}"/>
                </a:ext>
              </a:extLst>
            </p:cNvPr>
            <p:cNvSpPr/>
            <p:nvPr/>
          </p:nvSpPr>
          <p:spPr>
            <a:xfrm>
              <a:off x="413766" y="1293113"/>
              <a:ext cx="17197070" cy="1663064"/>
            </a:xfrm>
            <a:custGeom>
              <a:avLst/>
              <a:gdLst/>
              <a:ahLst/>
              <a:cxnLst/>
              <a:rect l="l" t="t" r="r" b="b"/>
              <a:pathLst>
                <a:path w="17197070" h="1663064">
                  <a:moveTo>
                    <a:pt x="16919702" y="0"/>
                  </a:moveTo>
                  <a:lnTo>
                    <a:pt x="277114" y="0"/>
                  </a:lnTo>
                  <a:lnTo>
                    <a:pt x="227301" y="4465"/>
                  </a:lnTo>
                  <a:lnTo>
                    <a:pt x="180419" y="17338"/>
                  </a:lnTo>
                  <a:lnTo>
                    <a:pt x="137248" y="37836"/>
                  </a:lnTo>
                  <a:lnTo>
                    <a:pt x="98572" y="65177"/>
                  </a:lnTo>
                  <a:lnTo>
                    <a:pt x="65173" y="98577"/>
                  </a:lnTo>
                  <a:lnTo>
                    <a:pt x="37833" y="137254"/>
                  </a:lnTo>
                  <a:lnTo>
                    <a:pt x="17336" y="180424"/>
                  </a:lnTo>
                  <a:lnTo>
                    <a:pt x="4464" y="227305"/>
                  </a:lnTo>
                  <a:lnTo>
                    <a:pt x="0" y="277113"/>
                  </a:lnTo>
                  <a:lnTo>
                    <a:pt x="0" y="1385569"/>
                  </a:lnTo>
                  <a:lnTo>
                    <a:pt x="4464" y="1435378"/>
                  </a:lnTo>
                  <a:lnTo>
                    <a:pt x="17336" y="1482259"/>
                  </a:lnTo>
                  <a:lnTo>
                    <a:pt x="37833" y="1525429"/>
                  </a:lnTo>
                  <a:lnTo>
                    <a:pt x="65173" y="1564106"/>
                  </a:lnTo>
                  <a:lnTo>
                    <a:pt x="98572" y="1597506"/>
                  </a:lnTo>
                  <a:lnTo>
                    <a:pt x="137248" y="1624847"/>
                  </a:lnTo>
                  <a:lnTo>
                    <a:pt x="180419" y="1645345"/>
                  </a:lnTo>
                  <a:lnTo>
                    <a:pt x="227301" y="1658218"/>
                  </a:lnTo>
                  <a:lnTo>
                    <a:pt x="277114" y="1662683"/>
                  </a:lnTo>
                  <a:lnTo>
                    <a:pt x="16919702" y="1662683"/>
                  </a:lnTo>
                  <a:lnTo>
                    <a:pt x="16969510" y="1658218"/>
                  </a:lnTo>
                  <a:lnTo>
                    <a:pt x="17016391" y="1645345"/>
                  </a:lnTo>
                  <a:lnTo>
                    <a:pt x="17059561" y="1624847"/>
                  </a:lnTo>
                  <a:lnTo>
                    <a:pt x="17098238" y="1597506"/>
                  </a:lnTo>
                  <a:lnTo>
                    <a:pt x="17131638" y="1564106"/>
                  </a:lnTo>
                  <a:lnTo>
                    <a:pt x="17158979" y="1525429"/>
                  </a:lnTo>
                  <a:lnTo>
                    <a:pt x="17179477" y="1482259"/>
                  </a:lnTo>
                  <a:lnTo>
                    <a:pt x="17192350" y="1435378"/>
                  </a:lnTo>
                  <a:lnTo>
                    <a:pt x="17196816" y="1385569"/>
                  </a:lnTo>
                  <a:lnTo>
                    <a:pt x="17196816" y="277113"/>
                  </a:lnTo>
                  <a:lnTo>
                    <a:pt x="17192350" y="227305"/>
                  </a:lnTo>
                  <a:lnTo>
                    <a:pt x="17179477" y="180424"/>
                  </a:lnTo>
                  <a:lnTo>
                    <a:pt x="17158979" y="137254"/>
                  </a:lnTo>
                  <a:lnTo>
                    <a:pt x="17131638" y="98577"/>
                  </a:lnTo>
                  <a:lnTo>
                    <a:pt x="17098238" y="65177"/>
                  </a:lnTo>
                  <a:lnTo>
                    <a:pt x="17059561" y="37836"/>
                  </a:lnTo>
                  <a:lnTo>
                    <a:pt x="17016391" y="17338"/>
                  </a:lnTo>
                  <a:lnTo>
                    <a:pt x="16969510" y="4465"/>
                  </a:lnTo>
                  <a:lnTo>
                    <a:pt x="16919702" y="0"/>
                  </a:lnTo>
                  <a:close/>
                </a:path>
              </a:pathLst>
            </a:custGeom>
            <a:solidFill>
              <a:srgbClr val="FF2D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975C4DAD-FD8A-F390-7A69-996F6C30520B}"/>
                </a:ext>
              </a:extLst>
            </p:cNvPr>
            <p:cNvSpPr/>
            <p:nvPr/>
          </p:nvSpPr>
          <p:spPr>
            <a:xfrm>
              <a:off x="413766" y="1293113"/>
              <a:ext cx="17197070" cy="1663064"/>
            </a:xfrm>
            <a:custGeom>
              <a:avLst/>
              <a:gdLst/>
              <a:ahLst/>
              <a:cxnLst/>
              <a:rect l="l" t="t" r="r" b="b"/>
              <a:pathLst>
                <a:path w="17197070" h="1663064">
                  <a:moveTo>
                    <a:pt x="0" y="277113"/>
                  </a:moveTo>
                  <a:lnTo>
                    <a:pt x="4464" y="227305"/>
                  </a:lnTo>
                  <a:lnTo>
                    <a:pt x="17336" y="180424"/>
                  </a:lnTo>
                  <a:lnTo>
                    <a:pt x="37833" y="137254"/>
                  </a:lnTo>
                  <a:lnTo>
                    <a:pt x="65173" y="98577"/>
                  </a:lnTo>
                  <a:lnTo>
                    <a:pt x="98572" y="65177"/>
                  </a:lnTo>
                  <a:lnTo>
                    <a:pt x="137248" y="37836"/>
                  </a:lnTo>
                  <a:lnTo>
                    <a:pt x="180419" y="17338"/>
                  </a:lnTo>
                  <a:lnTo>
                    <a:pt x="227301" y="4465"/>
                  </a:lnTo>
                  <a:lnTo>
                    <a:pt x="277114" y="0"/>
                  </a:lnTo>
                  <a:lnTo>
                    <a:pt x="16919702" y="0"/>
                  </a:lnTo>
                  <a:lnTo>
                    <a:pt x="16969510" y="4465"/>
                  </a:lnTo>
                  <a:lnTo>
                    <a:pt x="17016391" y="17338"/>
                  </a:lnTo>
                  <a:lnTo>
                    <a:pt x="17059561" y="37836"/>
                  </a:lnTo>
                  <a:lnTo>
                    <a:pt x="17098238" y="65177"/>
                  </a:lnTo>
                  <a:lnTo>
                    <a:pt x="17131638" y="98577"/>
                  </a:lnTo>
                  <a:lnTo>
                    <a:pt x="17158979" y="137254"/>
                  </a:lnTo>
                  <a:lnTo>
                    <a:pt x="17179477" y="180424"/>
                  </a:lnTo>
                  <a:lnTo>
                    <a:pt x="17192350" y="227305"/>
                  </a:lnTo>
                  <a:lnTo>
                    <a:pt x="17196816" y="277113"/>
                  </a:lnTo>
                  <a:lnTo>
                    <a:pt x="17196816" y="1385569"/>
                  </a:lnTo>
                  <a:lnTo>
                    <a:pt x="17192350" y="1435378"/>
                  </a:lnTo>
                  <a:lnTo>
                    <a:pt x="17179477" y="1482259"/>
                  </a:lnTo>
                  <a:lnTo>
                    <a:pt x="17158979" y="1525429"/>
                  </a:lnTo>
                  <a:lnTo>
                    <a:pt x="17131638" y="1564106"/>
                  </a:lnTo>
                  <a:lnTo>
                    <a:pt x="17098238" y="1597506"/>
                  </a:lnTo>
                  <a:lnTo>
                    <a:pt x="17059561" y="1624847"/>
                  </a:lnTo>
                  <a:lnTo>
                    <a:pt x="17016391" y="1645345"/>
                  </a:lnTo>
                  <a:lnTo>
                    <a:pt x="16969510" y="1658218"/>
                  </a:lnTo>
                  <a:lnTo>
                    <a:pt x="16919702" y="1662683"/>
                  </a:lnTo>
                  <a:lnTo>
                    <a:pt x="277114" y="1662683"/>
                  </a:lnTo>
                  <a:lnTo>
                    <a:pt x="227301" y="1658218"/>
                  </a:lnTo>
                  <a:lnTo>
                    <a:pt x="180419" y="1645345"/>
                  </a:lnTo>
                  <a:lnTo>
                    <a:pt x="137248" y="1624847"/>
                  </a:lnTo>
                  <a:lnTo>
                    <a:pt x="98572" y="1597506"/>
                  </a:lnTo>
                  <a:lnTo>
                    <a:pt x="65173" y="1564106"/>
                  </a:lnTo>
                  <a:lnTo>
                    <a:pt x="37833" y="1525429"/>
                  </a:lnTo>
                  <a:lnTo>
                    <a:pt x="17336" y="1482259"/>
                  </a:lnTo>
                  <a:lnTo>
                    <a:pt x="4464" y="1435378"/>
                  </a:lnTo>
                  <a:lnTo>
                    <a:pt x="0" y="1385569"/>
                  </a:lnTo>
                  <a:lnTo>
                    <a:pt x="0" y="277113"/>
                  </a:lnTo>
                  <a:close/>
                </a:path>
              </a:pathLst>
            </a:custGeom>
            <a:ln w="25400">
              <a:solidFill>
                <a:srgbClr val="FF2D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4B636D8D-A4C0-B50E-3B85-0BF9781651B4}"/>
              </a:ext>
            </a:extLst>
          </p:cNvPr>
          <p:cNvSpPr/>
          <p:nvPr/>
        </p:nvSpPr>
        <p:spPr>
          <a:xfrm>
            <a:off x="370604" y="2613166"/>
            <a:ext cx="11519010" cy="757959"/>
          </a:xfrm>
          <a:custGeom>
            <a:avLst/>
            <a:gdLst/>
            <a:ahLst/>
            <a:cxnLst/>
            <a:rect l="l" t="t" r="r" b="b"/>
            <a:pathLst>
              <a:path w="8476615" h="657225">
                <a:moveTo>
                  <a:pt x="8367014" y="0"/>
                </a:moveTo>
                <a:lnTo>
                  <a:pt x="109474" y="0"/>
                </a:lnTo>
                <a:lnTo>
                  <a:pt x="66865" y="8604"/>
                </a:lnTo>
                <a:lnTo>
                  <a:pt x="32067" y="32067"/>
                </a:lnTo>
                <a:lnTo>
                  <a:pt x="8604" y="66865"/>
                </a:lnTo>
                <a:lnTo>
                  <a:pt x="0" y="109474"/>
                </a:lnTo>
                <a:lnTo>
                  <a:pt x="0" y="547370"/>
                </a:lnTo>
                <a:lnTo>
                  <a:pt x="8604" y="589978"/>
                </a:lnTo>
                <a:lnTo>
                  <a:pt x="32067" y="624776"/>
                </a:lnTo>
                <a:lnTo>
                  <a:pt x="66865" y="648239"/>
                </a:lnTo>
                <a:lnTo>
                  <a:pt x="109474" y="656844"/>
                </a:lnTo>
                <a:lnTo>
                  <a:pt x="8367014" y="656844"/>
                </a:lnTo>
                <a:lnTo>
                  <a:pt x="8409622" y="648239"/>
                </a:lnTo>
                <a:lnTo>
                  <a:pt x="8444420" y="624776"/>
                </a:lnTo>
                <a:lnTo>
                  <a:pt x="8467883" y="589978"/>
                </a:lnTo>
                <a:lnTo>
                  <a:pt x="8476488" y="547370"/>
                </a:lnTo>
                <a:lnTo>
                  <a:pt x="8476488" y="109474"/>
                </a:lnTo>
                <a:lnTo>
                  <a:pt x="8467883" y="66865"/>
                </a:lnTo>
                <a:lnTo>
                  <a:pt x="8444420" y="32067"/>
                </a:lnTo>
                <a:lnTo>
                  <a:pt x="8409622" y="8604"/>
                </a:lnTo>
                <a:lnTo>
                  <a:pt x="8367014" y="0"/>
                </a:lnTo>
                <a:close/>
              </a:path>
            </a:pathLst>
          </a:custGeom>
          <a:solidFill>
            <a:srgbClr val="3BC7B4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662290-D9EF-71DA-801A-D243AAC0FED4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Миссия, цель, проблема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A5F22-0AF6-131B-2348-119D5E69FE91}"/>
              </a:ext>
            </a:extLst>
          </p:cNvPr>
          <p:cNvSpPr txBox="1"/>
          <p:nvPr/>
        </p:nvSpPr>
        <p:spPr>
          <a:xfrm>
            <a:off x="370604" y="2616689"/>
            <a:ext cx="11427508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Цель:</a:t>
            </a:r>
            <a:r>
              <a:rPr lang="ru-RU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Разработать эффективную модель системы инфекционного контроля за ИСМП с учетом специфики стационара, а также региональных условий.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EFB70-981B-E42C-ABEE-C712176244B5}"/>
              </a:ext>
            </a:extLst>
          </p:cNvPr>
          <p:cNvSpPr txBox="1"/>
          <p:nvPr/>
        </p:nvSpPr>
        <p:spPr>
          <a:xfrm>
            <a:off x="379747" y="3843787"/>
            <a:ext cx="11427508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Постановка проблемы реализованного проекта:</a:t>
            </a:r>
            <a:r>
              <a:rPr lang="ru-RU" sz="20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Отсутствие истинной картины заболеваемости и возможности оперативного управления </a:t>
            </a:r>
            <a:r>
              <a:rPr lang="ru-RU" sz="24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ИСМП.</a:t>
            </a:r>
            <a:endParaRPr lang="ru-RU" sz="24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BF993-4E89-239F-01BA-A22ED28B0DEE}"/>
              </a:ext>
            </a:extLst>
          </p:cNvPr>
          <p:cNvSpPr txBox="1"/>
          <p:nvPr/>
        </p:nvSpPr>
        <p:spPr>
          <a:xfrm>
            <a:off x="370604" y="1596287"/>
            <a:ext cx="11427508" cy="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427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Миссия проекта: </a:t>
            </a:r>
            <a:r>
              <a:rPr lang="ru-RU" b="1" dirty="0">
                <a:solidFill>
                  <a:srgbClr val="FF427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Мы медицинская организация, которая применяет самые современные методы и инструменты для профилактики, своевременного выявления и лечения ИСМП.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277226F4-9FB1-7625-AF0D-3874A32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584" y="6341044"/>
            <a:ext cx="4084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12" descr="Эмбл ОКБ 15 апр 07">
            <a:extLst>
              <a:ext uri="{FF2B5EF4-FFF2-40B4-BE49-F238E27FC236}">
                <a16:creationId xmlns:a16="http://schemas.microsoft.com/office/drawing/2014/main" id="{446EB6F2-8810-C33B-AD69-6C883EB7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3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25DC75E4-CF98-ED09-E3E0-8CBF03ECC5F7}"/>
              </a:ext>
            </a:extLst>
          </p:cNvPr>
          <p:cNvSpPr/>
          <p:nvPr/>
        </p:nvSpPr>
        <p:spPr>
          <a:xfrm>
            <a:off x="703326" y="4402052"/>
            <a:ext cx="10952226" cy="1938992"/>
          </a:xfrm>
          <a:custGeom>
            <a:avLst/>
            <a:gdLst/>
            <a:ahLst/>
            <a:cxnLst/>
            <a:rect l="l" t="t" r="r" b="b"/>
            <a:pathLst>
              <a:path w="8476615" h="657225">
                <a:moveTo>
                  <a:pt x="8367014" y="0"/>
                </a:moveTo>
                <a:lnTo>
                  <a:pt x="109474" y="0"/>
                </a:lnTo>
                <a:lnTo>
                  <a:pt x="66865" y="8604"/>
                </a:lnTo>
                <a:lnTo>
                  <a:pt x="32067" y="32067"/>
                </a:lnTo>
                <a:lnTo>
                  <a:pt x="8604" y="66865"/>
                </a:lnTo>
                <a:lnTo>
                  <a:pt x="0" y="109474"/>
                </a:lnTo>
                <a:lnTo>
                  <a:pt x="0" y="547370"/>
                </a:lnTo>
                <a:lnTo>
                  <a:pt x="8604" y="589978"/>
                </a:lnTo>
                <a:lnTo>
                  <a:pt x="32067" y="624776"/>
                </a:lnTo>
                <a:lnTo>
                  <a:pt x="66865" y="648239"/>
                </a:lnTo>
                <a:lnTo>
                  <a:pt x="109474" y="656844"/>
                </a:lnTo>
                <a:lnTo>
                  <a:pt x="8367014" y="656844"/>
                </a:lnTo>
                <a:lnTo>
                  <a:pt x="8409622" y="648239"/>
                </a:lnTo>
                <a:lnTo>
                  <a:pt x="8444420" y="624776"/>
                </a:lnTo>
                <a:lnTo>
                  <a:pt x="8467883" y="589978"/>
                </a:lnTo>
                <a:lnTo>
                  <a:pt x="8476488" y="547370"/>
                </a:lnTo>
                <a:lnTo>
                  <a:pt x="8476488" y="109474"/>
                </a:lnTo>
                <a:lnTo>
                  <a:pt x="8467883" y="66865"/>
                </a:lnTo>
                <a:lnTo>
                  <a:pt x="8444420" y="32067"/>
                </a:lnTo>
                <a:lnTo>
                  <a:pt x="8409622" y="8604"/>
                </a:lnTo>
                <a:lnTo>
                  <a:pt x="8367014" y="0"/>
                </a:lnTo>
                <a:close/>
              </a:path>
            </a:pathLst>
          </a:custGeom>
          <a:solidFill>
            <a:srgbClr val="3BC7B4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8F064CD-C3CB-9749-FEBE-2915087EFD04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EFE5-0236-B2B2-74EA-106BE0F3C903}"/>
              </a:ext>
            </a:extLst>
          </p:cNvPr>
          <p:cNvSpPr txBox="1"/>
          <p:nvPr/>
        </p:nvSpPr>
        <p:spPr>
          <a:xfrm>
            <a:off x="777240" y="979540"/>
            <a:ext cx="11045952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Упорядочить систему выявления случаев ИСМП;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Анализ стратифицированных показателей заболеваемости ИСМП, оценка структуры и динамики заболеваемости ИСМП, </a:t>
            </a:r>
            <a:r>
              <a:rPr lang="ru-RU" altLang="ru-RU" sz="1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проспективное</a:t>
            </a:r>
            <a:r>
              <a:rPr lang="ru-RU" altLang="ru-RU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наблюдение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Организация микробиологического наблюдения мониторинг циркуляции возбудителей ИСМП 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Анализ распространенности, этиологической структуры, и профиля АБ-резистентности доминирующих вариантов микрофлоры;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Актуализация схем АБ-терапии </a:t>
            </a:r>
            <a:r>
              <a:rPr lang="ru-RU" sz="1600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нозокомиальных</a:t>
            </a: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инфекций;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Развитие лабораторной службы;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Оптимизировать систему мероприятий по профилактике ИСМП с учетом полученных данных;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Определить экономическое обоснование эффективности создаваемой системы инфекционного контроля;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1EEF93-541A-0E01-0CE5-173881A2395A}"/>
              </a:ext>
            </a:extLst>
          </p:cNvPr>
          <p:cNvSpPr/>
          <p:nvPr/>
        </p:nvSpPr>
        <p:spPr>
          <a:xfrm>
            <a:off x="978408" y="4504737"/>
            <a:ext cx="2429256" cy="1763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Улучшение процесса:</a:t>
            </a:r>
            <a:endParaRPr lang="ru-RU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12" descr="Эмбл ОКБ 15 апр 07">
            <a:extLst>
              <a:ext uri="{FF2B5EF4-FFF2-40B4-BE49-F238E27FC236}">
                <a16:creationId xmlns:a16="http://schemas.microsoft.com/office/drawing/2014/main" id="{332D7C8D-37D6-EABC-F010-A5485196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D5D43982-2601-4D6A-7EC3-D7B82BE4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584" y="6341044"/>
            <a:ext cx="4084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D9DB1-F933-40CE-D70A-95CF24C21F0C}"/>
              </a:ext>
            </a:extLst>
          </p:cNvPr>
          <p:cNvSpPr txBox="1"/>
          <p:nvPr/>
        </p:nvSpPr>
        <p:spPr>
          <a:xfrm>
            <a:off x="3611880" y="4402052"/>
            <a:ext cx="75072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обеззараживания рук медицинского персонала;</a:t>
            </a:r>
          </a:p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уборки и дезинфекции помещений;</a:t>
            </a:r>
          </a:p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обеззараживания медицинского инструментария;</a:t>
            </a:r>
            <a:endParaRPr lang="ru-RU" altLang="ru-RU" sz="1500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сбора и обеззараживания медицинских отходов;</a:t>
            </a:r>
          </a:p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обеззараживания воздуха;</a:t>
            </a:r>
          </a:p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безопасного оборота белья и пищевых продуктов;</a:t>
            </a:r>
            <a:endParaRPr lang="ru-RU" sz="15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altLang="ru-RU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проведения медицинских осмотров и иммунизации персонала.</a:t>
            </a:r>
            <a:endParaRPr lang="ru-RU" sz="15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662290-D9EF-71DA-801A-D243AAC0FED4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Актуальность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930C94-22DA-F7E4-93C2-C3B0AB532154}"/>
              </a:ext>
            </a:extLst>
          </p:cNvPr>
          <p:cNvSpPr/>
          <p:nvPr/>
        </p:nvSpPr>
        <p:spPr>
          <a:xfrm>
            <a:off x="824484" y="6112593"/>
            <a:ext cx="10376916" cy="5538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ui-sans-serif"/>
              </a:rPr>
              <a:t>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ui-sans-serif"/>
              </a:rPr>
              <a:t>World Health Organization. Report on the Burden of Endemic Health Care-Associated Infection Worldwide. A systematic review of the literature, 2011</a:t>
            </a:r>
            <a:endParaRPr lang="ru-RU" sz="1400" b="0" i="0" dirty="0">
              <a:solidFill>
                <a:srgbClr val="000000"/>
              </a:solidFill>
              <a:effectLst/>
              <a:latin typeface="ui-sans-serif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DA4BF5-3F2A-44EE-8D4A-FFA1C058D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86287"/>
              </p:ext>
            </p:extLst>
          </p:nvPr>
        </p:nvGraphicFramePr>
        <p:xfrm>
          <a:off x="824484" y="2721453"/>
          <a:ext cx="10376916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A8B34D-B1C0-8E8B-B2D4-D1EA7BB7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584" y="6341044"/>
            <a:ext cx="4084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5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12" descr="Эмбл ОКБ 15 апр 07">
            <a:extLst>
              <a:ext uri="{FF2B5EF4-FFF2-40B4-BE49-F238E27FC236}">
                <a16:creationId xmlns:a16="http://schemas.microsoft.com/office/drawing/2014/main" id="{77681976-406D-5457-E81E-EF0726E4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5C0CC4-7F4D-E7C0-B20D-7A00A80686C7}"/>
              </a:ext>
            </a:extLst>
          </p:cNvPr>
          <p:cNvSpPr txBox="1"/>
          <p:nvPr/>
        </p:nvSpPr>
        <p:spPr>
          <a:xfrm>
            <a:off x="736854" y="980701"/>
            <a:ext cx="10552176" cy="178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До настоящего времени нет однозначного мнения об истинной интенсивности эпидемического процесса ИСМП. Отсутствует достоверная информация о распространенности ИСМП. По данным центра по контролю и профилактике заболеваний (</a:t>
            </a:r>
            <a:r>
              <a:rPr lang="ru-RU" sz="16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Centers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16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for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16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Disease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Control </a:t>
            </a:r>
            <a:r>
              <a:rPr lang="ru-RU" sz="16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and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1600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Prevention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– CDC, Атланта, США), в европейских странах </a:t>
            </a:r>
            <a:r>
              <a:rPr lang="ru-RU" sz="1600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ВБИ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переносят 3–10% пациентов</a:t>
            </a: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а в отделениях интенсивной терапии их частота составляет до 20%. В нашей стране в год регистрируется от 50 000 до 60 000 случаев ИСМП.</a:t>
            </a:r>
            <a:endParaRPr lang="ru-RU" sz="20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1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55CF015B-A22E-7756-B894-153A332D3250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Новаторство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31291-3CCB-7534-1309-EEEC6395B0BC}"/>
              </a:ext>
            </a:extLst>
          </p:cNvPr>
          <p:cNvSpPr txBox="1"/>
          <p:nvPr/>
        </p:nvSpPr>
        <p:spPr>
          <a:xfrm>
            <a:off x="566928" y="1119153"/>
            <a:ext cx="11045952" cy="2578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Создание отдела инноваций.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Внедрение цифровых систем с применением искусственного интеллекта. </a:t>
            </a:r>
            <a:endParaRPr lang="ru-RU" sz="1600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Создание персонифицированного аналитического блока по ИСМП с расчетом стратифицированных показателей, а так же онлайн данных микробиологического мониторинга и заболеваемости в клинике.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Разработка </a:t>
            </a:r>
            <a:r>
              <a:rPr lang="en-US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IT </a:t>
            </a: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продуктов с учетом потребности отделений.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Строительство, оснащение и ввод в эксплуатацию современный лабораторный комплекс (КДЛ, БАК, генетика). 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EB556C90-A27B-0229-2FAA-877F644D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3424" y="6341044"/>
            <a:ext cx="54559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6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12" descr="Эмбл ОКБ 15 апр 07">
            <a:extLst>
              <a:ext uri="{FF2B5EF4-FFF2-40B4-BE49-F238E27FC236}">
                <a16:creationId xmlns:a16="http://schemas.microsoft.com/office/drawing/2014/main" id="{3EF25283-3896-8C4E-751B-8FA4EA94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object 32">
            <a:extLst>
              <a:ext uri="{FF2B5EF4-FFF2-40B4-BE49-F238E27FC236}">
                <a16:creationId xmlns:a16="http://schemas.microsoft.com/office/drawing/2014/main" id="{B5338C80-0DB9-7D3D-DC99-68E2CF03E45A}"/>
              </a:ext>
            </a:extLst>
          </p:cNvPr>
          <p:cNvGrpSpPr/>
          <p:nvPr/>
        </p:nvGrpSpPr>
        <p:grpSpPr>
          <a:xfrm>
            <a:off x="681120" y="1160427"/>
            <a:ext cx="320675" cy="241300"/>
            <a:chOff x="1223606" y="5460301"/>
            <a:chExt cx="320675" cy="241300"/>
          </a:xfrm>
        </p:grpSpPr>
        <p:sp>
          <p:nvSpPr>
            <p:cNvPr id="9" name="object 33">
              <a:extLst>
                <a:ext uri="{FF2B5EF4-FFF2-40B4-BE49-F238E27FC236}">
                  <a16:creationId xmlns:a16="http://schemas.microsoft.com/office/drawing/2014/main" id="{5350D718-4CDA-1894-E190-6D2975ADC5E1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3314" y="0"/>
                  </a:moveTo>
                  <a:lnTo>
                    <a:pt x="52044" y="0"/>
                  </a:lnTo>
                  <a:lnTo>
                    <a:pt x="50774" y="0"/>
                  </a:lnTo>
                  <a:lnTo>
                    <a:pt x="49504" y="508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131292" y="151145"/>
                  </a:lnTo>
                  <a:lnTo>
                    <a:pt x="137729" y="147655"/>
                  </a:lnTo>
                  <a:lnTo>
                    <a:pt x="143357" y="142748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4457" y="508"/>
                  </a:lnTo>
                  <a:lnTo>
                    <a:pt x="53314" y="0"/>
                  </a:lnTo>
                  <a:close/>
                </a:path>
              </a:pathLst>
            </a:custGeom>
            <a:solidFill>
              <a:srgbClr val="33B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4">
              <a:extLst>
                <a:ext uri="{FF2B5EF4-FFF2-40B4-BE49-F238E27FC236}">
                  <a16:creationId xmlns:a16="http://schemas.microsoft.com/office/drawing/2014/main" id="{84D816CF-36F8-F69D-782B-4B0E4C15C134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2044" y="0"/>
                  </a:moveTo>
                  <a:lnTo>
                    <a:pt x="50774" y="0"/>
                  </a:lnTo>
                  <a:lnTo>
                    <a:pt x="49504" y="508"/>
                  </a:lnTo>
                  <a:lnTo>
                    <a:pt x="48615" y="1524"/>
                  </a:lnTo>
                  <a:lnTo>
                    <a:pt x="2311" y="47625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256768" y="30099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257403" y="22860"/>
                  </a:lnTo>
                  <a:lnTo>
                    <a:pt x="256387" y="21844"/>
                  </a:lnTo>
                  <a:lnTo>
                    <a:pt x="255117" y="21462"/>
                  </a:lnTo>
                  <a:lnTo>
                    <a:pt x="253974" y="21462"/>
                  </a:lnTo>
                  <a:lnTo>
                    <a:pt x="252704" y="21462"/>
                  </a:lnTo>
                  <a:lnTo>
                    <a:pt x="251434" y="21844"/>
                  </a:lnTo>
                  <a:lnTo>
                    <a:pt x="250418" y="22860"/>
                  </a:lnTo>
                  <a:lnTo>
                    <a:pt x="137134" y="135762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1732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5760" y="25908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6918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2618" y="25908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5473" y="1524"/>
                  </a:lnTo>
                  <a:lnTo>
                    <a:pt x="54457" y="508"/>
                  </a:lnTo>
                  <a:lnTo>
                    <a:pt x="53314" y="0"/>
                  </a:lnTo>
                  <a:lnTo>
                    <a:pt x="52044" y="0"/>
                  </a:lnTo>
                  <a:close/>
                </a:path>
              </a:pathLst>
            </a:custGeom>
            <a:ln w="9525">
              <a:solidFill>
                <a:srgbClr val="33B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35">
              <a:extLst>
                <a:ext uri="{FF2B5EF4-FFF2-40B4-BE49-F238E27FC236}">
                  <a16:creationId xmlns:a16="http://schemas.microsoft.com/office/drawing/2014/main" id="{4E77C3AA-D16C-7560-F614-91ADB0BF53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305" y="5460301"/>
              <a:ext cx="242697" cy="158876"/>
            </a:xfrm>
            <a:prstGeom prst="rect">
              <a:avLst/>
            </a:prstGeom>
          </p:spPr>
        </p:pic>
      </p:grpSp>
      <p:grpSp>
        <p:nvGrpSpPr>
          <p:cNvPr id="12" name="object 32">
            <a:extLst>
              <a:ext uri="{FF2B5EF4-FFF2-40B4-BE49-F238E27FC236}">
                <a16:creationId xmlns:a16="http://schemas.microsoft.com/office/drawing/2014/main" id="{025D40CF-8BFC-9567-AAA5-076C428477E6}"/>
              </a:ext>
            </a:extLst>
          </p:cNvPr>
          <p:cNvGrpSpPr/>
          <p:nvPr/>
        </p:nvGrpSpPr>
        <p:grpSpPr>
          <a:xfrm>
            <a:off x="672094" y="1600664"/>
            <a:ext cx="320675" cy="241300"/>
            <a:chOff x="1223606" y="5460301"/>
            <a:chExt cx="320675" cy="241300"/>
          </a:xfrm>
        </p:grpSpPr>
        <p:sp>
          <p:nvSpPr>
            <p:cNvPr id="13" name="object 33">
              <a:extLst>
                <a:ext uri="{FF2B5EF4-FFF2-40B4-BE49-F238E27FC236}">
                  <a16:creationId xmlns:a16="http://schemas.microsoft.com/office/drawing/2014/main" id="{EAD4BD28-87E9-0F31-0BBB-C329CF34C662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3314" y="0"/>
                  </a:moveTo>
                  <a:lnTo>
                    <a:pt x="52044" y="0"/>
                  </a:lnTo>
                  <a:lnTo>
                    <a:pt x="50774" y="0"/>
                  </a:lnTo>
                  <a:lnTo>
                    <a:pt x="49504" y="508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131292" y="151145"/>
                  </a:lnTo>
                  <a:lnTo>
                    <a:pt x="137729" y="147655"/>
                  </a:lnTo>
                  <a:lnTo>
                    <a:pt x="143357" y="142748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4457" y="508"/>
                  </a:lnTo>
                  <a:lnTo>
                    <a:pt x="53314" y="0"/>
                  </a:lnTo>
                  <a:close/>
                </a:path>
              </a:pathLst>
            </a:custGeom>
            <a:solidFill>
              <a:srgbClr val="33B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4">
              <a:extLst>
                <a:ext uri="{FF2B5EF4-FFF2-40B4-BE49-F238E27FC236}">
                  <a16:creationId xmlns:a16="http://schemas.microsoft.com/office/drawing/2014/main" id="{695EF652-A728-0781-B377-E28D19188A59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2044" y="0"/>
                  </a:moveTo>
                  <a:lnTo>
                    <a:pt x="50774" y="0"/>
                  </a:lnTo>
                  <a:lnTo>
                    <a:pt x="49504" y="508"/>
                  </a:lnTo>
                  <a:lnTo>
                    <a:pt x="48615" y="1524"/>
                  </a:lnTo>
                  <a:lnTo>
                    <a:pt x="2311" y="47625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256768" y="30099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257403" y="22860"/>
                  </a:lnTo>
                  <a:lnTo>
                    <a:pt x="256387" y="21844"/>
                  </a:lnTo>
                  <a:lnTo>
                    <a:pt x="255117" y="21462"/>
                  </a:lnTo>
                  <a:lnTo>
                    <a:pt x="253974" y="21462"/>
                  </a:lnTo>
                  <a:lnTo>
                    <a:pt x="252704" y="21462"/>
                  </a:lnTo>
                  <a:lnTo>
                    <a:pt x="251434" y="21844"/>
                  </a:lnTo>
                  <a:lnTo>
                    <a:pt x="250418" y="22860"/>
                  </a:lnTo>
                  <a:lnTo>
                    <a:pt x="137134" y="135762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1732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5760" y="25908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6918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2618" y="25908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5473" y="1524"/>
                  </a:lnTo>
                  <a:lnTo>
                    <a:pt x="54457" y="508"/>
                  </a:lnTo>
                  <a:lnTo>
                    <a:pt x="53314" y="0"/>
                  </a:lnTo>
                  <a:lnTo>
                    <a:pt x="52044" y="0"/>
                  </a:lnTo>
                  <a:close/>
                </a:path>
              </a:pathLst>
            </a:custGeom>
            <a:ln w="9525">
              <a:solidFill>
                <a:srgbClr val="33B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35">
              <a:extLst>
                <a:ext uri="{FF2B5EF4-FFF2-40B4-BE49-F238E27FC236}">
                  <a16:creationId xmlns:a16="http://schemas.microsoft.com/office/drawing/2014/main" id="{7692A306-FD03-1E06-7A5F-A9894E44054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305" y="5460301"/>
              <a:ext cx="242697" cy="158876"/>
            </a:xfrm>
            <a:prstGeom prst="rect">
              <a:avLst/>
            </a:prstGeom>
          </p:spPr>
        </p:pic>
      </p:grpSp>
      <p:grpSp>
        <p:nvGrpSpPr>
          <p:cNvPr id="16" name="object 32">
            <a:extLst>
              <a:ext uri="{FF2B5EF4-FFF2-40B4-BE49-F238E27FC236}">
                <a16:creationId xmlns:a16="http://schemas.microsoft.com/office/drawing/2014/main" id="{83A61B5A-1BA2-F814-9FC9-1B8D8A01E36C}"/>
              </a:ext>
            </a:extLst>
          </p:cNvPr>
          <p:cNvGrpSpPr/>
          <p:nvPr/>
        </p:nvGrpSpPr>
        <p:grpSpPr>
          <a:xfrm>
            <a:off x="672094" y="2029263"/>
            <a:ext cx="320675" cy="241300"/>
            <a:chOff x="1223606" y="5460301"/>
            <a:chExt cx="320675" cy="241300"/>
          </a:xfrm>
        </p:grpSpPr>
        <p:sp>
          <p:nvSpPr>
            <p:cNvPr id="17" name="object 33">
              <a:extLst>
                <a:ext uri="{FF2B5EF4-FFF2-40B4-BE49-F238E27FC236}">
                  <a16:creationId xmlns:a16="http://schemas.microsoft.com/office/drawing/2014/main" id="{56AA3876-DBDC-1CC7-4E4E-501A6A338C58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3314" y="0"/>
                  </a:moveTo>
                  <a:lnTo>
                    <a:pt x="52044" y="0"/>
                  </a:lnTo>
                  <a:lnTo>
                    <a:pt x="50774" y="0"/>
                  </a:lnTo>
                  <a:lnTo>
                    <a:pt x="49504" y="508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131292" y="151145"/>
                  </a:lnTo>
                  <a:lnTo>
                    <a:pt x="137729" y="147655"/>
                  </a:lnTo>
                  <a:lnTo>
                    <a:pt x="143357" y="142748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4457" y="508"/>
                  </a:lnTo>
                  <a:lnTo>
                    <a:pt x="53314" y="0"/>
                  </a:lnTo>
                  <a:close/>
                </a:path>
              </a:pathLst>
            </a:custGeom>
            <a:solidFill>
              <a:srgbClr val="33B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4">
              <a:extLst>
                <a:ext uri="{FF2B5EF4-FFF2-40B4-BE49-F238E27FC236}">
                  <a16:creationId xmlns:a16="http://schemas.microsoft.com/office/drawing/2014/main" id="{7649EB2F-9986-3E2E-8CE1-1FBE3E399C4A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2044" y="0"/>
                  </a:moveTo>
                  <a:lnTo>
                    <a:pt x="50774" y="0"/>
                  </a:lnTo>
                  <a:lnTo>
                    <a:pt x="49504" y="508"/>
                  </a:lnTo>
                  <a:lnTo>
                    <a:pt x="48615" y="1524"/>
                  </a:lnTo>
                  <a:lnTo>
                    <a:pt x="2311" y="47625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256768" y="30099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257403" y="22860"/>
                  </a:lnTo>
                  <a:lnTo>
                    <a:pt x="256387" y="21844"/>
                  </a:lnTo>
                  <a:lnTo>
                    <a:pt x="255117" y="21462"/>
                  </a:lnTo>
                  <a:lnTo>
                    <a:pt x="253974" y="21462"/>
                  </a:lnTo>
                  <a:lnTo>
                    <a:pt x="252704" y="21462"/>
                  </a:lnTo>
                  <a:lnTo>
                    <a:pt x="251434" y="21844"/>
                  </a:lnTo>
                  <a:lnTo>
                    <a:pt x="250418" y="22860"/>
                  </a:lnTo>
                  <a:lnTo>
                    <a:pt x="137134" y="135762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1732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5760" y="25908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6918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2618" y="25908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5473" y="1524"/>
                  </a:lnTo>
                  <a:lnTo>
                    <a:pt x="54457" y="508"/>
                  </a:lnTo>
                  <a:lnTo>
                    <a:pt x="53314" y="0"/>
                  </a:lnTo>
                  <a:lnTo>
                    <a:pt x="52044" y="0"/>
                  </a:lnTo>
                  <a:close/>
                </a:path>
              </a:pathLst>
            </a:custGeom>
            <a:ln w="9525">
              <a:solidFill>
                <a:srgbClr val="33B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35">
              <a:extLst>
                <a:ext uri="{FF2B5EF4-FFF2-40B4-BE49-F238E27FC236}">
                  <a16:creationId xmlns:a16="http://schemas.microsoft.com/office/drawing/2014/main" id="{FB8A2A35-3B9D-3A27-A4E4-857791C5919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305" y="5460301"/>
              <a:ext cx="242697" cy="158876"/>
            </a:xfrm>
            <a:prstGeom prst="rect">
              <a:avLst/>
            </a:prstGeom>
          </p:spPr>
        </p:pic>
      </p:grpSp>
      <p:grpSp>
        <p:nvGrpSpPr>
          <p:cNvPr id="20" name="object 32">
            <a:extLst>
              <a:ext uri="{FF2B5EF4-FFF2-40B4-BE49-F238E27FC236}">
                <a16:creationId xmlns:a16="http://schemas.microsoft.com/office/drawing/2014/main" id="{678582A5-13D5-1BFC-BCEC-E18173DD4CF9}"/>
              </a:ext>
            </a:extLst>
          </p:cNvPr>
          <p:cNvGrpSpPr/>
          <p:nvPr/>
        </p:nvGrpSpPr>
        <p:grpSpPr>
          <a:xfrm>
            <a:off x="654957" y="2655263"/>
            <a:ext cx="320675" cy="241300"/>
            <a:chOff x="1223606" y="5460301"/>
            <a:chExt cx="320675" cy="241300"/>
          </a:xfrm>
        </p:grpSpPr>
        <p:sp>
          <p:nvSpPr>
            <p:cNvPr id="21" name="object 33">
              <a:extLst>
                <a:ext uri="{FF2B5EF4-FFF2-40B4-BE49-F238E27FC236}">
                  <a16:creationId xmlns:a16="http://schemas.microsoft.com/office/drawing/2014/main" id="{51B91E2B-2EE9-A98E-142A-B2ECBAE8BB98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3314" y="0"/>
                  </a:moveTo>
                  <a:lnTo>
                    <a:pt x="52044" y="0"/>
                  </a:lnTo>
                  <a:lnTo>
                    <a:pt x="50774" y="0"/>
                  </a:lnTo>
                  <a:lnTo>
                    <a:pt x="49504" y="508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131292" y="151145"/>
                  </a:lnTo>
                  <a:lnTo>
                    <a:pt x="137729" y="147655"/>
                  </a:lnTo>
                  <a:lnTo>
                    <a:pt x="143357" y="142748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4457" y="508"/>
                  </a:lnTo>
                  <a:lnTo>
                    <a:pt x="53314" y="0"/>
                  </a:lnTo>
                  <a:close/>
                </a:path>
              </a:pathLst>
            </a:custGeom>
            <a:solidFill>
              <a:srgbClr val="33B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4">
              <a:extLst>
                <a:ext uri="{FF2B5EF4-FFF2-40B4-BE49-F238E27FC236}">
                  <a16:creationId xmlns:a16="http://schemas.microsoft.com/office/drawing/2014/main" id="{50F61ABB-16BF-F6DE-CE1E-C27C7BC84724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2044" y="0"/>
                  </a:moveTo>
                  <a:lnTo>
                    <a:pt x="50774" y="0"/>
                  </a:lnTo>
                  <a:lnTo>
                    <a:pt x="49504" y="508"/>
                  </a:lnTo>
                  <a:lnTo>
                    <a:pt x="48615" y="1524"/>
                  </a:lnTo>
                  <a:lnTo>
                    <a:pt x="2311" y="47625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256768" y="30099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257403" y="22860"/>
                  </a:lnTo>
                  <a:lnTo>
                    <a:pt x="256387" y="21844"/>
                  </a:lnTo>
                  <a:lnTo>
                    <a:pt x="255117" y="21462"/>
                  </a:lnTo>
                  <a:lnTo>
                    <a:pt x="253974" y="21462"/>
                  </a:lnTo>
                  <a:lnTo>
                    <a:pt x="252704" y="21462"/>
                  </a:lnTo>
                  <a:lnTo>
                    <a:pt x="251434" y="21844"/>
                  </a:lnTo>
                  <a:lnTo>
                    <a:pt x="250418" y="22860"/>
                  </a:lnTo>
                  <a:lnTo>
                    <a:pt x="137134" y="135762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1732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5760" y="25908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6918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2618" y="25908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5473" y="1524"/>
                  </a:lnTo>
                  <a:lnTo>
                    <a:pt x="54457" y="508"/>
                  </a:lnTo>
                  <a:lnTo>
                    <a:pt x="53314" y="0"/>
                  </a:lnTo>
                  <a:lnTo>
                    <a:pt x="52044" y="0"/>
                  </a:lnTo>
                  <a:close/>
                </a:path>
              </a:pathLst>
            </a:custGeom>
            <a:ln w="9525">
              <a:solidFill>
                <a:srgbClr val="33B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35">
              <a:extLst>
                <a:ext uri="{FF2B5EF4-FFF2-40B4-BE49-F238E27FC236}">
                  <a16:creationId xmlns:a16="http://schemas.microsoft.com/office/drawing/2014/main" id="{9412844B-E02A-1ABD-177D-5A102AAC27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305" y="5460301"/>
              <a:ext cx="242697" cy="158876"/>
            </a:xfrm>
            <a:prstGeom prst="rect">
              <a:avLst/>
            </a:prstGeom>
          </p:spPr>
        </p:pic>
      </p:grpSp>
      <p:grpSp>
        <p:nvGrpSpPr>
          <p:cNvPr id="24" name="object 32">
            <a:extLst>
              <a:ext uri="{FF2B5EF4-FFF2-40B4-BE49-F238E27FC236}">
                <a16:creationId xmlns:a16="http://schemas.microsoft.com/office/drawing/2014/main" id="{70EA9D63-240D-0729-99A2-93D709FCEB1B}"/>
              </a:ext>
            </a:extLst>
          </p:cNvPr>
          <p:cNvGrpSpPr/>
          <p:nvPr/>
        </p:nvGrpSpPr>
        <p:grpSpPr>
          <a:xfrm>
            <a:off x="665801" y="3105234"/>
            <a:ext cx="320675" cy="241300"/>
            <a:chOff x="1223606" y="5460301"/>
            <a:chExt cx="320675" cy="241300"/>
          </a:xfrm>
        </p:grpSpPr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C051B22C-DC3B-FB62-A06A-0DAB4C0800A0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3314" y="0"/>
                  </a:moveTo>
                  <a:lnTo>
                    <a:pt x="52044" y="0"/>
                  </a:lnTo>
                  <a:lnTo>
                    <a:pt x="50774" y="0"/>
                  </a:lnTo>
                  <a:lnTo>
                    <a:pt x="49504" y="508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131292" y="151145"/>
                  </a:lnTo>
                  <a:lnTo>
                    <a:pt x="137729" y="147655"/>
                  </a:lnTo>
                  <a:lnTo>
                    <a:pt x="143357" y="142748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4457" y="508"/>
                  </a:lnTo>
                  <a:lnTo>
                    <a:pt x="53314" y="0"/>
                  </a:lnTo>
                  <a:close/>
                </a:path>
              </a:pathLst>
            </a:custGeom>
            <a:solidFill>
              <a:srgbClr val="33B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45F8F044-E096-3D48-AB9A-D87D4A87BE60}"/>
                </a:ext>
              </a:extLst>
            </p:cNvPr>
            <p:cNvSpPr/>
            <p:nvPr/>
          </p:nvSpPr>
          <p:spPr>
            <a:xfrm>
              <a:off x="1228369" y="5542788"/>
              <a:ext cx="259079" cy="154305"/>
            </a:xfrm>
            <a:custGeom>
              <a:avLst/>
              <a:gdLst/>
              <a:ahLst/>
              <a:cxnLst/>
              <a:rect l="l" t="t" r="r" b="b"/>
              <a:pathLst>
                <a:path w="259080" h="154304">
                  <a:moveTo>
                    <a:pt x="52044" y="0"/>
                  </a:moveTo>
                  <a:lnTo>
                    <a:pt x="50774" y="0"/>
                  </a:lnTo>
                  <a:lnTo>
                    <a:pt x="49504" y="508"/>
                  </a:lnTo>
                  <a:lnTo>
                    <a:pt x="48615" y="1524"/>
                  </a:lnTo>
                  <a:lnTo>
                    <a:pt x="2311" y="47625"/>
                  </a:lnTo>
                  <a:lnTo>
                    <a:pt x="0" y="49911"/>
                  </a:lnTo>
                  <a:lnTo>
                    <a:pt x="0" y="52450"/>
                  </a:lnTo>
                  <a:lnTo>
                    <a:pt x="90525" y="142748"/>
                  </a:lnTo>
                  <a:lnTo>
                    <a:pt x="116941" y="153924"/>
                  </a:lnTo>
                  <a:lnTo>
                    <a:pt x="124283" y="153231"/>
                  </a:lnTo>
                  <a:lnTo>
                    <a:pt x="256768" y="30099"/>
                  </a:lnTo>
                  <a:lnTo>
                    <a:pt x="259054" y="27812"/>
                  </a:lnTo>
                  <a:lnTo>
                    <a:pt x="259054" y="24511"/>
                  </a:lnTo>
                  <a:lnTo>
                    <a:pt x="257403" y="22860"/>
                  </a:lnTo>
                  <a:lnTo>
                    <a:pt x="256387" y="21844"/>
                  </a:lnTo>
                  <a:lnTo>
                    <a:pt x="255117" y="21462"/>
                  </a:lnTo>
                  <a:lnTo>
                    <a:pt x="253974" y="21462"/>
                  </a:lnTo>
                  <a:lnTo>
                    <a:pt x="252704" y="21462"/>
                  </a:lnTo>
                  <a:lnTo>
                    <a:pt x="251434" y="21844"/>
                  </a:lnTo>
                  <a:lnTo>
                    <a:pt x="250418" y="22860"/>
                  </a:lnTo>
                  <a:lnTo>
                    <a:pt x="137134" y="135762"/>
                  </a:lnTo>
                  <a:lnTo>
                    <a:pt x="131800" y="141097"/>
                  </a:lnTo>
                  <a:lnTo>
                    <a:pt x="124942" y="144017"/>
                  </a:lnTo>
                  <a:lnTo>
                    <a:pt x="117322" y="144017"/>
                  </a:lnTo>
                  <a:lnTo>
                    <a:pt x="109956" y="144017"/>
                  </a:lnTo>
                  <a:lnTo>
                    <a:pt x="103098" y="141097"/>
                  </a:lnTo>
                  <a:lnTo>
                    <a:pt x="97510" y="135762"/>
                  </a:lnTo>
                  <a:lnTo>
                    <a:pt x="12547" y="50926"/>
                  </a:lnTo>
                  <a:lnTo>
                    <a:pt x="51917" y="12064"/>
                  </a:lnTo>
                  <a:lnTo>
                    <a:pt x="65760" y="25908"/>
                  </a:lnTo>
                  <a:lnTo>
                    <a:pt x="66776" y="26797"/>
                  </a:lnTo>
                  <a:lnTo>
                    <a:pt x="67919" y="27304"/>
                  </a:lnTo>
                  <a:lnTo>
                    <a:pt x="69189" y="27304"/>
                  </a:lnTo>
                  <a:lnTo>
                    <a:pt x="70459" y="27304"/>
                  </a:lnTo>
                  <a:lnTo>
                    <a:pt x="71729" y="26797"/>
                  </a:lnTo>
                  <a:lnTo>
                    <a:pt x="72618" y="25908"/>
                  </a:lnTo>
                  <a:lnTo>
                    <a:pt x="75031" y="23875"/>
                  </a:lnTo>
                  <a:lnTo>
                    <a:pt x="75031" y="20954"/>
                  </a:lnTo>
                  <a:lnTo>
                    <a:pt x="72618" y="18923"/>
                  </a:lnTo>
                  <a:lnTo>
                    <a:pt x="55473" y="1524"/>
                  </a:lnTo>
                  <a:lnTo>
                    <a:pt x="54457" y="508"/>
                  </a:lnTo>
                  <a:lnTo>
                    <a:pt x="53314" y="0"/>
                  </a:lnTo>
                  <a:lnTo>
                    <a:pt x="52044" y="0"/>
                  </a:lnTo>
                  <a:close/>
                </a:path>
              </a:pathLst>
            </a:custGeom>
            <a:ln w="9525">
              <a:solidFill>
                <a:srgbClr val="33B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35">
              <a:extLst>
                <a:ext uri="{FF2B5EF4-FFF2-40B4-BE49-F238E27FC236}">
                  <a16:creationId xmlns:a16="http://schemas.microsoft.com/office/drawing/2014/main" id="{D0C50181-4063-8B32-C44A-8B703E19A4D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305" y="5460301"/>
              <a:ext cx="242697" cy="158876"/>
            </a:xfrm>
            <a:prstGeom prst="rect">
              <a:avLst/>
            </a:prstGeom>
          </p:spPr>
        </p:pic>
      </p:grpSp>
      <p:sp>
        <p:nvSpPr>
          <p:cNvPr id="30" name="Заголовок 2">
            <a:extLst>
              <a:ext uri="{FF2B5EF4-FFF2-40B4-BE49-F238E27FC236}">
                <a16:creationId xmlns:a16="http://schemas.microsoft.com/office/drawing/2014/main" id="{91AC7032-41D6-8B49-2721-2A8391EF2115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3588914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Стратегия решения проблемы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BF601AE-F222-162C-1DAC-F3693E099D9B}"/>
              </a:ext>
            </a:extLst>
          </p:cNvPr>
          <p:cNvSpPr/>
          <p:nvPr/>
        </p:nvSpPr>
        <p:spPr>
          <a:xfrm>
            <a:off x="2014388" y="4420823"/>
            <a:ext cx="2898648" cy="1878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Процессный подход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41F8DBA-3B69-DCE9-EA9C-54552055E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554" y="4194344"/>
            <a:ext cx="3561527" cy="243425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CAB9D7-A671-CEB0-2200-B8C0370C9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49" y="4988899"/>
            <a:ext cx="2676525" cy="10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29AD3E8C-0FB2-C4C6-32B2-B35ABB7ACE16}"/>
              </a:ext>
            </a:extLst>
          </p:cNvPr>
          <p:cNvSpPr txBox="1">
            <a:spLocks/>
          </p:cNvSpPr>
          <p:nvPr/>
        </p:nvSpPr>
        <p:spPr>
          <a:xfrm rot="10800000" flipV="1">
            <a:off x="1454458" y="564448"/>
            <a:ext cx="9664645" cy="764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Методы и инструменты использованные при реализации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E25BE8A-3EF7-82E2-7B44-E145FEB7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584" y="6341044"/>
            <a:ext cx="4084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7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12" descr="Эмбл ОКБ 15 апр 07">
            <a:extLst>
              <a:ext uri="{FF2B5EF4-FFF2-40B4-BE49-F238E27FC236}">
                <a16:creationId xmlns:a16="http://schemas.microsoft.com/office/drawing/2014/main" id="{690C8786-B3EA-AFB4-46F1-45E46476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776B5-41E3-CBFC-C6CA-EBBFA3326D4C}"/>
              </a:ext>
            </a:extLst>
          </p:cNvPr>
          <p:cNvSpPr txBox="1"/>
          <p:nvPr/>
        </p:nvSpPr>
        <p:spPr>
          <a:xfrm>
            <a:off x="691094" y="1395100"/>
            <a:ext cx="10963656" cy="5311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Административная поддержка;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Увеличение кадрового обеспечения по профилю «эпидемиология»;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Формирование рабочей группы по </a:t>
            </a:r>
            <a:r>
              <a:rPr lang="ru-RU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эпидбезопасности</a:t>
            </a: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включая назначение сестер «инфекционного контроля», врачей курирующих деятельность в подразделениях по реализации проекта (эпидемиологи, реаниматологи, микробиологи, медицинские сестры);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Организационно-методическое сопровождение (</a:t>
            </a:r>
            <a:r>
              <a:rPr lang="ru-RU" dirty="0" err="1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СОПы</a:t>
            </a: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алгоритмы, приказы, инструкции, унифицированные формы учета и отчетности, внедрение лабораторно-информационной системы, электронной истории болезни);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Непрерывное обучение в различных формах (на рабочих местах, в рабочих группах, ВКС);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4274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Блок данных клинико-эпидемиологическое наблюдение, лабораторная информационная система, электронная история болезни, </a:t>
            </a:r>
            <a:r>
              <a:rPr lang="en-US" dirty="0" err="1">
                <a:solidFill>
                  <a:srgbClr val="FF4274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AMRcloud</a:t>
            </a:r>
            <a:r>
              <a:rPr lang="ru-RU" dirty="0">
                <a:solidFill>
                  <a:srgbClr val="FF4274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lang="ru-RU" dirty="0">
              <a:solidFill>
                <a:srgbClr val="FF4274"/>
              </a:solidFill>
              <a:effectLst/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Аудит (проверка, сбор информации, фиксация свидетельств).</a:t>
            </a:r>
          </a:p>
        </p:txBody>
      </p:sp>
    </p:spTree>
    <p:extLst>
      <p:ext uri="{BB962C8B-B14F-4D97-AF65-F5344CB8AC3E}">
        <p14:creationId xmlns:p14="http://schemas.microsoft.com/office/powerpoint/2010/main" val="334365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12">
            <a:extLst>
              <a:ext uri="{FF2B5EF4-FFF2-40B4-BE49-F238E27FC236}">
                <a16:creationId xmlns:a16="http://schemas.microsoft.com/office/drawing/2014/main" id="{59271011-ACD8-8D11-BFC7-3DE6D03AC30B}"/>
              </a:ext>
            </a:extLst>
          </p:cNvPr>
          <p:cNvGrpSpPr/>
          <p:nvPr/>
        </p:nvGrpSpPr>
        <p:grpSpPr>
          <a:xfrm>
            <a:off x="875277" y="3903057"/>
            <a:ext cx="10058400" cy="2763394"/>
            <a:chOff x="534921" y="1196294"/>
            <a:chExt cx="17268825" cy="2390140"/>
          </a:xfrm>
        </p:grpSpPr>
        <p:pic>
          <p:nvPicPr>
            <p:cNvPr id="10" name="object 13">
              <a:extLst>
                <a:ext uri="{FF2B5EF4-FFF2-40B4-BE49-F238E27FC236}">
                  <a16:creationId xmlns:a16="http://schemas.microsoft.com/office/drawing/2014/main" id="{BA1AC098-2B2D-4341-991F-748D838D682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921" y="1196294"/>
              <a:ext cx="17268448" cy="2389701"/>
            </a:xfrm>
            <a:prstGeom prst="rect">
              <a:avLst/>
            </a:prstGeom>
          </p:spPr>
        </p:pic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C5EE2504-EBF7-943B-C51A-04BB81257E47}"/>
                </a:ext>
              </a:extLst>
            </p:cNvPr>
            <p:cNvSpPr/>
            <p:nvPr/>
          </p:nvSpPr>
          <p:spPr>
            <a:xfrm>
              <a:off x="551687" y="1203960"/>
              <a:ext cx="17185005" cy="2315210"/>
            </a:xfrm>
            <a:custGeom>
              <a:avLst/>
              <a:gdLst/>
              <a:ahLst/>
              <a:cxnLst/>
              <a:rect l="l" t="t" r="r" b="b"/>
              <a:pathLst>
                <a:path w="17185005" h="2315210">
                  <a:moveTo>
                    <a:pt x="16798798" y="0"/>
                  </a:moveTo>
                  <a:lnTo>
                    <a:pt x="385825" y="0"/>
                  </a:lnTo>
                  <a:lnTo>
                    <a:pt x="337429" y="3005"/>
                  </a:lnTo>
                  <a:lnTo>
                    <a:pt x="290827" y="11782"/>
                  </a:lnTo>
                  <a:lnTo>
                    <a:pt x="246380" y="25968"/>
                  </a:lnTo>
                  <a:lnTo>
                    <a:pt x="204449" y="45201"/>
                  </a:lnTo>
                  <a:lnTo>
                    <a:pt x="165397" y="69121"/>
                  </a:lnTo>
                  <a:lnTo>
                    <a:pt x="129585" y="97366"/>
                  </a:lnTo>
                  <a:lnTo>
                    <a:pt x="97375" y="129575"/>
                  </a:lnTo>
                  <a:lnTo>
                    <a:pt x="69128" y="165386"/>
                  </a:lnTo>
                  <a:lnTo>
                    <a:pt x="45206" y="204438"/>
                  </a:lnTo>
                  <a:lnTo>
                    <a:pt x="25971" y="246369"/>
                  </a:lnTo>
                  <a:lnTo>
                    <a:pt x="11783" y="290818"/>
                  </a:lnTo>
                  <a:lnTo>
                    <a:pt x="3006" y="337424"/>
                  </a:lnTo>
                  <a:lnTo>
                    <a:pt x="0" y="385825"/>
                  </a:lnTo>
                  <a:lnTo>
                    <a:pt x="0" y="1929130"/>
                  </a:lnTo>
                  <a:lnTo>
                    <a:pt x="3006" y="1977531"/>
                  </a:lnTo>
                  <a:lnTo>
                    <a:pt x="11783" y="2024137"/>
                  </a:lnTo>
                  <a:lnTo>
                    <a:pt x="25971" y="2068586"/>
                  </a:lnTo>
                  <a:lnTo>
                    <a:pt x="45206" y="2110517"/>
                  </a:lnTo>
                  <a:lnTo>
                    <a:pt x="69128" y="2149569"/>
                  </a:lnTo>
                  <a:lnTo>
                    <a:pt x="97375" y="2185380"/>
                  </a:lnTo>
                  <a:lnTo>
                    <a:pt x="129585" y="2217589"/>
                  </a:lnTo>
                  <a:lnTo>
                    <a:pt x="165397" y="2245834"/>
                  </a:lnTo>
                  <a:lnTo>
                    <a:pt x="204449" y="2269754"/>
                  </a:lnTo>
                  <a:lnTo>
                    <a:pt x="246380" y="2288987"/>
                  </a:lnTo>
                  <a:lnTo>
                    <a:pt x="290827" y="2303173"/>
                  </a:lnTo>
                  <a:lnTo>
                    <a:pt x="337429" y="2311950"/>
                  </a:lnTo>
                  <a:lnTo>
                    <a:pt x="385825" y="2314956"/>
                  </a:lnTo>
                  <a:lnTo>
                    <a:pt x="16798798" y="2314956"/>
                  </a:lnTo>
                  <a:lnTo>
                    <a:pt x="16847199" y="2311950"/>
                  </a:lnTo>
                  <a:lnTo>
                    <a:pt x="16893805" y="2303173"/>
                  </a:lnTo>
                  <a:lnTo>
                    <a:pt x="16938254" y="2288987"/>
                  </a:lnTo>
                  <a:lnTo>
                    <a:pt x="16980185" y="2269754"/>
                  </a:lnTo>
                  <a:lnTo>
                    <a:pt x="17019237" y="2245834"/>
                  </a:lnTo>
                  <a:lnTo>
                    <a:pt x="17055048" y="2217589"/>
                  </a:lnTo>
                  <a:lnTo>
                    <a:pt x="17087257" y="2185380"/>
                  </a:lnTo>
                  <a:lnTo>
                    <a:pt x="17115502" y="2149569"/>
                  </a:lnTo>
                  <a:lnTo>
                    <a:pt x="17139422" y="2110517"/>
                  </a:lnTo>
                  <a:lnTo>
                    <a:pt x="17158655" y="2068586"/>
                  </a:lnTo>
                  <a:lnTo>
                    <a:pt x="17172841" y="2024137"/>
                  </a:lnTo>
                  <a:lnTo>
                    <a:pt x="17181618" y="1977531"/>
                  </a:lnTo>
                  <a:lnTo>
                    <a:pt x="17184624" y="1929130"/>
                  </a:lnTo>
                  <a:lnTo>
                    <a:pt x="17184624" y="385825"/>
                  </a:lnTo>
                  <a:lnTo>
                    <a:pt x="17181618" y="337424"/>
                  </a:lnTo>
                  <a:lnTo>
                    <a:pt x="17172841" y="290818"/>
                  </a:lnTo>
                  <a:lnTo>
                    <a:pt x="17158655" y="246369"/>
                  </a:lnTo>
                  <a:lnTo>
                    <a:pt x="17139422" y="204438"/>
                  </a:lnTo>
                  <a:lnTo>
                    <a:pt x="17115502" y="165386"/>
                  </a:lnTo>
                  <a:lnTo>
                    <a:pt x="17087257" y="129575"/>
                  </a:lnTo>
                  <a:lnTo>
                    <a:pt x="17055048" y="97366"/>
                  </a:lnTo>
                  <a:lnTo>
                    <a:pt x="17019237" y="69121"/>
                  </a:lnTo>
                  <a:lnTo>
                    <a:pt x="16980185" y="45201"/>
                  </a:lnTo>
                  <a:lnTo>
                    <a:pt x="16938254" y="25968"/>
                  </a:lnTo>
                  <a:lnTo>
                    <a:pt x="16893805" y="11782"/>
                  </a:lnTo>
                  <a:lnTo>
                    <a:pt x="16847199" y="3005"/>
                  </a:lnTo>
                  <a:lnTo>
                    <a:pt x="16798798" y="0"/>
                  </a:lnTo>
                  <a:close/>
                </a:path>
              </a:pathLst>
            </a:custGeom>
            <a:solidFill>
              <a:srgbClr val="33B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601334EC-CCB0-6EBC-73F2-B8EF31ACE202}"/>
              </a:ext>
            </a:extLst>
          </p:cNvPr>
          <p:cNvSpPr txBox="1">
            <a:spLocks/>
          </p:cNvSpPr>
          <p:nvPr/>
        </p:nvSpPr>
        <p:spPr>
          <a:xfrm rot="10800000" flipV="1">
            <a:off x="2142064" y="272803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Практическая значимость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2B79D-FFEE-B224-FC92-3BFE0C27D300}"/>
              </a:ext>
            </a:extLst>
          </p:cNvPr>
          <p:cNvSpPr txBox="1"/>
          <p:nvPr/>
        </p:nvSpPr>
        <p:spPr>
          <a:xfrm>
            <a:off x="2309988" y="3933081"/>
            <a:ext cx="9305574" cy="2634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Собираем и анализируем АКТУАЛЬНУЮ информацию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Эффективно планируем закупки ЛС и расходные материалы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Снижаем заболеваемость ИСМП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Снижаем летальность пациентов с признаками ИСМП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Снижаем АБ резистентность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Сокращаем расходы на антимикробные ЛП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68765-F0EE-0016-2309-8247A63E1BB8}"/>
              </a:ext>
            </a:extLst>
          </p:cNvPr>
          <p:cNvSpPr txBox="1"/>
          <p:nvPr/>
        </p:nvSpPr>
        <p:spPr>
          <a:xfrm>
            <a:off x="669171" y="1302256"/>
            <a:ext cx="10441322" cy="231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Реализуем </a:t>
            </a:r>
            <a:r>
              <a:rPr lang="ru-RU" sz="1700" b="1" dirty="0">
                <a:solidFill>
                  <a:srgbClr val="FF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Указ Президента РФ </a:t>
            </a:r>
            <a:r>
              <a:rPr lang="ru-RU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от 11.03.2019 N 97 "Об Основах государственной политики Российской Федерации в области обеспечения химической и биологической безопасности на период до 2025 года и дальнейшую перспективу": </a:t>
            </a:r>
          </a:p>
          <a:p>
            <a:pPr marL="539750" algn="just">
              <a:lnSpc>
                <a:spcPct val="115000"/>
              </a:lnSpc>
              <a:spcAft>
                <a:spcPts val="1000"/>
              </a:spcAft>
            </a:pPr>
            <a:r>
              <a:rPr lang="ru-RU" sz="1700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УГРОЗА:</a:t>
            </a:r>
            <a:r>
              <a:rPr lang="ru-RU" sz="17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распространение антимикробной резистентности, рост эпидемиологической значимости условно-патогенных микроорганизмов, увеличение частоты заболеваний, вызываемых инфекциями, у лиц с иммунодефицитными состояниями, распространение инфекций, связанных с оказанием медицинской помощи;</a:t>
            </a:r>
            <a:endParaRPr lang="ru-RU" sz="1700" dirty="0">
              <a:latin typeface="Lucida Sans Unicode" panose="020B0602030504020204" pitchFamily="34" charset="0"/>
              <a:ea typeface="Calibri" panose="020F050202020403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7E1E3C5-4451-E85D-2B04-8C743A56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584" y="6341044"/>
            <a:ext cx="408432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8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12" descr="Эмбл ОКБ 15 апр 07">
            <a:extLst>
              <a:ext uri="{FF2B5EF4-FFF2-40B4-BE49-F238E27FC236}">
                <a16:creationId xmlns:a16="http://schemas.microsoft.com/office/drawing/2014/main" id="{BE26FFAF-DBFD-81C9-E90F-40E82B62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27CBBF01-D102-67BC-83FF-5D588955B49E}"/>
              </a:ext>
            </a:extLst>
          </p:cNvPr>
          <p:cNvSpPr/>
          <p:nvPr/>
        </p:nvSpPr>
        <p:spPr>
          <a:xfrm>
            <a:off x="495300" y="2326737"/>
            <a:ext cx="11201400" cy="1301136"/>
          </a:xfrm>
          <a:custGeom>
            <a:avLst/>
            <a:gdLst/>
            <a:ahLst/>
            <a:cxnLst/>
            <a:rect l="l" t="t" r="r" b="b"/>
            <a:pathLst>
              <a:path w="17006570" h="1746885">
                <a:moveTo>
                  <a:pt x="0" y="291084"/>
                </a:moveTo>
                <a:lnTo>
                  <a:pt x="3809" y="243863"/>
                </a:lnTo>
                <a:lnTo>
                  <a:pt x="14840" y="199070"/>
                </a:lnTo>
                <a:lnTo>
                  <a:pt x="32491" y="157304"/>
                </a:lnTo>
                <a:lnTo>
                  <a:pt x="56163" y="119164"/>
                </a:lnTo>
                <a:lnTo>
                  <a:pt x="85258" y="85248"/>
                </a:lnTo>
                <a:lnTo>
                  <a:pt x="119175" y="56156"/>
                </a:lnTo>
                <a:lnTo>
                  <a:pt x="157316" y="32486"/>
                </a:lnTo>
                <a:lnTo>
                  <a:pt x="199080" y="14837"/>
                </a:lnTo>
                <a:lnTo>
                  <a:pt x="243869" y="3809"/>
                </a:lnTo>
                <a:lnTo>
                  <a:pt x="291084" y="0"/>
                </a:lnTo>
                <a:lnTo>
                  <a:pt x="16715232" y="0"/>
                </a:lnTo>
                <a:lnTo>
                  <a:pt x="16762452" y="3809"/>
                </a:lnTo>
                <a:lnTo>
                  <a:pt x="16807245" y="14837"/>
                </a:lnTo>
                <a:lnTo>
                  <a:pt x="16849011" y="32486"/>
                </a:lnTo>
                <a:lnTo>
                  <a:pt x="16887151" y="56156"/>
                </a:lnTo>
                <a:lnTo>
                  <a:pt x="16921067" y="85248"/>
                </a:lnTo>
                <a:lnTo>
                  <a:pt x="16950159" y="119164"/>
                </a:lnTo>
                <a:lnTo>
                  <a:pt x="16973829" y="157304"/>
                </a:lnTo>
                <a:lnTo>
                  <a:pt x="16991478" y="199070"/>
                </a:lnTo>
                <a:lnTo>
                  <a:pt x="17002506" y="243863"/>
                </a:lnTo>
                <a:lnTo>
                  <a:pt x="17006316" y="291084"/>
                </a:lnTo>
                <a:lnTo>
                  <a:pt x="17006316" y="1455420"/>
                </a:lnTo>
                <a:lnTo>
                  <a:pt x="17002506" y="1502640"/>
                </a:lnTo>
                <a:lnTo>
                  <a:pt x="16991478" y="1547433"/>
                </a:lnTo>
                <a:lnTo>
                  <a:pt x="16973829" y="1589199"/>
                </a:lnTo>
                <a:lnTo>
                  <a:pt x="16950159" y="1627339"/>
                </a:lnTo>
                <a:lnTo>
                  <a:pt x="16921067" y="1661255"/>
                </a:lnTo>
                <a:lnTo>
                  <a:pt x="16887151" y="1690347"/>
                </a:lnTo>
                <a:lnTo>
                  <a:pt x="16849011" y="1714017"/>
                </a:lnTo>
                <a:lnTo>
                  <a:pt x="16807245" y="1731666"/>
                </a:lnTo>
                <a:lnTo>
                  <a:pt x="16762452" y="1742694"/>
                </a:lnTo>
                <a:lnTo>
                  <a:pt x="16715232" y="1746504"/>
                </a:lnTo>
                <a:lnTo>
                  <a:pt x="291084" y="1746504"/>
                </a:lnTo>
                <a:lnTo>
                  <a:pt x="243869" y="1742694"/>
                </a:lnTo>
                <a:lnTo>
                  <a:pt x="199080" y="1731666"/>
                </a:lnTo>
                <a:lnTo>
                  <a:pt x="157316" y="1714017"/>
                </a:lnTo>
                <a:lnTo>
                  <a:pt x="119175" y="1690347"/>
                </a:lnTo>
                <a:lnTo>
                  <a:pt x="85258" y="1661255"/>
                </a:lnTo>
                <a:lnTo>
                  <a:pt x="56163" y="1627339"/>
                </a:lnTo>
                <a:lnTo>
                  <a:pt x="32491" y="1589199"/>
                </a:lnTo>
                <a:lnTo>
                  <a:pt x="14840" y="1547433"/>
                </a:lnTo>
                <a:lnTo>
                  <a:pt x="3809" y="1502640"/>
                </a:lnTo>
                <a:lnTo>
                  <a:pt x="0" y="1455420"/>
                </a:lnTo>
                <a:lnTo>
                  <a:pt x="0" y="291084"/>
                </a:lnTo>
                <a:close/>
              </a:path>
            </a:pathLst>
          </a:custGeom>
          <a:ln w="25400">
            <a:solidFill>
              <a:srgbClr val="FF2D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49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AB33C8B-11F2-218F-609A-841D36F9314C}"/>
              </a:ext>
            </a:extLst>
          </p:cNvPr>
          <p:cNvSpPr txBox="1">
            <a:spLocks/>
          </p:cNvSpPr>
          <p:nvPr/>
        </p:nvSpPr>
        <p:spPr>
          <a:xfrm rot="10800000" flipV="1">
            <a:off x="1875083" y="141089"/>
            <a:ext cx="8238180" cy="764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cap="all" dirty="0"/>
              <a:t>Расчет ресурсов, затраченных при реализации проекта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11F3506-0DFE-D6E6-238F-241A5D71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6576" y="6341044"/>
            <a:ext cx="472440" cy="365125"/>
          </a:xfrm>
        </p:spPr>
        <p:txBody>
          <a:bodyPr/>
          <a:lstStyle/>
          <a:p>
            <a:fld id="{B19B0651-EE4F-4900-A07F-96A6BFA9D0F0}" type="slidenum">
              <a:rPr lang="ru-RU" sz="1800">
                <a:latin typeface="Lucida Sans Unicode" panose="020B0602030504020204" pitchFamily="34" charset="0"/>
                <a:cs typeface="Lucida Sans Unicode" panose="020B0602030504020204" pitchFamily="34" charset="0"/>
              </a:rPr>
              <a:t>9</a:t>
            </a:fld>
            <a:endParaRPr lang="ru-RU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12" descr="Эмбл ОКБ 15 апр 07">
            <a:extLst>
              <a:ext uri="{FF2B5EF4-FFF2-40B4-BE49-F238E27FC236}">
                <a16:creationId xmlns:a16="http://schemas.microsoft.com/office/drawing/2014/main" id="{13EFB43D-B5CC-2A86-C0E2-DD52202C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1" y="191549"/>
            <a:ext cx="831187" cy="7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61EFFEF-E856-64D5-92BB-88EE16270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499466"/>
              </p:ext>
            </p:extLst>
          </p:nvPr>
        </p:nvGraphicFramePr>
        <p:xfrm>
          <a:off x="519684" y="1083692"/>
          <a:ext cx="11183112" cy="284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3A245B4-4D3F-388A-3FEF-EB93F1C95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833238"/>
              </p:ext>
            </p:extLst>
          </p:nvPr>
        </p:nvGraphicFramePr>
        <p:xfrm>
          <a:off x="489204" y="3931920"/>
          <a:ext cx="11183112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1641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1128</Words>
  <Application>Microsoft Office PowerPoint</Application>
  <PresentationFormat>Широкоэкранный</PresentationFormat>
  <Paragraphs>182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Times New Roman</vt:lpstr>
      <vt:lpstr>ui-sans-serif</vt:lpstr>
      <vt:lpstr>Тема Office</vt:lpstr>
      <vt:lpstr>Презентация PowerPoint</vt:lpstr>
      <vt:lpstr>Команда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отдел_качества-1</dc:creator>
  <cp:lastModifiedBy>отдел_качества-1</cp:lastModifiedBy>
  <cp:revision>23</cp:revision>
  <cp:lastPrinted>2023-09-15T09:58:40Z</cp:lastPrinted>
  <dcterms:created xsi:type="dcterms:W3CDTF">2023-08-18T07:15:00Z</dcterms:created>
  <dcterms:modified xsi:type="dcterms:W3CDTF">2023-09-29T10:34:57Z</dcterms:modified>
</cp:coreProperties>
</file>