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13" r:id="rId2"/>
  </p:sldMasterIdLst>
  <p:notesMasterIdLst>
    <p:notesMasterId r:id="rId21"/>
  </p:notesMasterIdLst>
  <p:sldIdLst>
    <p:sldId id="256" r:id="rId3"/>
    <p:sldId id="529" r:id="rId4"/>
    <p:sldId id="553" r:id="rId5"/>
    <p:sldId id="535" r:id="rId6"/>
    <p:sldId id="527" r:id="rId7"/>
    <p:sldId id="528" r:id="rId8"/>
    <p:sldId id="524" r:id="rId9"/>
    <p:sldId id="278" r:id="rId10"/>
    <p:sldId id="531" r:id="rId11"/>
    <p:sldId id="530" r:id="rId12"/>
    <p:sldId id="306" r:id="rId13"/>
    <p:sldId id="536" r:id="rId14"/>
    <p:sldId id="537" r:id="rId15"/>
    <p:sldId id="532" r:id="rId16"/>
    <p:sldId id="541" r:id="rId17"/>
    <p:sldId id="550" r:id="rId18"/>
    <p:sldId id="548" r:id="rId19"/>
    <p:sldId id="552" r:id="rId2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099C3C2-0DA2-4574-B9BE-9DACF23A0357}">
          <p14:sldIdLst>
            <p14:sldId id="256"/>
            <p14:sldId id="529"/>
            <p14:sldId id="553"/>
            <p14:sldId id="535"/>
            <p14:sldId id="527"/>
            <p14:sldId id="528"/>
            <p14:sldId id="524"/>
            <p14:sldId id="278"/>
            <p14:sldId id="531"/>
            <p14:sldId id="530"/>
            <p14:sldId id="306"/>
            <p14:sldId id="536"/>
            <p14:sldId id="537"/>
            <p14:sldId id="532"/>
            <p14:sldId id="541"/>
            <p14:sldId id="550"/>
            <p14:sldId id="548"/>
            <p14:sldId id="55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FF"/>
    <a:srgbClr val="FFFFFF"/>
    <a:srgbClr val="B7C5FF"/>
    <a:srgbClr val="4A529D"/>
    <a:srgbClr val="E47C92"/>
    <a:srgbClr val="FCBC47"/>
    <a:srgbClr val="00BD56"/>
    <a:srgbClr val="A014D9"/>
    <a:srgbClr val="BAC9FF"/>
    <a:srgbClr val="8E9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198586109812852"/>
          <c:y val="0.10282750228114759"/>
          <c:w val="0.84102927237082903"/>
          <c:h val="0.822811475876805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изготовленных ортопедических конструкций в АУЗ ВО "ВОКСП" за 2022 год</c:v>
                </c:pt>
              </c:strCache>
            </c:strRef>
          </c:tx>
          <c:spPr>
            <a:effectLst>
              <a:outerShdw blurRad="50800" dist="1181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plastic">
              <a:bevelT w="127000" h="127000" prst="coolSlant"/>
              <a:bevelB w="127000" h="127000" prst="angle"/>
            </a:sp3d>
          </c:spPr>
          <c:explosion val="32"/>
          <c:dPt>
            <c:idx val="0"/>
            <c:bubble3D val="0"/>
            <c:explosion val="0"/>
            <c:spPr>
              <a:solidFill>
                <a:srgbClr val="92D050"/>
              </a:solidFill>
              <a:ln>
                <a:noFill/>
              </a:ln>
              <a:effectLst>
                <a:outerShdw blurRad="50800" dist="1181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27000" h="127000" prst="coolSlant"/>
                <a:bevelB w="127000" h="127000" prst="angle"/>
              </a:sp3d>
            </c:spPr>
            <c:extLst>
              <c:ext xmlns:c16="http://schemas.microsoft.com/office/drawing/2014/chart" uri="{C3380CC4-5D6E-409C-BE32-E72D297353CC}">
                <c16:uniqueId val="{00000003-A1DF-451A-9D95-01A4010DED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1181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27000" h="127000" prst="coolSlant"/>
                <a:bevelB w="127000" h="127000" prst="angle"/>
              </a:sp3d>
            </c:spPr>
            <c:extLst>
              <c:ext xmlns:c16="http://schemas.microsoft.com/office/drawing/2014/chart" uri="{C3380CC4-5D6E-409C-BE32-E72D297353CC}">
                <c16:uniqueId val="{00000004-A1DF-451A-9D95-01A4010DEDA5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1181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27000" h="127000" prst="coolSlant"/>
                <a:bevelB w="127000" h="127000" prst="angle"/>
              </a:sp3d>
            </c:spPr>
            <c:extLst>
              <c:ext xmlns:c16="http://schemas.microsoft.com/office/drawing/2014/chart" uri="{C3380CC4-5D6E-409C-BE32-E72D297353CC}">
                <c16:uniqueId val="{00000001-A1DF-451A-9D95-01A4010DEDA5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50800" dist="1181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27000" h="127000" prst="coolSlant"/>
                <a:bevelB w="127000" h="127000" prst="angle"/>
              </a:sp3d>
            </c:spPr>
            <c:extLst>
              <c:ext xmlns:c16="http://schemas.microsoft.com/office/drawing/2014/chart" uri="{C3380CC4-5D6E-409C-BE32-E72D297353CC}">
                <c16:uniqueId val="{00000002-A1DF-451A-9D95-01A4010DEDA5}"/>
              </c:ext>
            </c:extLst>
          </c:dPt>
          <c:dPt>
            <c:idx val="4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0800" dist="1181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plastic">
                <a:bevelT w="127000" h="127000" prst="coolSlant"/>
                <a:bevelB w="127000" h="127000" prst="angle"/>
              </a:sp3d>
            </c:spPr>
            <c:extLst>
              <c:ext xmlns:c16="http://schemas.microsoft.com/office/drawing/2014/chart" uri="{C3380CC4-5D6E-409C-BE32-E72D297353CC}">
                <c16:uniqueId val="{00000005-A1DF-451A-9D95-01A4010DEDA5}"/>
              </c:ext>
            </c:extLst>
          </c:dPt>
          <c:dLbls>
            <c:dLbl>
              <c:idx val="0"/>
              <c:layout>
                <c:manualLayout>
                  <c:x val="6.1804557474640226E-2"/>
                  <c:y val="-3.316770241238281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A864524E-129B-4910-93ED-DC3C3711CE32}" type="CATEGORYNAME">
                      <a:rPr lang="ru-RU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C532B5CD-3A9B-44DF-9F96-2FD01F266F2B}" type="PERCENTAGE">
                      <a:rPr lang="ru-RU" baseline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chemeClr val="bg2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rgbClr val="FCC704">
                    <a:lumMod val="20000"/>
                    <a:lumOff val="80000"/>
                  </a:srgbClr>
                </a:solidFill>
                <a:ln>
                  <a:solidFill>
                    <a:srgbClr val="FCC70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139797225036242"/>
                      <c:h val="8.460465867774694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1DF-451A-9D95-01A4010DEDA5}"/>
                </c:ext>
              </c:extLst>
            </c:dLbl>
            <c:dLbl>
              <c:idx val="1"/>
              <c:layout>
                <c:manualLayout>
                  <c:x val="-3.0111483951633111E-2"/>
                  <c:y val="5.220302353621287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D9C4CA2-7069-4702-B5E5-517399B20E70}" type="CATEGORYNAME">
                      <a:rPr lang="ru-RU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130DD342-BCAA-4AE4-9EEA-DC960D6B7605}" type="PERCENTAGE">
                      <a:rPr lang="ru-RU" baseline="0" dirty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chemeClr val="bg2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rgbClr val="FCC704">
                    <a:lumMod val="20000"/>
                    <a:lumOff val="80000"/>
                  </a:srgbClr>
                </a:solidFill>
                <a:ln>
                  <a:solidFill>
                    <a:srgbClr val="FCC70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406518232189828"/>
                      <c:h val="8.624353597021852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1DF-451A-9D95-01A4010DEDA5}"/>
                </c:ext>
              </c:extLst>
            </c:dLbl>
            <c:dLbl>
              <c:idx val="2"/>
              <c:layout>
                <c:manualLayout>
                  <c:x val="1.235865110440717E-2"/>
                  <c:y val="0.1343759835551906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AC2C198-7BF5-4CEA-9AAC-71A483985CF8}" type="CATEGORYNAME">
                      <a:rPr lang="ru-RU" dirty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
</a:t>
                    </a:r>
                    <a:fld id="{9BC43DFA-ED8C-4423-AA08-F9CD548C30C6}" type="PERCENTAGE">
                      <a:rPr lang="ru-RU" baseline="0" dirty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chemeClr val="bg2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solidFill>
                  <a:srgbClr val="FCC704">
                    <a:lumMod val="20000"/>
                    <a:lumOff val="80000"/>
                  </a:srgbClr>
                </a:solidFill>
                <a:ln>
                  <a:solidFill>
                    <a:srgbClr val="FCC70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1DF-451A-9D95-01A4010DEDA5}"/>
                </c:ext>
              </c:extLst>
            </c:dLbl>
            <c:dLbl>
              <c:idx val="3"/>
              <c:layout>
                <c:manualLayout>
                  <c:x val="-4.7124201072341713E-2"/>
                  <c:y val="-5.1027234480588955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FAE94D9A-516A-4033-BB08-2A5779EE5FA0}" type="CATEGORYNAME">
                      <a:rPr lang="en-US">
                        <a:solidFill>
                          <a:schemeClr val="bg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en-US" baseline="0" dirty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
</a:t>
                    </a:r>
                    <a:fld id="{F80EB557-1C5A-449C-8BB5-AD1A775A96EE}" type="PERCENTAGE">
                      <a:rPr lang="en-US" baseline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en-US" baseline="0" dirty="0">
                      <a:solidFill>
                        <a:schemeClr val="bg2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solidFill>
                  <a:srgbClr val="FCC704">
                    <a:lumMod val="20000"/>
                    <a:lumOff val="80000"/>
                  </a:srgbClr>
                </a:solidFill>
                <a:ln>
                  <a:solidFill>
                    <a:srgbClr val="FCC70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289247579737044"/>
                      <c:h val="9.099421544019829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1DF-451A-9D95-01A4010DEDA5}"/>
                </c:ext>
              </c:extLst>
            </c:dLbl>
            <c:dLbl>
              <c:idx val="4"/>
              <c:layout>
                <c:manualLayout>
                  <c:x val="8.1088184830703042E-2"/>
                  <c:y val="-3.504664561566702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bg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dirty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Штампованные</a:t>
                    </a:r>
                    <a:r>
                      <a:rPr lang="ru-RU" baseline="0" dirty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
</a:t>
                    </a:r>
                    <a:fld id="{6E1BD7E7-C3D0-41AC-8C97-2877C2F89BC3}" type="PERCENTAGE">
                      <a:rPr lang="en-US" baseline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pPr>
                        <a:defRPr>
                          <a:solidFill>
                            <a:schemeClr val="bg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chemeClr val="bg2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solidFill>
                  <a:srgbClr val="FCC704">
                    <a:lumMod val="20000"/>
                    <a:lumOff val="80000"/>
                  </a:srgbClr>
                </a:solidFill>
                <a:ln>
                  <a:solidFill>
                    <a:srgbClr val="FCC70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bg2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084501726753267"/>
                      <c:h val="8.043667282132893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1DF-451A-9D95-01A4010DEDA5}"/>
                </c:ext>
              </c:extLst>
            </c:dLbl>
            <c:spPr>
              <a:solidFill>
                <a:srgbClr val="FCC704">
                  <a:lumMod val="20000"/>
                  <a:lumOff val="80000"/>
                </a:srgbClr>
              </a:solidFill>
              <a:ln>
                <a:solidFill>
                  <a:srgbClr val="FCC704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Цельнолитые </c:v>
                </c:pt>
                <c:pt idx="1">
                  <c:v>Металлокерамические</c:v>
                </c:pt>
                <c:pt idx="2">
                  <c:v>Пластмассовые</c:v>
                </c:pt>
                <c:pt idx="3">
                  <c:v>CAD/CAM</c:v>
                </c:pt>
                <c:pt idx="4">
                  <c:v>Штамповонные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1058</c:v>
                </c:pt>
                <c:pt idx="1">
                  <c:v>2863</c:v>
                </c:pt>
                <c:pt idx="2">
                  <c:v>1156</c:v>
                </c:pt>
                <c:pt idx="3">
                  <c:v>792</c:v>
                </c:pt>
                <c:pt idx="4">
                  <c:v>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DF-451A-9D95-01A4010DEDA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C8AE54-5BFC-4B9E-83E6-7F8FFFB70C0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</dgm:spPr>
      <dgm:t>
        <a:bodyPr/>
        <a:lstStyle/>
        <a:p>
          <a:endParaRPr lang="ru-RU"/>
        </a:p>
      </dgm:t>
    </dgm:pt>
    <dgm:pt modelId="{5B38317F-4C8D-42F4-B082-00B2F57CA4DC}" type="pres">
      <dgm:prSet presAssocID="{31C8AE54-5BFC-4B9E-83E6-7F8FFFB70C0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</dgm:ptLst>
  <dgm:cxnLst>
    <dgm:cxn modelId="{D1442EFE-0076-458C-A436-3B7C9E1F9424}" type="presOf" srcId="{31C8AE54-5BFC-4B9E-83E6-7F8FFFB70C04}" destId="{5B38317F-4C8D-42F4-B082-00B2F57CA4DC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F4EB9B-847A-4F5F-BDDE-58A0732CC59D}" type="doc">
      <dgm:prSet loTypeId="urn:microsoft.com/office/officeart/2005/8/layout/radial4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DB20EA4-9D2E-47B3-A6A5-8949DD401BFA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ru-RU" sz="15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АКТУАЛЬНОСТЬ ПРОБЛЕМЫ</a:t>
          </a:r>
          <a:endParaRPr lang="ru-RU" sz="1500" dirty="0">
            <a:solidFill>
              <a:schemeClr val="tx1">
                <a:lumMod val="95000"/>
              </a:schemeClr>
            </a:solidFill>
          </a:endParaRPr>
        </a:p>
      </dgm:t>
    </dgm:pt>
    <dgm:pt modelId="{2A270E5B-8507-40EF-8DAD-B3AC2BAE7ADE}" type="parTrans" cxnId="{1BDA2667-0A19-496F-B584-BBBF292C29A3}">
      <dgm:prSet/>
      <dgm:spPr/>
      <dgm:t>
        <a:bodyPr/>
        <a:lstStyle/>
        <a:p>
          <a:endParaRPr lang="ru-RU"/>
        </a:p>
      </dgm:t>
    </dgm:pt>
    <dgm:pt modelId="{7A04F085-C6ED-44FE-A4B1-12F7501A1EF7}" type="sibTrans" cxnId="{1BDA2667-0A19-496F-B584-BBBF292C29A3}">
      <dgm:prSet/>
      <dgm:spPr/>
      <dgm:t>
        <a:bodyPr/>
        <a:lstStyle/>
        <a:p>
          <a:endParaRPr lang="ru-RU"/>
        </a:p>
      </dgm:t>
    </dgm:pt>
    <dgm:pt modelId="{AF1F82D0-25D0-4E93-84E4-69F6ABFD9AB0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>
            <a:spcAft>
              <a:spcPts val="588"/>
            </a:spcAft>
          </a:pP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ЭСТЕТИКА РЕСТАВРАЦИЙ ПРИ СОХРАНЕНИИ ФУНКЦИОНАЛЬНОСТИКИ ДОЛГОВЕЧНОСТИ</a:t>
          </a:r>
          <a:endParaRPr lang="ru-RU" sz="1200" dirty="0"/>
        </a:p>
      </dgm:t>
    </dgm:pt>
    <dgm:pt modelId="{C8236C02-421B-40E1-8289-EB47D70FE02C}" type="parTrans" cxnId="{1CCF94D7-5987-43B8-86CF-55FF1E2EF79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74563F8F-FCE3-4C75-BEBD-A96A03665162}" type="sibTrans" cxnId="{1CCF94D7-5987-43B8-86CF-55FF1E2EF79C}">
      <dgm:prSet/>
      <dgm:spPr/>
      <dgm:t>
        <a:bodyPr/>
        <a:lstStyle/>
        <a:p>
          <a:endParaRPr lang="ru-RU"/>
        </a:p>
      </dgm:t>
    </dgm:pt>
    <dgm:pt modelId="{AA96D2C1-4AC5-4E8B-9F68-04831E95A72A}">
      <dgm:prSet phldrT="[Текст]" custT="1"/>
      <dgm:spPr>
        <a:solidFill>
          <a:srgbClr val="00B050"/>
        </a:solidFill>
      </dgm:spPr>
      <dgm:t>
        <a:bodyPr/>
        <a:lstStyle/>
        <a:p>
          <a:pPr>
            <a:spcAft>
              <a:spcPts val="600"/>
            </a:spcAft>
          </a:pPr>
          <a:r>
            <a:rPr lang="ru-RU" sz="1200" b="1" dirty="0">
              <a:solidFill>
                <a:prstClr val="white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rPr>
            <a:t>ВОЗМОЖНОСТЬ ПРИМЕНЕНИЯ КОМПЬЮТЕРНЫХ ТЕХНОЛОГИЙ В СТОМАТОЛОГИИ</a:t>
          </a:r>
          <a:endParaRPr lang="ru-RU" sz="1200" dirty="0"/>
        </a:p>
      </dgm:t>
    </dgm:pt>
    <dgm:pt modelId="{3A25C3B5-1217-4FE4-B69B-B208E7F1BB87}" type="parTrans" cxnId="{067BB562-117A-42DB-8E37-8876DB3B1767}">
      <dgm:prSet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290BB68C-E651-43BC-92E0-3DC1FB295D8A}" type="sibTrans" cxnId="{067BB562-117A-42DB-8E37-8876DB3B1767}">
      <dgm:prSet/>
      <dgm:spPr/>
      <dgm:t>
        <a:bodyPr/>
        <a:lstStyle/>
        <a:p>
          <a:endParaRPr lang="ru-RU"/>
        </a:p>
      </dgm:t>
    </dgm:pt>
    <dgm:pt modelId="{F4628F66-EF77-4A5C-8667-EB28344CC33B}">
      <dgm:prSet custT="1"/>
      <dgm:spPr/>
      <dgm:t>
        <a:bodyPr/>
        <a:lstStyle/>
        <a:p>
          <a:pPr>
            <a:spcAft>
              <a:spcPts val="700"/>
            </a:spcAft>
            <a:buNone/>
          </a:pPr>
          <a:r>
            <a:rPr lang="ru-RU" sz="1200" b="1" dirty="0">
              <a:solidFill>
                <a:prstClr val="white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rPr>
            <a:t>СТАНДАРТИЗАЦИЯ И УНИФИЦИРОВАНИЕ ИСПОЛЬЗУЕМЫХ КОНСТРУКЦИОННЫХ МАТЕРИАЛОВ</a:t>
          </a:r>
          <a:endParaRPr lang="ru-RU" sz="1200" dirty="0"/>
        </a:p>
      </dgm:t>
    </dgm:pt>
    <dgm:pt modelId="{9D6D12A0-B188-4D04-A409-BE8E5B81E909}" type="parTrans" cxnId="{7D56E624-E5BC-4911-A106-248AB3C8C24E}">
      <dgm:prSet/>
      <dgm:spPr/>
      <dgm:t>
        <a:bodyPr/>
        <a:lstStyle/>
        <a:p>
          <a:endParaRPr lang="ru-RU"/>
        </a:p>
      </dgm:t>
    </dgm:pt>
    <dgm:pt modelId="{49DCD43C-8F1A-4713-96A3-287345F1D0A6}" type="sibTrans" cxnId="{7D56E624-E5BC-4911-A106-248AB3C8C24E}">
      <dgm:prSet/>
      <dgm:spPr/>
      <dgm:t>
        <a:bodyPr/>
        <a:lstStyle/>
        <a:p>
          <a:endParaRPr lang="ru-RU"/>
        </a:p>
      </dgm:t>
    </dgm:pt>
    <dgm:pt modelId="{6C696099-4B28-42BA-9A3F-AC49698208A2}">
      <dgm:prSet custT="1"/>
      <dgm:spPr/>
      <dgm:t>
        <a:bodyPr/>
        <a:lstStyle/>
        <a:p>
          <a:pPr>
            <a:buNone/>
          </a:pPr>
          <a:r>
            <a:rPr lang="ru-RU" sz="1200" b="1" dirty="0">
              <a:solidFill>
                <a:prstClr val="white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rPr>
            <a:t>РЕАБИЛИТАЦИЯ ПАЦИЕНТОВ С ПАТОЛОГИЕЙ ЗУБОЧЕЛЮСТНОЙ СИСТЕМЫ</a:t>
          </a:r>
          <a:endParaRPr lang="ru-RU" sz="1200" dirty="0"/>
        </a:p>
      </dgm:t>
    </dgm:pt>
    <dgm:pt modelId="{80682494-B03D-46D9-BB7B-588CFEC46158}" type="parTrans" cxnId="{3EB89F89-096F-4D79-B3C2-465D60FC76C8}">
      <dgm:prSet/>
      <dgm:spPr/>
      <dgm:t>
        <a:bodyPr/>
        <a:lstStyle/>
        <a:p>
          <a:endParaRPr lang="ru-RU"/>
        </a:p>
      </dgm:t>
    </dgm:pt>
    <dgm:pt modelId="{CA6F39CE-C099-488C-8413-FC14441AE520}" type="sibTrans" cxnId="{3EB89F89-096F-4D79-B3C2-465D60FC76C8}">
      <dgm:prSet/>
      <dgm:spPr/>
      <dgm:t>
        <a:bodyPr/>
        <a:lstStyle/>
        <a:p>
          <a:endParaRPr lang="ru-RU"/>
        </a:p>
      </dgm:t>
    </dgm:pt>
    <dgm:pt modelId="{74F6C26D-8AB0-4121-86EA-FB1B693E532A}">
      <dgm:prSet/>
      <dgm:spPr/>
      <dgm:t>
        <a:bodyPr/>
        <a:lstStyle/>
        <a:p>
          <a:endParaRPr lang="ru-RU"/>
        </a:p>
      </dgm:t>
    </dgm:pt>
    <dgm:pt modelId="{0A906F1F-6371-41DB-B6C8-EAFD4E334A92}" type="parTrans" cxnId="{C03B1654-FBD0-4375-9648-0F53B39F6AE8}">
      <dgm:prSet/>
      <dgm:spPr/>
      <dgm:t>
        <a:bodyPr/>
        <a:lstStyle/>
        <a:p>
          <a:endParaRPr lang="ru-RU"/>
        </a:p>
      </dgm:t>
    </dgm:pt>
    <dgm:pt modelId="{8788A175-1B3E-450D-B589-E7F240406FAE}" type="sibTrans" cxnId="{C03B1654-FBD0-4375-9648-0F53B39F6AE8}">
      <dgm:prSet/>
      <dgm:spPr/>
      <dgm:t>
        <a:bodyPr/>
        <a:lstStyle/>
        <a:p>
          <a:endParaRPr lang="ru-RU"/>
        </a:p>
      </dgm:t>
    </dgm:pt>
    <dgm:pt modelId="{403F17F7-AD6A-484D-9D95-A165A38A0B76}" type="pres">
      <dgm:prSet presAssocID="{1FF4EB9B-847A-4F5F-BDDE-58A0732CC59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44842DE-2D4E-4E27-9BD8-582DB78AC053}" type="pres">
      <dgm:prSet presAssocID="{EDB20EA4-9D2E-47B3-A6A5-8949DD401BFA}" presName="centerShape" presStyleLbl="node0" presStyleIdx="0" presStyleCnt="1" custScaleX="130213" custScaleY="86215" custLinFactNeighborX="-4762" custLinFactNeighborY="-292"/>
      <dgm:spPr/>
    </dgm:pt>
    <dgm:pt modelId="{01197D67-66AE-436C-9289-35EB683ECCBD}" type="pres">
      <dgm:prSet presAssocID="{C8236C02-421B-40E1-8289-EB47D70FE02C}" presName="parTrans" presStyleLbl="bgSibTrans2D1" presStyleIdx="0" presStyleCnt="4" custAng="131257"/>
      <dgm:spPr/>
    </dgm:pt>
    <dgm:pt modelId="{F7892E0F-B963-40EF-B85E-37F752102900}" type="pres">
      <dgm:prSet presAssocID="{AF1F82D0-25D0-4E93-84E4-69F6ABFD9AB0}" presName="node" presStyleLbl="node1" presStyleIdx="0" presStyleCnt="4" custScaleX="116578" custScaleY="86638" custRadScaleRad="119678" custRadScaleInc="-32208">
        <dgm:presLayoutVars>
          <dgm:bulletEnabled val="1"/>
        </dgm:presLayoutVars>
      </dgm:prSet>
      <dgm:spPr/>
    </dgm:pt>
    <dgm:pt modelId="{2825ADE1-8B2E-4E15-80CA-BD37822308CA}" type="pres">
      <dgm:prSet presAssocID="{3A25C3B5-1217-4FE4-B69B-B208E7F1BB87}" presName="parTrans" presStyleLbl="bgSibTrans2D1" presStyleIdx="1" presStyleCnt="4" custLinFactNeighborX="-4480" custLinFactNeighborY="12229"/>
      <dgm:spPr/>
    </dgm:pt>
    <dgm:pt modelId="{8B88DC1B-7CBE-4592-8F83-EE44CF10C8D1}" type="pres">
      <dgm:prSet presAssocID="{AA96D2C1-4AC5-4E8B-9F68-04831E95A72A}" presName="node" presStyleLbl="node1" presStyleIdx="1" presStyleCnt="4" custScaleX="102939" custRadScaleRad="104220" custRadScaleInc="-43979">
        <dgm:presLayoutVars>
          <dgm:bulletEnabled val="1"/>
        </dgm:presLayoutVars>
      </dgm:prSet>
      <dgm:spPr/>
    </dgm:pt>
    <dgm:pt modelId="{9F001895-0550-4B75-9329-3796B3EB014D}" type="pres">
      <dgm:prSet presAssocID="{9D6D12A0-B188-4D04-A409-BE8E5B81E909}" presName="parTrans" presStyleLbl="bgSibTrans2D1" presStyleIdx="2" presStyleCnt="4" custAng="20993710" custLinFactNeighborX="20056" custLinFactNeighborY="15071"/>
      <dgm:spPr/>
    </dgm:pt>
    <dgm:pt modelId="{3769D520-FDFE-4501-9381-46574C970B3A}" type="pres">
      <dgm:prSet presAssocID="{F4628F66-EF77-4A5C-8667-EB28344CC33B}" presName="node" presStyleLbl="node1" presStyleIdx="2" presStyleCnt="4" custScaleX="102805" custRadScaleRad="79934" custRadScaleInc="-9058">
        <dgm:presLayoutVars>
          <dgm:bulletEnabled val="1"/>
        </dgm:presLayoutVars>
      </dgm:prSet>
      <dgm:spPr/>
    </dgm:pt>
    <dgm:pt modelId="{249614D0-F607-4794-98A7-EB56A98CACD8}" type="pres">
      <dgm:prSet presAssocID="{80682494-B03D-46D9-BB7B-588CFEC46158}" presName="parTrans" presStyleLbl="bgSibTrans2D1" presStyleIdx="3" presStyleCnt="4"/>
      <dgm:spPr/>
    </dgm:pt>
    <dgm:pt modelId="{50D981F2-4481-4226-A870-9BA88B326B6E}" type="pres">
      <dgm:prSet presAssocID="{6C696099-4B28-42BA-9A3F-AC49698208A2}" presName="node" presStyleLbl="node1" presStyleIdx="3" presStyleCnt="4" custScaleX="118733" custScaleY="84867" custRadScaleRad="102144" custRadScaleInc="34541">
        <dgm:presLayoutVars>
          <dgm:bulletEnabled val="1"/>
        </dgm:presLayoutVars>
      </dgm:prSet>
      <dgm:spPr/>
    </dgm:pt>
  </dgm:ptLst>
  <dgm:cxnLst>
    <dgm:cxn modelId="{BC3AF906-B7C1-4B32-9D5F-D18BDC0D8362}" type="presOf" srcId="{AA96D2C1-4AC5-4E8B-9F68-04831E95A72A}" destId="{8B88DC1B-7CBE-4592-8F83-EE44CF10C8D1}" srcOrd="0" destOrd="0" presId="urn:microsoft.com/office/officeart/2005/8/layout/radial4"/>
    <dgm:cxn modelId="{0B374A22-8800-4011-89A8-7513F970C7BB}" type="presOf" srcId="{3A25C3B5-1217-4FE4-B69B-B208E7F1BB87}" destId="{2825ADE1-8B2E-4E15-80CA-BD37822308CA}" srcOrd="0" destOrd="0" presId="urn:microsoft.com/office/officeart/2005/8/layout/radial4"/>
    <dgm:cxn modelId="{7D56E624-E5BC-4911-A106-248AB3C8C24E}" srcId="{EDB20EA4-9D2E-47B3-A6A5-8949DD401BFA}" destId="{F4628F66-EF77-4A5C-8667-EB28344CC33B}" srcOrd="2" destOrd="0" parTransId="{9D6D12A0-B188-4D04-A409-BE8E5B81E909}" sibTransId="{49DCD43C-8F1A-4713-96A3-287345F1D0A6}"/>
    <dgm:cxn modelId="{58B1AB34-BD23-4F14-81F1-4D505C481CF1}" type="presOf" srcId="{80682494-B03D-46D9-BB7B-588CFEC46158}" destId="{249614D0-F607-4794-98A7-EB56A98CACD8}" srcOrd="0" destOrd="0" presId="urn:microsoft.com/office/officeart/2005/8/layout/radial4"/>
    <dgm:cxn modelId="{4301F836-1A55-4914-8EEA-DCECFCFD64F2}" type="presOf" srcId="{C8236C02-421B-40E1-8289-EB47D70FE02C}" destId="{01197D67-66AE-436C-9289-35EB683ECCBD}" srcOrd="0" destOrd="0" presId="urn:microsoft.com/office/officeart/2005/8/layout/radial4"/>
    <dgm:cxn modelId="{067BB562-117A-42DB-8E37-8876DB3B1767}" srcId="{EDB20EA4-9D2E-47B3-A6A5-8949DD401BFA}" destId="{AA96D2C1-4AC5-4E8B-9F68-04831E95A72A}" srcOrd="1" destOrd="0" parTransId="{3A25C3B5-1217-4FE4-B69B-B208E7F1BB87}" sibTransId="{290BB68C-E651-43BC-92E0-3DC1FB295D8A}"/>
    <dgm:cxn modelId="{1BDA2667-0A19-496F-B584-BBBF292C29A3}" srcId="{1FF4EB9B-847A-4F5F-BDDE-58A0732CC59D}" destId="{EDB20EA4-9D2E-47B3-A6A5-8949DD401BFA}" srcOrd="0" destOrd="0" parTransId="{2A270E5B-8507-40EF-8DAD-B3AC2BAE7ADE}" sibTransId="{7A04F085-C6ED-44FE-A4B1-12F7501A1EF7}"/>
    <dgm:cxn modelId="{F62BBC72-38B1-4DC9-8871-823028B109D6}" type="presOf" srcId="{9D6D12A0-B188-4D04-A409-BE8E5B81E909}" destId="{9F001895-0550-4B75-9329-3796B3EB014D}" srcOrd="0" destOrd="0" presId="urn:microsoft.com/office/officeart/2005/8/layout/radial4"/>
    <dgm:cxn modelId="{C03B1654-FBD0-4375-9648-0F53B39F6AE8}" srcId="{1FF4EB9B-847A-4F5F-BDDE-58A0732CC59D}" destId="{74F6C26D-8AB0-4121-86EA-FB1B693E532A}" srcOrd="1" destOrd="0" parTransId="{0A906F1F-6371-41DB-B6C8-EAFD4E334A92}" sibTransId="{8788A175-1B3E-450D-B589-E7F240406FAE}"/>
    <dgm:cxn modelId="{62CC5387-B8D6-49AF-A9A0-DC0E550F36EC}" type="presOf" srcId="{F4628F66-EF77-4A5C-8667-EB28344CC33B}" destId="{3769D520-FDFE-4501-9381-46574C970B3A}" srcOrd="0" destOrd="0" presId="urn:microsoft.com/office/officeart/2005/8/layout/radial4"/>
    <dgm:cxn modelId="{3EB89F89-096F-4D79-B3C2-465D60FC76C8}" srcId="{EDB20EA4-9D2E-47B3-A6A5-8949DD401BFA}" destId="{6C696099-4B28-42BA-9A3F-AC49698208A2}" srcOrd="3" destOrd="0" parTransId="{80682494-B03D-46D9-BB7B-588CFEC46158}" sibTransId="{CA6F39CE-C099-488C-8413-FC14441AE520}"/>
    <dgm:cxn modelId="{3C7B9E9A-15FF-457D-B744-A87A0B02F66C}" type="presOf" srcId="{6C696099-4B28-42BA-9A3F-AC49698208A2}" destId="{50D981F2-4481-4226-A870-9BA88B326B6E}" srcOrd="0" destOrd="0" presId="urn:microsoft.com/office/officeart/2005/8/layout/radial4"/>
    <dgm:cxn modelId="{D93302C6-4688-400C-BB7C-6A5967D2C7CE}" type="presOf" srcId="{AF1F82D0-25D0-4E93-84E4-69F6ABFD9AB0}" destId="{F7892E0F-B963-40EF-B85E-37F752102900}" srcOrd="0" destOrd="0" presId="urn:microsoft.com/office/officeart/2005/8/layout/radial4"/>
    <dgm:cxn modelId="{22BA32CA-6F0D-4CAC-9940-35FD117BE8B0}" type="presOf" srcId="{EDB20EA4-9D2E-47B3-A6A5-8949DD401BFA}" destId="{944842DE-2D4E-4E27-9BD8-582DB78AC053}" srcOrd="0" destOrd="0" presId="urn:microsoft.com/office/officeart/2005/8/layout/radial4"/>
    <dgm:cxn modelId="{1CCF94D7-5987-43B8-86CF-55FF1E2EF79C}" srcId="{EDB20EA4-9D2E-47B3-A6A5-8949DD401BFA}" destId="{AF1F82D0-25D0-4E93-84E4-69F6ABFD9AB0}" srcOrd="0" destOrd="0" parTransId="{C8236C02-421B-40E1-8289-EB47D70FE02C}" sibTransId="{74563F8F-FCE3-4C75-BEBD-A96A03665162}"/>
    <dgm:cxn modelId="{76C481DD-5672-4FAF-BE27-590DD8346819}" type="presOf" srcId="{1FF4EB9B-847A-4F5F-BDDE-58A0732CC59D}" destId="{403F17F7-AD6A-484D-9D95-A165A38A0B76}" srcOrd="0" destOrd="0" presId="urn:microsoft.com/office/officeart/2005/8/layout/radial4"/>
    <dgm:cxn modelId="{A48EC5E8-EFC2-4EF9-902F-EFF2D680CC0C}" type="presParOf" srcId="{403F17F7-AD6A-484D-9D95-A165A38A0B76}" destId="{944842DE-2D4E-4E27-9BD8-582DB78AC053}" srcOrd="0" destOrd="0" presId="urn:microsoft.com/office/officeart/2005/8/layout/radial4"/>
    <dgm:cxn modelId="{D9AF8920-E578-4586-9608-09D2CAD96829}" type="presParOf" srcId="{403F17F7-AD6A-484D-9D95-A165A38A0B76}" destId="{01197D67-66AE-436C-9289-35EB683ECCBD}" srcOrd="1" destOrd="0" presId="urn:microsoft.com/office/officeart/2005/8/layout/radial4"/>
    <dgm:cxn modelId="{DDEBB54E-EC8B-43D1-8FE8-35AB4989406E}" type="presParOf" srcId="{403F17F7-AD6A-484D-9D95-A165A38A0B76}" destId="{F7892E0F-B963-40EF-B85E-37F752102900}" srcOrd="2" destOrd="0" presId="urn:microsoft.com/office/officeart/2005/8/layout/radial4"/>
    <dgm:cxn modelId="{4D390EF6-11A1-4442-AEB9-03DFED30234F}" type="presParOf" srcId="{403F17F7-AD6A-484D-9D95-A165A38A0B76}" destId="{2825ADE1-8B2E-4E15-80CA-BD37822308CA}" srcOrd="3" destOrd="0" presId="urn:microsoft.com/office/officeart/2005/8/layout/radial4"/>
    <dgm:cxn modelId="{0F781829-AC7E-4E99-BE15-27A0992B1D3D}" type="presParOf" srcId="{403F17F7-AD6A-484D-9D95-A165A38A0B76}" destId="{8B88DC1B-7CBE-4592-8F83-EE44CF10C8D1}" srcOrd="4" destOrd="0" presId="urn:microsoft.com/office/officeart/2005/8/layout/radial4"/>
    <dgm:cxn modelId="{32FA1B85-8B9E-4A81-8856-9314E7A3C7F7}" type="presParOf" srcId="{403F17F7-AD6A-484D-9D95-A165A38A0B76}" destId="{9F001895-0550-4B75-9329-3796B3EB014D}" srcOrd="5" destOrd="0" presId="urn:microsoft.com/office/officeart/2005/8/layout/radial4"/>
    <dgm:cxn modelId="{5E925374-C050-4544-B0EF-2C75FA45440B}" type="presParOf" srcId="{403F17F7-AD6A-484D-9D95-A165A38A0B76}" destId="{3769D520-FDFE-4501-9381-46574C970B3A}" srcOrd="6" destOrd="0" presId="urn:microsoft.com/office/officeart/2005/8/layout/radial4"/>
    <dgm:cxn modelId="{E24EEF28-79F9-4B49-A182-CD34137B16A2}" type="presParOf" srcId="{403F17F7-AD6A-484D-9D95-A165A38A0B76}" destId="{249614D0-F607-4794-98A7-EB56A98CACD8}" srcOrd="7" destOrd="0" presId="urn:microsoft.com/office/officeart/2005/8/layout/radial4"/>
    <dgm:cxn modelId="{958CFE01-7FD6-4DEA-9F21-D765A03E5868}" type="presParOf" srcId="{403F17F7-AD6A-484D-9D95-A165A38A0B76}" destId="{50D981F2-4481-4226-A870-9BA88B326B6E}" srcOrd="8" destOrd="0" presId="urn:microsoft.com/office/officeart/2005/8/layout/radial4"/>
  </dgm:cxnLst>
  <dgm:bg>
    <a:noFill/>
    <a:effectLst>
      <a:outerShdw blurRad="63500" sx="102000" sy="102000" algn="ctr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66CF4A-AB0D-48F5-ADBF-E8552B21DC9E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36B42F-8AD7-4507-BDC4-BB1A36CDBE6C}">
      <dgm:prSet phldrT="[Текст]" custT="1"/>
      <dgm:spPr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ctr"/>
          <a:r>
            <a:rPr lang="en-US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CAD/CAM</a:t>
          </a:r>
          <a:endParaRPr lang="ru-RU" sz="1600" b="1" dirty="0">
            <a:solidFill>
              <a:schemeClr val="bg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технология компьютерного проектирования и моделирования</a:t>
          </a:r>
        </a:p>
      </dgm:t>
    </dgm:pt>
    <dgm:pt modelId="{F6666544-633F-44C2-8903-B12D969FDA03}" type="parTrans" cxnId="{9169F2B3-524E-4880-AD56-90E9C82FC959}">
      <dgm:prSet/>
      <dgm:spPr/>
      <dgm:t>
        <a:bodyPr/>
        <a:lstStyle/>
        <a:p>
          <a:pPr algn="ctr"/>
          <a:endParaRPr lang="ru-RU"/>
        </a:p>
      </dgm:t>
    </dgm:pt>
    <dgm:pt modelId="{74AD7C85-A449-47E8-AF15-238F85AF1376}" type="sibTrans" cxnId="{9169F2B3-524E-4880-AD56-90E9C82FC959}">
      <dgm:prSet/>
      <dgm:spPr/>
      <dgm:t>
        <a:bodyPr/>
        <a:lstStyle/>
        <a:p>
          <a:pPr algn="ctr"/>
          <a:endParaRPr lang="ru-RU"/>
        </a:p>
      </dgm:t>
    </dgm:pt>
    <dgm:pt modelId="{CC257BB3-B7E9-4A80-8D7A-7A28AF318060}">
      <dgm:prSet phldrT="[Текст]" custT="1"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ctr"/>
          <a:r>
            <a:rPr lang="ru-RU" sz="18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CAM </a:t>
          </a:r>
        </a:p>
        <a:p>
          <a:pPr algn="ctr"/>
          <a:r>
            <a:rPr lang="ru-RU" sz="16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("</a:t>
          </a:r>
          <a:r>
            <a:rPr lang="ru-RU" sz="1600" b="1" kern="1200" dirty="0" err="1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computer-aided</a:t>
          </a:r>
          <a:r>
            <a:rPr lang="ru-RU" sz="16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600" b="1" kern="1200" dirty="0" err="1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manufacturing</a:t>
          </a:r>
          <a:r>
            <a:rPr lang="ru-RU" sz="16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") - производство изделия при помощи компьютера с использованием предварительно снятой 3d-модели</a:t>
          </a:r>
        </a:p>
      </dgm:t>
    </dgm:pt>
    <dgm:pt modelId="{8AE8DAB9-D55D-4CF8-80B5-02B4210BDDCA}" type="parTrans" cxnId="{6C7650B7-BCF6-4162-86D5-9DAF86534843}">
      <dgm:prSet/>
      <dgm:spPr/>
      <dgm:t>
        <a:bodyPr/>
        <a:lstStyle/>
        <a:p>
          <a:pPr algn="ctr"/>
          <a:endParaRPr lang="ru-RU"/>
        </a:p>
      </dgm:t>
    </dgm:pt>
    <dgm:pt modelId="{3A80772D-3D6B-4890-9A76-D10FCCCF2AC8}" type="sibTrans" cxnId="{6C7650B7-BCF6-4162-86D5-9DAF86534843}">
      <dgm:prSet/>
      <dgm:spPr/>
      <dgm:t>
        <a:bodyPr/>
        <a:lstStyle/>
        <a:p>
          <a:pPr algn="ctr"/>
          <a:endParaRPr lang="ru-RU"/>
        </a:p>
      </dgm:t>
    </dgm:pt>
    <dgm:pt modelId="{A7136F9D-1549-435C-95FB-C1A5470CF933}">
      <dgm:prSet phldrT="[Текст]" custT="1"/>
      <dgm:spPr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</a:gradFill>
      </dgm:spPr>
      <dgm:t>
        <a:bodyPr/>
        <a:lstStyle/>
        <a:p>
          <a:pPr algn="ctr"/>
          <a:r>
            <a:rPr lang="en-US" sz="18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CAD</a:t>
          </a:r>
          <a:endParaRPr lang="ru-RU" sz="1800" b="1" kern="1200" dirty="0">
            <a:solidFill>
              <a:srgbClr val="003B76">
                <a:lumMod val="50000"/>
              </a:srgb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algn="ctr"/>
          <a:r>
            <a:rPr lang="ru-RU" sz="16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(в расшифровке с английского "</a:t>
          </a:r>
          <a:r>
            <a:rPr lang="ru-RU" sz="1600" b="1" kern="1200" dirty="0" err="1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computer-aided</a:t>
          </a:r>
          <a:r>
            <a:rPr lang="ru-RU" sz="16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600" b="1" kern="1200" dirty="0" err="1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design</a:t>
          </a:r>
          <a:r>
            <a:rPr lang="ru-RU" sz="16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") - средство для автоматического построения компьютерной трёхмерной модели</a:t>
          </a:r>
        </a:p>
      </dgm:t>
    </dgm:pt>
    <dgm:pt modelId="{F74EFEF4-5B6A-4790-9CA5-87F81783667F}" type="sibTrans" cxnId="{0EB83172-9056-4FE7-801A-B9A2CFE252DE}">
      <dgm:prSet/>
      <dgm:spPr/>
      <dgm:t>
        <a:bodyPr/>
        <a:lstStyle/>
        <a:p>
          <a:pPr algn="ctr"/>
          <a:endParaRPr lang="ru-RU"/>
        </a:p>
      </dgm:t>
    </dgm:pt>
    <dgm:pt modelId="{3D7F8206-3C14-4994-B5AF-4DA92101826E}" type="parTrans" cxnId="{0EB83172-9056-4FE7-801A-B9A2CFE252DE}">
      <dgm:prSet/>
      <dgm:spPr/>
      <dgm:t>
        <a:bodyPr/>
        <a:lstStyle/>
        <a:p>
          <a:pPr algn="ctr"/>
          <a:endParaRPr lang="ru-RU"/>
        </a:p>
      </dgm:t>
    </dgm:pt>
    <dgm:pt modelId="{02FD5D40-5E49-4151-834A-9AE890AEC540}" type="pres">
      <dgm:prSet presAssocID="{FD66CF4A-AB0D-48F5-ADBF-E8552B21DC9E}" presName="Name0" presStyleCnt="0">
        <dgm:presLayoutVars>
          <dgm:dir/>
          <dgm:resizeHandles val="exact"/>
        </dgm:presLayoutVars>
      </dgm:prSet>
      <dgm:spPr/>
    </dgm:pt>
    <dgm:pt modelId="{F784210F-78D7-4003-9A8C-19DA10E2225F}" type="pres">
      <dgm:prSet presAssocID="{4336B42F-8AD7-4507-BDC4-BB1A36CDBE6C}" presName="node" presStyleLbl="node1" presStyleIdx="0" presStyleCnt="3" custScaleX="127265" custScaleY="78989" custRadScaleRad="69730" custRadScaleInc="1043">
        <dgm:presLayoutVars>
          <dgm:bulletEnabled val="1"/>
        </dgm:presLayoutVars>
      </dgm:prSet>
      <dgm:spPr/>
    </dgm:pt>
    <dgm:pt modelId="{FD8094F2-DF98-4145-BC96-2C97A83E285A}" type="pres">
      <dgm:prSet presAssocID="{74AD7C85-A449-47E8-AF15-238F85AF1376}" presName="sibTrans" presStyleLbl="sibTrans2D1" presStyleIdx="0" presStyleCnt="3" custScaleX="118276" custScaleY="79095"/>
      <dgm:spPr/>
    </dgm:pt>
    <dgm:pt modelId="{9E698598-1923-4F83-BCDC-C3013B6032CC}" type="pres">
      <dgm:prSet presAssocID="{74AD7C85-A449-47E8-AF15-238F85AF1376}" presName="connectorText" presStyleLbl="sibTrans2D1" presStyleIdx="0" presStyleCnt="3"/>
      <dgm:spPr/>
    </dgm:pt>
    <dgm:pt modelId="{3407C8C9-9B1A-4FDD-96DB-69370E152ED7}" type="pres">
      <dgm:prSet presAssocID="{CC257BB3-B7E9-4A80-8D7A-7A28AF318060}" presName="node" presStyleLbl="node1" presStyleIdx="1" presStyleCnt="3" custScaleX="118486" custScaleY="145273" custRadScaleRad="109493" custRadScaleInc="-2748">
        <dgm:presLayoutVars>
          <dgm:bulletEnabled val="1"/>
        </dgm:presLayoutVars>
      </dgm:prSet>
      <dgm:spPr/>
    </dgm:pt>
    <dgm:pt modelId="{11F1F92B-6866-4F09-8D4D-A81FDCEA0CDE}" type="pres">
      <dgm:prSet presAssocID="{3A80772D-3D6B-4890-9A76-D10FCCCF2AC8}" presName="sibTrans" presStyleLbl="sibTrans2D1" presStyleIdx="1" presStyleCnt="3" custScaleX="71112" custScaleY="79757"/>
      <dgm:spPr/>
    </dgm:pt>
    <dgm:pt modelId="{DB69EBE6-CD20-4563-88F4-CF47B6522556}" type="pres">
      <dgm:prSet presAssocID="{3A80772D-3D6B-4890-9A76-D10FCCCF2AC8}" presName="connectorText" presStyleLbl="sibTrans2D1" presStyleIdx="1" presStyleCnt="3"/>
      <dgm:spPr/>
    </dgm:pt>
    <dgm:pt modelId="{E9B8DA95-A38E-4088-BE81-1CEE6A3DD4F6}" type="pres">
      <dgm:prSet presAssocID="{A7136F9D-1549-435C-95FB-C1A5470CF933}" presName="node" presStyleLbl="node1" presStyleIdx="2" presStyleCnt="3" custScaleX="122588" custScaleY="148317" custRadScaleRad="127217" custRadScaleInc="-858">
        <dgm:presLayoutVars>
          <dgm:bulletEnabled val="1"/>
        </dgm:presLayoutVars>
      </dgm:prSet>
      <dgm:spPr/>
    </dgm:pt>
    <dgm:pt modelId="{9DFADAAF-9F00-4E73-ADF4-2843453F4DC4}" type="pres">
      <dgm:prSet presAssocID="{F74EFEF4-5B6A-4790-9CA5-87F81783667F}" presName="sibTrans" presStyleLbl="sibTrans2D1" presStyleIdx="2" presStyleCnt="3" custScaleX="116099" custScaleY="77375"/>
      <dgm:spPr/>
    </dgm:pt>
    <dgm:pt modelId="{58A8F2AA-C4C9-462F-9969-631D3E08C2CC}" type="pres">
      <dgm:prSet presAssocID="{F74EFEF4-5B6A-4790-9CA5-87F81783667F}" presName="connectorText" presStyleLbl="sibTrans2D1" presStyleIdx="2" presStyleCnt="3"/>
      <dgm:spPr/>
    </dgm:pt>
  </dgm:ptLst>
  <dgm:cxnLst>
    <dgm:cxn modelId="{00075017-3104-4357-8C5F-08424F684369}" type="presOf" srcId="{FD66CF4A-AB0D-48F5-ADBF-E8552B21DC9E}" destId="{02FD5D40-5E49-4151-834A-9AE890AEC540}" srcOrd="0" destOrd="0" presId="urn:microsoft.com/office/officeart/2005/8/layout/cycle7"/>
    <dgm:cxn modelId="{3DF3C027-CD4F-4B9D-99DF-36A9DE35A92C}" type="presOf" srcId="{F74EFEF4-5B6A-4790-9CA5-87F81783667F}" destId="{9DFADAAF-9F00-4E73-ADF4-2843453F4DC4}" srcOrd="0" destOrd="0" presId="urn:microsoft.com/office/officeart/2005/8/layout/cycle7"/>
    <dgm:cxn modelId="{60C8ED5B-157B-4D8C-BEBC-4588DF07B40A}" type="presOf" srcId="{74AD7C85-A449-47E8-AF15-238F85AF1376}" destId="{FD8094F2-DF98-4145-BC96-2C97A83E285A}" srcOrd="0" destOrd="0" presId="urn:microsoft.com/office/officeart/2005/8/layout/cycle7"/>
    <dgm:cxn modelId="{073BE05C-AB93-4B84-B7D9-ADCE99FC7122}" type="presOf" srcId="{3A80772D-3D6B-4890-9A76-D10FCCCF2AC8}" destId="{DB69EBE6-CD20-4563-88F4-CF47B6522556}" srcOrd="1" destOrd="0" presId="urn:microsoft.com/office/officeart/2005/8/layout/cycle7"/>
    <dgm:cxn modelId="{66008044-BF0E-4BBE-A1FF-3C87361DBBE9}" type="presOf" srcId="{A7136F9D-1549-435C-95FB-C1A5470CF933}" destId="{E9B8DA95-A38E-4088-BE81-1CEE6A3DD4F6}" srcOrd="0" destOrd="0" presId="urn:microsoft.com/office/officeart/2005/8/layout/cycle7"/>
    <dgm:cxn modelId="{61352A4C-08A3-4D26-A3D9-C16A3F112508}" type="presOf" srcId="{F74EFEF4-5B6A-4790-9CA5-87F81783667F}" destId="{58A8F2AA-C4C9-462F-9969-631D3E08C2CC}" srcOrd="1" destOrd="0" presId="urn:microsoft.com/office/officeart/2005/8/layout/cycle7"/>
    <dgm:cxn modelId="{0EB83172-9056-4FE7-801A-B9A2CFE252DE}" srcId="{FD66CF4A-AB0D-48F5-ADBF-E8552B21DC9E}" destId="{A7136F9D-1549-435C-95FB-C1A5470CF933}" srcOrd="2" destOrd="0" parTransId="{3D7F8206-3C14-4994-B5AF-4DA92101826E}" sibTransId="{F74EFEF4-5B6A-4790-9CA5-87F81783667F}"/>
    <dgm:cxn modelId="{2D73E773-C993-4C18-AE9D-2B1B2B896209}" type="presOf" srcId="{3A80772D-3D6B-4890-9A76-D10FCCCF2AC8}" destId="{11F1F92B-6866-4F09-8D4D-A81FDCEA0CDE}" srcOrd="0" destOrd="0" presId="urn:microsoft.com/office/officeart/2005/8/layout/cycle7"/>
    <dgm:cxn modelId="{765607A5-A1DB-4EE3-9E94-546A58E2FD7C}" type="presOf" srcId="{74AD7C85-A449-47E8-AF15-238F85AF1376}" destId="{9E698598-1923-4F83-BCDC-C3013B6032CC}" srcOrd="1" destOrd="0" presId="urn:microsoft.com/office/officeart/2005/8/layout/cycle7"/>
    <dgm:cxn modelId="{9169F2B3-524E-4880-AD56-90E9C82FC959}" srcId="{FD66CF4A-AB0D-48F5-ADBF-E8552B21DC9E}" destId="{4336B42F-8AD7-4507-BDC4-BB1A36CDBE6C}" srcOrd="0" destOrd="0" parTransId="{F6666544-633F-44C2-8903-B12D969FDA03}" sibTransId="{74AD7C85-A449-47E8-AF15-238F85AF1376}"/>
    <dgm:cxn modelId="{6C7650B7-BCF6-4162-86D5-9DAF86534843}" srcId="{FD66CF4A-AB0D-48F5-ADBF-E8552B21DC9E}" destId="{CC257BB3-B7E9-4A80-8D7A-7A28AF318060}" srcOrd="1" destOrd="0" parTransId="{8AE8DAB9-D55D-4CF8-80B5-02B4210BDDCA}" sibTransId="{3A80772D-3D6B-4890-9A76-D10FCCCF2AC8}"/>
    <dgm:cxn modelId="{F65B0BED-B449-4B72-93D8-1259EA0DB2BB}" type="presOf" srcId="{4336B42F-8AD7-4507-BDC4-BB1A36CDBE6C}" destId="{F784210F-78D7-4003-9A8C-19DA10E2225F}" srcOrd="0" destOrd="0" presId="urn:microsoft.com/office/officeart/2005/8/layout/cycle7"/>
    <dgm:cxn modelId="{DC04E4F2-4527-4731-A7B9-56D09EED7862}" type="presOf" srcId="{CC257BB3-B7E9-4A80-8D7A-7A28AF318060}" destId="{3407C8C9-9B1A-4FDD-96DB-69370E152ED7}" srcOrd="0" destOrd="0" presId="urn:microsoft.com/office/officeart/2005/8/layout/cycle7"/>
    <dgm:cxn modelId="{1B77AF3F-3AA1-4D5C-8075-AB112454ABFD}" type="presParOf" srcId="{02FD5D40-5E49-4151-834A-9AE890AEC540}" destId="{F784210F-78D7-4003-9A8C-19DA10E2225F}" srcOrd="0" destOrd="0" presId="urn:microsoft.com/office/officeart/2005/8/layout/cycle7"/>
    <dgm:cxn modelId="{E74A57A9-DB03-4046-BBF8-DE855DC76FC6}" type="presParOf" srcId="{02FD5D40-5E49-4151-834A-9AE890AEC540}" destId="{FD8094F2-DF98-4145-BC96-2C97A83E285A}" srcOrd="1" destOrd="0" presId="urn:microsoft.com/office/officeart/2005/8/layout/cycle7"/>
    <dgm:cxn modelId="{D04ACF95-7B6C-4B00-8AD7-77D28FA928D7}" type="presParOf" srcId="{FD8094F2-DF98-4145-BC96-2C97A83E285A}" destId="{9E698598-1923-4F83-BCDC-C3013B6032CC}" srcOrd="0" destOrd="0" presId="urn:microsoft.com/office/officeart/2005/8/layout/cycle7"/>
    <dgm:cxn modelId="{1C95B9B0-EA09-473F-B98C-B103A7EDDEF9}" type="presParOf" srcId="{02FD5D40-5E49-4151-834A-9AE890AEC540}" destId="{3407C8C9-9B1A-4FDD-96DB-69370E152ED7}" srcOrd="2" destOrd="0" presId="urn:microsoft.com/office/officeart/2005/8/layout/cycle7"/>
    <dgm:cxn modelId="{763DB6E9-CDCF-4F71-A16D-BB2A12D2BBE9}" type="presParOf" srcId="{02FD5D40-5E49-4151-834A-9AE890AEC540}" destId="{11F1F92B-6866-4F09-8D4D-A81FDCEA0CDE}" srcOrd="3" destOrd="0" presId="urn:microsoft.com/office/officeart/2005/8/layout/cycle7"/>
    <dgm:cxn modelId="{B65B7D71-EA4D-4A00-85B4-97E26A33C56E}" type="presParOf" srcId="{11F1F92B-6866-4F09-8D4D-A81FDCEA0CDE}" destId="{DB69EBE6-CD20-4563-88F4-CF47B6522556}" srcOrd="0" destOrd="0" presId="urn:microsoft.com/office/officeart/2005/8/layout/cycle7"/>
    <dgm:cxn modelId="{E7B53623-EF76-45DC-B4BC-9182AA61F8C1}" type="presParOf" srcId="{02FD5D40-5E49-4151-834A-9AE890AEC540}" destId="{E9B8DA95-A38E-4088-BE81-1CEE6A3DD4F6}" srcOrd="4" destOrd="0" presId="urn:microsoft.com/office/officeart/2005/8/layout/cycle7"/>
    <dgm:cxn modelId="{0AF392CD-7F9B-4110-BB44-38F52373DE6F}" type="presParOf" srcId="{02FD5D40-5E49-4151-834A-9AE890AEC540}" destId="{9DFADAAF-9F00-4E73-ADF4-2843453F4DC4}" srcOrd="5" destOrd="0" presId="urn:microsoft.com/office/officeart/2005/8/layout/cycle7"/>
    <dgm:cxn modelId="{F65F973D-99F7-4438-BA7B-8217B08C1BB6}" type="presParOf" srcId="{9DFADAAF-9F00-4E73-ADF4-2843453F4DC4}" destId="{58A8F2AA-C4C9-462F-9969-631D3E08C2CC}" srcOrd="0" destOrd="0" presId="urn:microsoft.com/office/officeart/2005/8/layout/cycle7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F63BEF-1667-4BFD-A6EF-DCC965FC841C}" type="doc">
      <dgm:prSet loTypeId="urn:microsoft.com/office/officeart/2005/8/layout/h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C4498F-11ED-46E0-88D2-14FBFD2A4C0E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600" b="1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получение информации об объекте при помощи стационарного сканера</a:t>
          </a:r>
        </a:p>
      </dgm:t>
    </dgm:pt>
    <dgm:pt modelId="{27270FF8-A3FB-4F06-BE48-AC5C55D588D4}" type="parTrans" cxnId="{4069CDAB-7A22-4FAE-8F6C-1B2B32EACDA9}">
      <dgm:prSet/>
      <dgm:spPr/>
      <dgm:t>
        <a:bodyPr/>
        <a:lstStyle/>
        <a:p>
          <a:endParaRPr lang="ru-RU"/>
        </a:p>
      </dgm:t>
    </dgm:pt>
    <dgm:pt modelId="{637CDF12-7C38-4A91-9C47-2CEDB298008D}" type="sibTrans" cxnId="{4069CDAB-7A22-4FAE-8F6C-1B2B32EACDA9}">
      <dgm:prSet/>
      <dgm:spPr/>
      <dgm:t>
        <a:bodyPr/>
        <a:lstStyle/>
        <a:p>
          <a:endParaRPr lang="ru-RU"/>
        </a:p>
      </dgm:t>
    </dgm:pt>
    <dgm:pt modelId="{22193D43-858B-49D3-9640-A24C67F7AEE2}">
      <dgm:prSet phldrT="[Текст]"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виртуальное моделирование реставраций в компьютере с помощью виртуального каталога и специального программного обеспечения</a:t>
          </a:r>
        </a:p>
      </dgm:t>
    </dgm:pt>
    <dgm:pt modelId="{B72383A6-C16C-4E22-8500-268DC4621A62}" type="parTrans" cxnId="{AC749012-E471-4EF8-B30D-C0EF9363A5B1}">
      <dgm:prSet/>
      <dgm:spPr/>
      <dgm:t>
        <a:bodyPr/>
        <a:lstStyle/>
        <a:p>
          <a:endParaRPr lang="ru-RU"/>
        </a:p>
      </dgm:t>
    </dgm:pt>
    <dgm:pt modelId="{96288158-632B-40E6-AB48-CC8BBA7B9CA8}" type="sibTrans" cxnId="{AC749012-E471-4EF8-B30D-C0EF9363A5B1}">
      <dgm:prSet/>
      <dgm:spPr/>
      <dgm:t>
        <a:bodyPr/>
        <a:lstStyle/>
        <a:p>
          <a:endParaRPr lang="ru-RU"/>
        </a:p>
      </dgm:t>
    </dgm:pt>
    <dgm:pt modelId="{21FF3955-1961-48D3-9790-76BC8FB71A65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изготовление виртуально смоделирован-</a:t>
          </a:r>
          <a:r>
            <a:rPr lang="ru-RU" sz="1600" b="1" kern="1200" dirty="0" err="1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ных</a:t>
          </a:r>
          <a:r>
            <a:rPr lang="ru-RU" sz="1600" b="1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реставраций с помощью фрезерного станка</a:t>
          </a:r>
        </a:p>
      </dgm:t>
    </dgm:pt>
    <dgm:pt modelId="{74920F14-803A-42DD-B77E-4067FB718B15}" type="parTrans" cxnId="{D871A463-FC8C-46E6-9B0D-C86BA47423C0}">
      <dgm:prSet/>
      <dgm:spPr/>
      <dgm:t>
        <a:bodyPr/>
        <a:lstStyle/>
        <a:p>
          <a:endParaRPr lang="ru-RU"/>
        </a:p>
      </dgm:t>
    </dgm:pt>
    <dgm:pt modelId="{8F5387B7-0C22-4D95-A66E-A3277477F621}" type="sibTrans" cxnId="{D871A463-FC8C-46E6-9B0D-C86BA47423C0}">
      <dgm:prSet/>
      <dgm:spPr/>
      <dgm:t>
        <a:bodyPr/>
        <a:lstStyle/>
        <a:p>
          <a:endParaRPr lang="ru-RU"/>
        </a:p>
      </dgm:t>
    </dgm:pt>
    <dgm:pt modelId="{7FDB88C1-1FBC-4D36-8F7D-79242BD5696F}">
      <dgm:prSet phldrT="[Текст]" custT="1"/>
      <dgm:spPr>
        <a:solidFill>
          <a:schemeClr val="bg2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обработка полученной информации компьютерной программой и перевод данных в систему координат</a:t>
          </a:r>
        </a:p>
      </dgm:t>
    </dgm:pt>
    <dgm:pt modelId="{4EC71AAF-AE60-45CC-937B-F50BC8DB5B8F}" type="sibTrans" cxnId="{325A388C-9113-4C5C-9ECF-EC6662777528}">
      <dgm:prSet/>
      <dgm:spPr/>
      <dgm:t>
        <a:bodyPr/>
        <a:lstStyle/>
        <a:p>
          <a:endParaRPr lang="ru-RU"/>
        </a:p>
      </dgm:t>
    </dgm:pt>
    <dgm:pt modelId="{CD5B0044-A72C-4E57-8AB9-AC0F2705A02E}" type="parTrans" cxnId="{325A388C-9113-4C5C-9ECF-EC6662777528}">
      <dgm:prSet/>
      <dgm:spPr/>
      <dgm:t>
        <a:bodyPr/>
        <a:lstStyle/>
        <a:p>
          <a:endParaRPr lang="ru-RU"/>
        </a:p>
      </dgm:t>
    </dgm:pt>
    <dgm:pt modelId="{DD6EAE95-4DD5-4181-AA5B-AD13AE164D66}" type="pres">
      <dgm:prSet presAssocID="{89F63BEF-1667-4BFD-A6EF-DCC965FC841C}" presName="Name0" presStyleCnt="0">
        <dgm:presLayoutVars>
          <dgm:dir/>
          <dgm:resizeHandles val="exact"/>
        </dgm:presLayoutVars>
      </dgm:prSet>
      <dgm:spPr/>
    </dgm:pt>
    <dgm:pt modelId="{EEAEB38F-D397-4248-8537-D41EAEA6C6B5}" type="pres">
      <dgm:prSet presAssocID="{56C4498F-11ED-46E0-88D2-14FBFD2A4C0E}" presName="node" presStyleLbl="node1" presStyleIdx="0" presStyleCnt="4" custLinFactNeighborX="-1358" custLinFactNeighborY="0">
        <dgm:presLayoutVars>
          <dgm:bulletEnabled val="1"/>
        </dgm:presLayoutVars>
      </dgm:prSet>
      <dgm:spPr/>
    </dgm:pt>
    <dgm:pt modelId="{C854CC66-B2C2-4A2E-A7AE-B1E25CBAC721}" type="pres">
      <dgm:prSet presAssocID="{637CDF12-7C38-4A91-9C47-2CEDB298008D}" presName="sibTrans" presStyleCnt="0"/>
      <dgm:spPr/>
    </dgm:pt>
    <dgm:pt modelId="{66A0D572-7195-44EA-8849-FEAD35DEFD3C}" type="pres">
      <dgm:prSet presAssocID="{7FDB88C1-1FBC-4D36-8F7D-79242BD5696F}" presName="node" presStyleLbl="node1" presStyleIdx="1" presStyleCnt="4">
        <dgm:presLayoutVars>
          <dgm:bulletEnabled val="1"/>
        </dgm:presLayoutVars>
      </dgm:prSet>
      <dgm:spPr/>
    </dgm:pt>
    <dgm:pt modelId="{14FF9204-EDA3-4BDB-86E3-2ABA270D9C26}" type="pres">
      <dgm:prSet presAssocID="{4EC71AAF-AE60-45CC-937B-F50BC8DB5B8F}" presName="sibTrans" presStyleCnt="0"/>
      <dgm:spPr/>
    </dgm:pt>
    <dgm:pt modelId="{33786897-DE3E-49E0-8A3A-81AD5FAF400F}" type="pres">
      <dgm:prSet presAssocID="{22193D43-858B-49D3-9640-A24C67F7AEE2}" presName="node" presStyleLbl="node1" presStyleIdx="2" presStyleCnt="4" custLinFactNeighborX="7576" custLinFactNeighborY="-2708">
        <dgm:presLayoutVars>
          <dgm:bulletEnabled val="1"/>
        </dgm:presLayoutVars>
      </dgm:prSet>
      <dgm:spPr/>
    </dgm:pt>
    <dgm:pt modelId="{14A24692-8FCE-40AC-B972-99A8E3418EFF}" type="pres">
      <dgm:prSet presAssocID="{96288158-632B-40E6-AB48-CC8BBA7B9CA8}" presName="sibTrans" presStyleCnt="0"/>
      <dgm:spPr/>
    </dgm:pt>
    <dgm:pt modelId="{B1A21AC9-A588-469A-9418-D6B4DCCBF635}" type="pres">
      <dgm:prSet presAssocID="{21FF3955-1961-48D3-9790-76BC8FB71A65}" presName="node" presStyleLbl="node1" presStyleIdx="3" presStyleCnt="4" custAng="0">
        <dgm:presLayoutVars>
          <dgm:bulletEnabled val="1"/>
        </dgm:presLayoutVars>
      </dgm:prSet>
      <dgm:spPr/>
    </dgm:pt>
  </dgm:ptLst>
  <dgm:cxnLst>
    <dgm:cxn modelId="{25E8D406-7F2C-4E46-9210-E2A4827D73F1}" type="presOf" srcId="{7FDB88C1-1FBC-4D36-8F7D-79242BD5696F}" destId="{66A0D572-7195-44EA-8849-FEAD35DEFD3C}" srcOrd="0" destOrd="0" presId="urn:microsoft.com/office/officeart/2005/8/layout/hList6"/>
    <dgm:cxn modelId="{AC749012-E471-4EF8-B30D-C0EF9363A5B1}" srcId="{89F63BEF-1667-4BFD-A6EF-DCC965FC841C}" destId="{22193D43-858B-49D3-9640-A24C67F7AEE2}" srcOrd="2" destOrd="0" parTransId="{B72383A6-C16C-4E22-8500-268DC4621A62}" sibTransId="{96288158-632B-40E6-AB48-CC8BBA7B9CA8}"/>
    <dgm:cxn modelId="{85357B60-D737-4158-9FC8-3E4F9A306EC3}" type="presOf" srcId="{21FF3955-1961-48D3-9790-76BC8FB71A65}" destId="{B1A21AC9-A588-469A-9418-D6B4DCCBF635}" srcOrd="0" destOrd="0" presId="urn:microsoft.com/office/officeart/2005/8/layout/hList6"/>
    <dgm:cxn modelId="{D871A463-FC8C-46E6-9B0D-C86BA47423C0}" srcId="{89F63BEF-1667-4BFD-A6EF-DCC965FC841C}" destId="{21FF3955-1961-48D3-9790-76BC8FB71A65}" srcOrd="3" destOrd="0" parTransId="{74920F14-803A-42DD-B77E-4067FB718B15}" sibTransId="{8F5387B7-0C22-4D95-A66E-A3277477F621}"/>
    <dgm:cxn modelId="{86F96F73-E650-48DF-8898-57510319ED7C}" type="presOf" srcId="{22193D43-858B-49D3-9640-A24C67F7AEE2}" destId="{33786897-DE3E-49E0-8A3A-81AD5FAF400F}" srcOrd="0" destOrd="0" presId="urn:microsoft.com/office/officeart/2005/8/layout/hList6"/>
    <dgm:cxn modelId="{325A388C-9113-4C5C-9ECF-EC6662777528}" srcId="{89F63BEF-1667-4BFD-A6EF-DCC965FC841C}" destId="{7FDB88C1-1FBC-4D36-8F7D-79242BD5696F}" srcOrd="1" destOrd="0" parTransId="{CD5B0044-A72C-4E57-8AB9-AC0F2705A02E}" sibTransId="{4EC71AAF-AE60-45CC-937B-F50BC8DB5B8F}"/>
    <dgm:cxn modelId="{4069CDAB-7A22-4FAE-8F6C-1B2B32EACDA9}" srcId="{89F63BEF-1667-4BFD-A6EF-DCC965FC841C}" destId="{56C4498F-11ED-46E0-88D2-14FBFD2A4C0E}" srcOrd="0" destOrd="0" parTransId="{27270FF8-A3FB-4F06-BE48-AC5C55D588D4}" sibTransId="{637CDF12-7C38-4A91-9C47-2CEDB298008D}"/>
    <dgm:cxn modelId="{B1B072EC-F727-4A87-BAAF-D55CA58BC96A}" type="presOf" srcId="{89F63BEF-1667-4BFD-A6EF-DCC965FC841C}" destId="{DD6EAE95-4DD5-4181-AA5B-AD13AE164D66}" srcOrd="0" destOrd="0" presId="urn:microsoft.com/office/officeart/2005/8/layout/hList6"/>
    <dgm:cxn modelId="{6F5A94FB-8AA1-4E7E-BAF0-98273691F677}" type="presOf" srcId="{56C4498F-11ED-46E0-88D2-14FBFD2A4C0E}" destId="{EEAEB38F-D397-4248-8537-D41EAEA6C6B5}" srcOrd="0" destOrd="0" presId="urn:microsoft.com/office/officeart/2005/8/layout/hList6"/>
    <dgm:cxn modelId="{E6BF0403-A85D-44D3-AA04-09B6B9407850}" type="presParOf" srcId="{DD6EAE95-4DD5-4181-AA5B-AD13AE164D66}" destId="{EEAEB38F-D397-4248-8537-D41EAEA6C6B5}" srcOrd="0" destOrd="0" presId="urn:microsoft.com/office/officeart/2005/8/layout/hList6"/>
    <dgm:cxn modelId="{68E2FD86-27DB-40DA-BFED-99DB956D688B}" type="presParOf" srcId="{DD6EAE95-4DD5-4181-AA5B-AD13AE164D66}" destId="{C854CC66-B2C2-4A2E-A7AE-B1E25CBAC721}" srcOrd="1" destOrd="0" presId="urn:microsoft.com/office/officeart/2005/8/layout/hList6"/>
    <dgm:cxn modelId="{01FA8ACE-5650-4FEF-AD9D-45BACA73F8E2}" type="presParOf" srcId="{DD6EAE95-4DD5-4181-AA5B-AD13AE164D66}" destId="{66A0D572-7195-44EA-8849-FEAD35DEFD3C}" srcOrd="2" destOrd="0" presId="urn:microsoft.com/office/officeart/2005/8/layout/hList6"/>
    <dgm:cxn modelId="{DB4252A8-D588-4C2D-A4E7-0D393FD8EB6E}" type="presParOf" srcId="{DD6EAE95-4DD5-4181-AA5B-AD13AE164D66}" destId="{14FF9204-EDA3-4BDB-86E3-2ABA270D9C26}" srcOrd="3" destOrd="0" presId="urn:microsoft.com/office/officeart/2005/8/layout/hList6"/>
    <dgm:cxn modelId="{EBA8300F-D20C-458B-83C8-09B980E65AE1}" type="presParOf" srcId="{DD6EAE95-4DD5-4181-AA5B-AD13AE164D66}" destId="{33786897-DE3E-49E0-8A3A-81AD5FAF400F}" srcOrd="4" destOrd="0" presId="urn:microsoft.com/office/officeart/2005/8/layout/hList6"/>
    <dgm:cxn modelId="{B1E302A5-C8FD-4D41-A586-41E4BCBB74E8}" type="presParOf" srcId="{DD6EAE95-4DD5-4181-AA5B-AD13AE164D66}" destId="{14A24692-8FCE-40AC-B972-99A8E3418EFF}" srcOrd="5" destOrd="0" presId="urn:microsoft.com/office/officeart/2005/8/layout/hList6"/>
    <dgm:cxn modelId="{945F6083-927C-426A-96A7-13FC457074EE}" type="presParOf" srcId="{DD6EAE95-4DD5-4181-AA5B-AD13AE164D66}" destId="{B1A21AC9-A588-469A-9418-D6B4DCCBF635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DB639C-2667-495A-863E-8B9373B4A4D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C58899-39C4-4106-A8CA-9A3D9DDCCAEA}">
      <dgm:prSet phldrT="[Текст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КАДРОВЫЕ</a:t>
          </a:r>
          <a:r>
            <a:rPr lang="ru-RU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gm:t>
    </dgm:pt>
    <dgm:pt modelId="{5C8F7444-31EE-492A-A4E3-6C5D1EF54F47}" type="parTrans" cxnId="{298D4A54-8D88-4BCB-9E71-026FC9EA91C7}">
      <dgm:prSet/>
      <dgm:spPr/>
      <dgm:t>
        <a:bodyPr/>
        <a:lstStyle/>
        <a:p>
          <a:endParaRPr lang="ru-RU"/>
        </a:p>
      </dgm:t>
    </dgm:pt>
    <dgm:pt modelId="{D0DAB493-12B4-4258-B669-A19F01009F3C}" type="sibTrans" cxnId="{298D4A54-8D88-4BCB-9E71-026FC9EA91C7}">
      <dgm:prSet/>
      <dgm:spPr/>
      <dgm:t>
        <a:bodyPr/>
        <a:lstStyle/>
        <a:p>
          <a:endParaRPr lang="ru-RU"/>
        </a:p>
      </dgm:t>
    </dgm:pt>
    <dgm:pt modelId="{21A3BADD-8CA3-4DD0-B1AD-770A55B31A72}">
      <dgm:prSet phldrT="[Текст]" custT="1"/>
      <dgm:spPr>
        <a:solidFill>
          <a:schemeClr val="accent1">
            <a:lumMod val="40000"/>
            <a:lumOff val="60000"/>
            <a:alpha val="87000"/>
          </a:schemeClr>
        </a:solidFill>
        <a:effectLst>
          <a:outerShdw blurRad="50800" dist="152400" algn="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вовлеченность персонала в реализацию проекта: </a:t>
          </a:r>
        </a:p>
        <a:p>
          <a:pPr algn="ctr"/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непосредственное участие в формировании и реализации проекта; </a:t>
          </a:r>
        </a:p>
        <a:p>
          <a:pPr algn="ctr"/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-активное сопровождение </a:t>
          </a:r>
          <a:r>
            <a:rPr lang="ru-RU" sz="1400" b="1" kern="1200" dirty="0">
              <a:solidFill>
                <a:srgbClr val="003B76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хода внедрения проекта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DB0C8-2D15-4038-94CD-C5C77EE7A036}" type="parTrans" cxnId="{C7986886-93BD-49DA-866D-804C287C30F1}">
      <dgm:prSet/>
      <dgm:spPr/>
      <dgm:t>
        <a:bodyPr/>
        <a:lstStyle/>
        <a:p>
          <a:endParaRPr lang="ru-RU"/>
        </a:p>
      </dgm:t>
    </dgm:pt>
    <dgm:pt modelId="{E04D8F38-63A8-4736-A71D-A0E3C606BFBF}" type="sibTrans" cxnId="{C7986886-93BD-49DA-866D-804C287C30F1}">
      <dgm:prSet/>
      <dgm:spPr/>
      <dgm:t>
        <a:bodyPr/>
        <a:lstStyle/>
        <a:p>
          <a:endParaRPr lang="ru-RU"/>
        </a:p>
      </dgm:t>
    </dgm:pt>
    <dgm:pt modelId="{B0F5F73D-E814-4D71-9E4C-7E53740CD693}">
      <dgm:prSet phldrT="[Текст]" custT="1"/>
      <dgm:spPr>
        <a:solidFill>
          <a:schemeClr val="accent1">
            <a:lumMod val="40000"/>
            <a:lumOff val="60000"/>
            <a:alpha val="89000"/>
          </a:schemeClr>
        </a:solidFill>
        <a:effectLst>
          <a:outerShdw blurRad="50800" dist="152400" algn="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46 сотрудников АУЗ ВО «ВОКСП»:</a:t>
          </a:r>
        </a:p>
        <a:p>
          <a:pPr algn="ctr"/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специалисты немедицинского </a:t>
          </a:r>
        </a:p>
        <a:p>
          <a:pPr algn="ctr"/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профиля – 3 человека;</a:t>
          </a:r>
        </a:p>
        <a:p>
          <a:pPr algn="ctr"/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врачебный персонал – 23 человек;</a:t>
          </a:r>
        </a:p>
        <a:p>
          <a:pPr algn="ctr"/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средний медперсонал –  20 человека</a:t>
          </a:r>
        </a:p>
      </dgm:t>
    </dgm:pt>
    <dgm:pt modelId="{F64BC6C1-49B3-4529-99C1-F8AA241CD1A2}" type="parTrans" cxnId="{BAB18585-2403-4B76-9E83-020CCBC4FEE6}">
      <dgm:prSet/>
      <dgm:spPr/>
      <dgm:t>
        <a:bodyPr/>
        <a:lstStyle/>
        <a:p>
          <a:endParaRPr lang="ru-RU" b="1"/>
        </a:p>
      </dgm:t>
    </dgm:pt>
    <dgm:pt modelId="{CDCC8364-8EBC-4512-8BE8-964B8CEA86F5}" type="sibTrans" cxnId="{BAB18585-2403-4B76-9E83-020CCBC4FEE6}">
      <dgm:prSet/>
      <dgm:spPr/>
      <dgm:t>
        <a:bodyPr/>
        <a:lstStyle/>
        <a:p>
          <a:endParaRPr lang="ru-RU"/>
        </a:p>
      </dgm:t>
    </dgm:pt>
    <dgm:pt modelId="{06CBB3AB-57A6-4740-AB3C-AA90988D0FCC}">
      <dgm:prSet custT="1"/>
      <dgm:spPr>
        <a:solidFill>
          <a:srgbClr val="D8F4A6">
            <a:alpha val="89000"/>
          </a:srgbClr>
        </a:solidFill>
        <a:effectLst>
          <a:outerShdw blurRad="50800" dist="1524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произведен ремонт зуботехнической лаборатории на сумму 499,9 тыс. руб.;</a:t>
          </a:r>
        </a:p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закуплена </a:t>
          </a:r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CAD/CAM</a:t>
          </a:r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система на сумму 10 015,3  тыс. руб.;</a:t>
          </a:r>
        </a:p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расходные материалы на сумму 615,8 тыс. руб.</a:t>
          </a:r>
        </a:p>
      </dgm:t>
    </dgm:pt>
    <dgm:pt modelId="{49C9E6B5-B528-4754-B7FA-93973F2BE8D8}" type="sibTrans" cxnId="{3EC24F49-EC1C-4DB1-BDD8-57FE025F95B4}">
      <dgm:prSet/>
      <dgm:spPr/>
      <dgm:t>
        <a:bodyPr/>
        <a:lstStyle/>
        <a:p>
          <a:endParaRPr lang="ru-RU"/>
        </a:p>
      </dgm:t>
    </dgm:pt>
    <dgm:pt modelId="{09DD77B3-F856-4184-AE84-27FF9ADD8F38}" type="parTrans" cxnId="{3EC24F49-EC1C-4DB1-BDD8-57FE025F95B4}">
      <dgm:prSet/>
      <dgm:spPr/>
      <dgm:t>
        <a:bodyPr/>
        <a:lstStyle/>
        <a:p>
          <a:endParaRPr lang="ru-RU"/>
        </a:p>
      </dgm:t>
    </dgm:pt>
    <dgm:pt modelId="{46C342AF-1FFF-4D43-AB2F-F51A4D17B8E1}">
      <dgm:prSet phldrT="[Текст]" custT="1"/>
      <dgm:spPr>
        <a:solidFill>
          <a:srgbClr val="D8F4A6">
            <a:alpha val="88627"/>
          </a:srgbClr>
        </a:solidFill>
        <a:effectLst>
          <a:outerShdw blurRad="50800" dist="152400" algn="l" rotWithShape="0">
            <a:prstClr val="black">
              <a:alpha val="40000"/>
            </a:prstClr>
          </a:outerShdw>
        </a:effectLst>
      </dgm:spPr>
      <dgm:t>
        <a:bodyPr/>
        <a:lstStyle/>
        <a:p>
          <a:pPr>
            <a:spcAft>
              <a:spcPts val="0"/>
            </a:spcAft>
          </a:pPr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предпринимательская деятельность </a:t>
          </a:r>
          <a:endParaRPr lang="en-US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spcAft>
              <a:spcPts val="0"/>
            </a:spcAft>
          </a:pPr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АУЗ ВО «ВОКСП»</a:t>
          </a:r>
        </a:p>
      </dgm:t>
    </dgm:pt>
    <dgm:pt modelId="{E8BDA6FC-3152-4053-A12E-D3E45B7DE2C6}" type="sibTrans" cxnId="{25040903-FF91-49C4-A6CC-A0597BF62CE4}">
      <dgm:prSet/>
      <dgm:spPr/>
      <dgm:t>
        <a:bodyPr/>
        <a:lstStyle/>
        <a:p>
          <a:endParaRPr lang="ru-RU"/>
        </a:p>
      </dgm:t>
    </dgm:pt>
    <dgm:pt modelId="{A6F64567-F044-4E0A-9018-0324D5C4CC6B}" type="parTrans" cxnId="{25040903-FF91-49C4-A6CC-A0597BF62CE4}">
      <dgm:prSet/>
      <dgm:spPr/>
      <dgm:t>
        <a:bodyPr/>
        <a:lstStyle/>
        <a:p>
          <a:endParaRPr lang="ru-RU"/>
        </a:p>
      </dgm:t>
    </dgm:pt>
    <dgm:pt modelId="{D0C65D69-7D4F-4A81-9081-BA94213BF4F7}">
      <dgm:prSet phldrT="[Текст]"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ЭКОНОМИЧЕСКИЕ</a:t>
          </a:r>
          <a:r>
            <a:rPr lang="ru-RU" sz="2000" b="1" dirty="0"/>
            <a:t> </a:t>
          </a:r>
        </a:p>
      </dgm:t>
    </dgm:pt>
    <dgm:pt modelId="{87F845F3-96DD-4ED5-A4DC-7803B86DC14C}" type="sibTrans" cxnId="{9839CDB8-09C8-49C7-B4FE-3E00DDE25B56}">
      <dgm:prSet/>
      <dgm:spPr/>
      <dgm:t>
        <a:bodyPr/>
        <a:lstStyle/>
        <a:p>
          <a:endParaRPr lang="ru-RU"/>
        </a:p>
      </dgm:t>
    </dgm:pt>
    <dgm:pt modelId="{81D42B11-1577-4369-8C1E-FB9C2CA71D34}" type="parTrans" cxnId="{9839CDB8-09C8-49C7-B4FE-3E00DDE25B56}">
      <dgm:prSet/>
      <dgm:spPr/>
      <dgm:t>
        <a:bodyPr/>
        <a:lstStyle/>
        <a:p>
          <a:endParaRPr lang="ru-RU"/>
        </a:p>
      </dgm:t>
    </dgm:pt>
    <dgm:pt modelId="{039CF23D-2EC8-413B-9E29-A0AFD8A5E2D2}" type="pres">
      <dgm:prSet presAssocID="{CBDB639C-2667-495A-863E-8B9373B4A4D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463860E-237E-4777-A5A2-44D5DF0147B4}" type="pres">
      <dgm:prSet presAssocID="{8DC58899-39C4-4106-A8CA-9A3D9DDCCAEA}" presName="root" presStyleCnt="0"/>
      <dgm:spPr/>
    </dgm:pt>
    <dgm:pt modelId="{2A0D79B2-A716-4B1B-B9BD-D2CD8AD413C1}" type="pres">
      <dgm:prSet presAssocID="{8DC58899-39C4-4106-A8CA-9A3D9DDCCAEA}" presName="rootComposite" presStyleCnt="0"/>
      <dgm:spPr/>
    </dgm:pt>
    <dgm:pt modelId="{0035A9E6-49EE-4837-84C2-28E02FBF0329}" type="pres">
      <dgm:prSet presAssocID="{8DC58899-39C4-4106-A8CA-9A3D9DDCCAEA}" presName="rootText" presStyleLbl="node1" presStyleIdx="0" presStyleCnt="2" custScaleX="133347" custScaleY="71701" custLinFactNeighborX="-7188" custLinFactNeighborY="596"/>
      <dgm:spPr/>
    </dgm:pt>
    <dgm:pt modelId="{11A760F7-ABC1-438F-ABD5-107031A448CC}" type="pres">
      <dgm:prSet presAssocID="{8DC58899-39C4-4106-A8CA-9A3D9DDCCAEA}" presName="rootConnector" presStyleLbl="node1" presStyleIdx="0" presStyleCnt="2"/>
      <dgm:spPr/>
    </dgm:pt>
    <dgm:pt modelId="{65646C7D-FE17-41FB-9E5F-CFA1D4F8B5F5}" type="pres">
      <dgm:prSet presAssocID="{8DC58899-39C4-4106-A8CA-9A3D9DDCCAEA}" presName="childShape" presStyleCnt="0"/>
      <dgm:spPr/>
    </dgm:pt>
    <dgm:pt modelId="{8FBAAA2D-5F60-404D-8870-2A3B5FA15823}" type="pres">
      <dgm:prSet presAssocID="{C80DB0C8-2D15-4038-94CD-C5C77EE7A036}" presName="Name13" presStyleLbl="parChTrans1D2" presStyleIdx="0" presStyleCnt="4"/>
      <dgm:spPr/>
    </dgm:pt>
    <dgm:pt modelId="{81C88E1B-846C-4BAB-888F-1FACC442C69D}" type="pres">
      <dgm:prSet presAssocID="{21A3BADD-8CA3-4DD0-B1AD-770A55B31A72}" presName="childText" presStyleLbl="bgAcc1" presStyleIdx="0" presStyleCnt="4" custScaleX="241935" custScaleY="187299" custLinFactNeighborX="-11360" custLinFactNeighborY="-3242">
        <dgm:presLayoutVars>
          <dgm:bulletEnabled val="1"/>
        </dgm:presLayoutVars>
      </dgm:prSet>
      <dgm:spPr/>
    </dgm:pt>
    <dgm:pt modelId="{83F2C2E2-C613-40A3-B1B8-5B2391D92DAF}" type="pres">
      <dgm:prSet presAssocID="{F64BC6C1-49B3-4529-99C1-F8AA241CD1A2}" presName="Name13" presStyleLbl="parChTrans1D2" presStyleIdx="1" presStyleCnt="4"/>
      <dgm:spPr/>
    </dgm:pt>
    <dgm:pt modelId="{DD179AC7-1338-4910-ADF1-69BF9CA5A5F2}" type="pres">
      <dgm:prSet presAssocID="{B0F5F73D-E814-4D71-9E4C-7E53740CD693}" presName="childText" presStyleLbl="bgAcc1" presStyleIdx="1" presStyleCnt="4" custScaleX="239797" custScaleY="192371" custLinFactNeighborX="-7899" custLinFactNeighborY="-7906">
        <dgm:presLayoutVars>
          <dgm:bulletEnabled val="1"/>
        </dgm:presLayoutVars>
      </dgm:prSet>
      <dgm:spPr/>
    </dgm:pt>
    <dgm:pt modelId="{938F279C-8477-44A1-A900-36A0A3545993}" type="pres">
      <dgm:prSet presAssocID="{D0C65D69-7D4F-4A81-9081-BA94213BF4F7}" presName="root" presStyleCnt="0"/>
      <dgm:spPr/>
    </dgm:pt>
    <dgm:pt modelId="{070DA993-435B-4E01-A822-C1BEDF520CFA}" type="pres">
      <dgm:prSet presAssocID="{D0C65D69-7D4F-4A81-9081-BA94213BF4F7}" presName="rootComposite" presStyleCnt="0"/>
      <dgm:spPr/>
    </dgm:pt>
    <dgm:pt modelId="{75BB4DBE-7F0F-4A6F-BE7D-7A2DF97DD9F8}" type="pres">
      <dgm:prSet presAssocID="{D0C65D69-7D4F-4A81-9081-BA94213BF4F7}" presName="rootText" presStyleLbl="node1" presStyleIdx="1" presStyleCnt="2" custScaleX="130753" custScaleY="73224" custLinFactNeighborX="6584" custLinFactNeighborY="-2208"/>
      <dgm:spPr/>
    </dgm:pt>
    <dgm:pt modelId="{101ED579-BF51-47F3-BA86-FF999D345321}" type="pres">
      <dgm:prSet presAssocID="{D0C65D69-7D4F-4A81-9081-BA94213BF4F7}" presName="rootConnector" presStyleLbl="node1" presStyleIdx="1" presStyleCnt="2"/>
      <dgm:spPr/>
    </dgm:pt>
    <dgm:pt modelId="{B12242F7-682C-4622-A852-B70982E42E80}" type="pres">
      <dgm:prSet presAssocID="{D0C65D69-7D4F-4A81-9081-BA94213BF4F7}" presName="childShape" presStyleCnt="0"/>
      <dgm:spPr/>
    </dgm:pt>
    <dgm:pt modelId="{795466CE-8BFA-4AC0-B242-5D5DDB3F7675}" type="pres">
      <dgm:prSet presAssocID="{A6F64567-F044-4E0A-9018-0324D5C4CC6B}" presName="Name13" presStyleLbl="parChTrans1D2" presStyleIdx="2" presStyleCnt="4"/>
      <dgm:spPr/>
    </dgm:pt>
    <dgm:pt modelId="{A5C8F4CC-6640-44B5-8EDC-CF14C64763E2}" type="pres">
      <dgm:prSet presAssocID="{46C342AF-1FFF-4D43-AB2F-F51A4D17B8E1}" presName="childText" presStyleLbl="bgAcc1" presStyleIdx="2" presStyleCnt="4" custScaleX="186779" custScaleY="82786" custLinFactNeighborX="16632" custLinFactNeighborY="29880">
        <dgm:presLayoutVars>
          <dgm:bulletEnabled val="1"/>
        </dgm:presLayoutVars>
      </dgm:prSet>
      <dgm:spPr/>
    </dgm:pt>
    <dgm:pt modelId="{C9DA94BD-1787-4BBB-8EF9-860B0512515F}" type="pres">
      <dgm:prSet presAssocID="{09DD77B3-F856-4184-AE84-27FF9ADD8F38}" presName="Name13" presStyleLbl="parChTrans1D2" presStyleIdx="3" presStyleCnt="4"/>
      <dgm:spPr/>
    </dgm:pt>
    <dgm:pt modelId="{3621E8B5-714C-4AA3-9D54-307A3454F6F2}" type="pres">
      <dgm:prSet presAssocID="{06CBB3AB-57A6-4740-AB3C-AA90988D0FCC}" presName="childText" presStyleLbl="bgAcc1" presStyleIdx="3" presStyleCnt="4" custScaleX="194491" custScaleY="179699" custLinFactNeighborX="14165" custLinFactNeighborY="38825">
        <dgm:presLayoutVars>
          <dgm:bulletEnabled val="1"/>
        </dgm:presLayoutVars>
      </dgm:prSet>
      <dgm:spPr/>
    </dgm:pt>
  </dgm:ptLst>
  <dgm:cxnLst>
    <dgm:cxn modelId="{25040903-FF91-49C4-A6CC-A0597BF62CE4}" srcId="{D0C65D69-7D4F-4A81-9081-BA94213BF4F7}" destId="{46C342AF-1FFF-4D43-AB2F-F51A4D17B8E1}" srcOrd="0" destOrd="0" parTransId="{A6F64567-F044-4E0A-9018-0324D5C4CC6B}" sibTransId="{E8BDA6FC-3152-4053-A12E-D3E45B7DE2C6}"/>
    <dgm:cxn modelId="{5EC72909-817A-4C69-92F5-CBB4FA450A8C}" type="presOf" srcId="{09DD77B3-F856-4184-AE84-27FF9ADD8F38}" destId="{C9DA94BD-1787-4BBB-8EF9-860B0512515F}" srcOrd="0" destOrd="0" presId="urn:microsoft.com/office/officeart/2005/8/layout/hierarchy3"/>
    <dgm:cxn modelId="{74D9D81A-C1E1-4C55-B2AA-F2A158EDEA5E}" type="presOf" srcId="{8DC58899-39C4-4106-A8CA-9A3D9DDCCAEA}" destId="{0035A9E6-49EE-4837-84C2-28E02FBF0329}" srcOrd="0" destOrd="0" presId="urn:microsoft.com/office/officeart/2005/8/layout/hierarchy3"/>
    <dgm:cxn modelId="{E8A1C529-0F41-497E-AAD9-385406B0A45B}" type="presOf" srcId="{C80DB0C8-2D15-4038-94CD-C5C77EE7A036}" destId="{8FBAAA2D-5F60-404D-8870-2A3B5FA15823}" srcOrd="0" destOrd="0" presId="urn:microsoft.com/office/officeart/2005/8/layout/hierarchy3"/>
    <dgm:cxn modelId="{0DC9C530-B19A-42C4-8328-6EA406EF417A}" type="presOf" srcId="{F64BC6C1-49B3-4529-99C1-F8AA241CD1A2}" destId="{83F2C2E2-C613-40A3-B1B8-5B2391D92DAF}" srcOrd="0" destOrd="0" presId="urn:microsoft.com/office/officeart/2005/8/layout/hierarchy3"/>
    <dgm:cxn modelId="{4C21D360-A3EF-45A3-BCCC-499936D9B3EA}" type="presOf" srcId="{A6F64567-F044-4E0A-9018-0324D5C4CC6B}" destId="{795466CE-8BFA-4AC0-B242-5D5DDB3F7675}" srcOrd="0" destOrd="0" presId="urn:microsoft.com/office/officeart/2005/8/layout/hierarchy3"/>
    <dgm:cxn modelId="{9A96B968-B3DE-4B32-8A80-A69EC281E431}" type="presOf" srcId="{D0C65D69-7D4F-4A81-9081-BA94213BF4F7}" destId="{101ED579-BF51-47F3-BA86-FF999D345321}" srcOrd="1" destOrd="0" presId="urn:microsoft.com/office/officeart/2005/8/layout/hierarchy3"/>
    <dgm:cxn modelId="{3EC24F49-EC1C-4DB1-BDD8-57FE025F95B4}" srcId="{D0C65D69-7D4F-4A81-9081-BA94213BF4F7}" destId="{06CBB3AB-57A6-4740-AB3C-AA90988D0FCC}" srcOrd="1" destOrd="0" parTransId="{09DD77B3-F856-4184-AE84-27FF9ADD8F38}" sibTransId="{49C9E6B5-B528-4754-B7FA-93973F2BE8D8}"/>
    <dgm:cxn modelId="{298D4A54-8D88-4BCB-9E71-026FC9EA91C7}" srcId="{CBDB639C-2667-495A-863E-8B9373B4A4D6}" destId="{8DC58899-39C4-4106-A8CA-9A3D9DDCCAEA}" srcOrd="0" destOrd="0" parTransId="{5C8F7444-31EE-492A-A4E3-6C5D1EF54F47}" sibTransId="{D0DAB493-12B4-4258-B669-A19F01009F3C}"/>
    <dgm:cxn modelId="{54FCBC7E-DB7D-431B-8A32-AE03AA9B55E1}" type="presOf" srcId="{D0C65D69-7D4F-4A81-9081-BA94213BF4F7}" destId="{75BB4DBE-7F0F-4A6F-BE7D-7A2DF97DD9F8}" srcOrd="0" destOrd="0" presId="urn:microsoft.com/office/officeart/2005/8/layout/hierarchy3"/>
    <dgm:cxn modelId="{BAB18585-2403-4B76-9E83-020CCBC4FEE6}" srcId="{8DC58899-39C4-4106-A8CA-9A3D9DDCCAEA}" destId="{B0F5F73D-E814-4D71-9E4C-7E53740CD693}" srcOrd="1" destOrd="0" parTransId="{F64BC6C1-49B3-4529-99C1-F8AA241CD1A2}" sibTransId="{CDCC8364-8EBC-4512-8BE8-964B8CEA86F5}"/>
    <dgm:cxn modelId="{C7986886-93BD-49DA-866D-804C287C30F1}" srcId="{8DC58899-39C4-4106-A8CA-9A3D9DDCCAEA}" destId="{21A3BADD-8CA3-4DD0-B1AD-770A55B31A72}" srcOrd="0" destOrd="0" parTransId="{C80DB0C8-2D15-4038-94CD-C5C77EE7A036}" sibTransId="{E04D8F38-63A8-4736-A71D-A0E3C606BFBF}"/>
    <dgm:cxn modelId="{DFB0F391-B5BB-4890-BD75-A72A20652B8B}" type="presOf" srcId="{46C342AF-1FFF-4D43-AB2F-F51A4D17B8E1}" destId="{A5C8F4CC-6640-44B5-8EDC-CF14C64763E2}" srcOrd="0" destOrd="0" presId="urn:microsoft.com/office/officeart/2005/8/layout/hierarchy3"/>
    <dgm:cxn modelId="{EC1236AB-6C65-4EB1-A530-4AE3C341F1A0}" type="presOf" srcId="{CBDB639C-2667-495A-863E-8B9373B4A4D6}" destId="{039CF23D-2EC8-413B-9E29-A0AFD8A5E2D2}" srcOrd="0" destOrd="0" presId="urn:microsoft.com/office/officeart/2005/8/layout/hierarchy3"/>
    <dgm:cxn modelId="{A8C343B5-52FD-4402-A067-403229D76AEF}" type="presOf" srcId="{8DC58899-39C4-4106-A8CA-9A3D9DDCCAEA}" destId="{11A760F7-ABC1-438F-ABD5-107031A448CC}" srcOrd="1" destOrd="0" presId="urn:microsoft.com/office/officeart/2005/8/layout/hierarchy3"/>
    <dgm:cxn modelId="{9839CDB8-09C8-49C7-B4FE-3E00DDE25B56}" srcId="{CBDB639C-2667-495A-863E-8B9373B4A4D6}" destId="{D0C65D69-7D4F-4A81-9081-BA94213BF4F7}" srcOrd="1" destOrd="0" parTransId="{81D42B11-1577-4369-8C1E-FB9C2CA71D34}" sibTransId="{87F845F3-96DD-4ED5-A4DC-7803B86DC14C}"/>
    <dgm:cxn modelId="{E9D041BA-90AC-48DC-BEAA-2F65D05302EC}" type="presOf" srcId="{06CBB3AB-57A6-4740-AB3C-AA90988D0FCC}" destId="{3621E8B5-714C-4AA3-9D54-307A3454F6F2}" srcOrd="0" destOrd="0" presId="urn:microsoft.com/office/officeart/2005/8/layout/hierarchy3"/>
    <dgm:cxn modelId="{A920CEC9-9FFE-4AEE-9B67-9FCEF63DFC64}" type="presOf" srcId="{21A3BADD-8CA3-4DD0-B1AD-770A55B31A72}" destId="{81C88E1B-846C-4BAB-888F-1FACC442C69D}" srcOrd="0" destOrd="0" presId="urn:microsoft.com/office/officeart/2005/8/layout/hierarchy3"/>
    <dgm:cxn modelId="{5EED1CE8-34A1-4D68-A681-2449EA1F4F50}" type="presOf" srcId="{B0F5F73D-E814-4D71-9E4C-7E53740CD693}" destId="{DD179AC7-1338-4910-ADF1-69BF9CA5A5F2}" srcOrd="0" destOrd="0" presId="urn:microsoft.com/office/officeart/2005/8/layout/hierarchy3"/>
    <dgm:cxn modelId="{2E349E5F-8279-4E5C-A767-B7234335A733}" type="presParOf" srcId="{039CF23D-2EC8-413B-9E29-A0AFD8A5E2D2}" destId="{C463860E-237E-4777-A5A2-44D5DF0147B4}" srcOrd="0" destOrd="0" presId="urn:microsoft.com/office/officeart/2005/8/layout/hierarchy3"/>
    <dgm:cxn modelId="{4AAF1DD4-5493-4098-8BB4-5D204176303A}" type="presParOf" srcId="{C463860E-237E-4777-A5A2-44D5DF0147B4}" destId="{2A0D79B2-A716-4B1B-B9BD-D2CD8AD413C1}" srcOrd="0" destOrd="0" presId="urn:microsoft.com/office/officeart/2005/8/layout/hierarchy3"/>
    <dgm:cxn modelId="{04056002-1652-4626-ACF7-4BA114262373}" type="presParOf" srcId="{2A0D79B2-A716-4B1B-B9BD-D2CD8AD413C1}" destId="{0035A9E6-49EE-4837-84C2-28E02FBF0329}" srcOrd="0" destOrd="0" presId="urn:microsoft.com/office/officeart/2005/8/layout/hierarchy3"/>
    <dgm:cxn modelId="{23AFB566-6A57-4B13-9905-47C613D157FF}" type="presParOf" srcId="{2A0D79B2-A716-4B1B-B9BD-D2CD8AD413C1}" destId="{11A760F7-ABC1-438F-ABD5-107031A448CC}" srcOrd="1" destOrd="0" presId="urn:microsoft.com/office/officeart/2005/8/layout/hierarchy3"/>
    <dgm:cxn modelId="{1597FBC9-334F-4711-B6F5-E9238C16B0BD}" type="presParOf" srcId="{C463860E-237E-4777-A5A2-44D5DF0147B4}" destId="{65646C7D-FE17-41FB-9E5F-CFA1D4F8B5F5}" srcOrd="1" destOrd="0" presId="urn:microsoft.com/office/officeart/2005/8/layout/hierarchy3"/>
    <dgm:cxn modelId="{DD110C7A-9677-4D47-B4F2-495F0A8B11A8}" type="presParOf" srcId="{65646C7D-FE17-41FB-9E5F-CFA1D4F8B5F5}" destId="{8FBAAA2D-5F60-404D-8870-2A3B5FA15823}" srcOrd="0" destOrd="0" presId="urn:microsoft.com/office/officeart/2005/8/layout/hierarchy3"/>
    <dgm:cxn modelId="{61F624FF-A5F7-4CBC-8E7B-B65F0CA88D6D}" type="presParOf" srcId="{65646C7D-FE17-41FB-9E5F-CFA1D4F8B5F5}" destId="{81C88E1B-846C-4BAB-888F-1FACC442C69D}" srcOrd="1" destOrd="0" presId="urn:microsoft.com/office/officeart/2005/8/layout/hierarchy3"/>
    <dgm:cxn modelId="{956ED592-D215-45F3-84DF-90473EDC2971}" type="presParOf" srcId="{65646C7D-FE17-41FB-9E5F-CFA1D4F8B5F5}" destId="{83F2C2E2-C613-40A3-B1B8-5B2391D92DAF}" srcOrd="2" destOrd="0" presId="urn:microsoft.com/office/officeart/2005/8/layout/hierarchy3"/>
    <dgm:cxn modelId="{9DB34B15-A708-43EA-AED6-8D33C6B81649}" type="presParOf" srcId="{65646C7D-FE17-41FB-9E5F-CFA1D4F8B5F5}" destId="{DD179AC7-1338-4910-ADF1-69BF9CA5A5F2}" srcOrd="3" destOrd="0" presId="urn:microsoft.com/office/officeart/2005/8/layout/hierarchy3"/>
    <dgm:cxn modelId="{C7FCDA49-0148-464D-B4C7-35204587BB9A}" type="presParOf" srcId="{039CF23D-2EC8-413B-9E29-A0AFD8A5E2D2}" destId="{938F279C-8477-44A1-A900-36A0A3545993}" srcOrd="1" destOrd="0" presId="urn:microsoft.com/office/officeart/2005/8/layout/hierarchy3"/>
    <dgm:cxn modelId="{8CF30CCB-1557-4B30-BC12-ABCBD22D55DF}" type="presParOf" srcId="{938F279C-8477-44A1-A900-36A0A3545993}" destId="{070DA993-435B-4E01-A822-C1BEDF520CFA}" srcOrd="0" destOrd="0" presId="urn:microsoft.com/office/officeart/2005/8/layout/hierarchy3"/>
    <dgm:cxn modelId="{7822FC4D-1A78-4D27-BC2A-9C68639A05DE}" type="presParOf" srcId="{070DA993-435B-4E01-A822-C1BEDF520CFA}" destId="{75BB4DBE-7F0F-4A6F-BE7D-7A2DF97DD9F8}" srcOrd="0" destOrd="0" presId="urn:microsoft.com/office/officeart/2005/8/layout/hierarchy3"/>
    <dgm:cxn modelId="{DCA83A9C-4BE2-4506-BDA7-BBC5709844EF}" type="presParOf" srcId="{070DA993-435B-4E01-A822-C1BEDF520CFA}" destId="{101ED579-BF51-47F3-BA86-FF999D345321}" srcOrd="1" destOrd="0" presId="urn:microsoft.com/office/officeart/2005/8/layout/hierarchy3"/>
    <dgm:cxn modelId="{E2F138A1-2842-443F-8C14-B22537684A83}" type="presParOf" srcId="{938F279C-8477-44A1-A900-36A0A3545993}" destId="{B12242F7-682C-4622-A852-B70982E42E80}" srcOrd="1" destOrd="0" presId="urn:microsoft.com/office/officeart/2005/8/layout/hierarchy3"/>
    <dgm:cxn modelId="{0F64C07B-A16A-42B2-B40A-A7104321733D}" type="presParOf" srcId="{B12242F7-682C-4622-A852-B70982E42E80}" destId="{795466CE-8BFA-4AC0-B242-5D5DDB3F7675}" srcOrd="0" destOrd="0" presId="urn:microsoft.com/office/officeart/2005/8/layout/hierarchy3"/>
    <dgm:cxn modelId="{D96E2CF9-2062-4F37-A392-8267B8E8331F}" type="presParOf" srcId="{B12242F7-682C-4622-A852-B70982E42E80}" destId="{A5C8F4CC-6640-44B5-8EDC-CF14C64763E2}" srcOrd="1" destOrd="0" presId="urn:microsoft.com/office/officeart/2005/8/layout/hierarchy3"/>
    <dgm:cxn modelId="{6D801911-CF99-419B-B72F-2A3FFA7DE977}" type="presParOf" srcId="{B12242F7-682C-4622-A852-B70982E42E80}" destId="{C9DA94BD-1787-4BBB-8EF9-860B0512515F}" srcOrd="2" destOrd="0" presId="urn:microsoft.com/office/officeart/2005/8/layout/hierarchy3"/>
    <dgm:cxn modelId="{22DC66A5-989C-4299-86FB-C22D9B3FB7DC}" type="presParOf" srcId="{B12242F7-682C-4622-A852-B70982E42E80}" destId="{3621E8B5-714C-4AA3-9D54-307A3454F6F2}" srcOrd="3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842DE-2D4E-4E27-9BD8-582DB78AC053}">
      <dsp:nvSpPr>
        <dsp:cNvPr id="0" name=""/>
        <dsp:cNvSpPr/>
      </dsp:nvSpPr>
      <dsp:spPr>
        <a:xfrm>
          <a:off x="2640271" y="2249704"/>
          <a:ext cx="2565514" cy="1698646"/>
        </a:xfrm>
        <a:prstGeom prst="ellipse">
          <a:avLst/>
        </a:prstGeom>
        <a:solidFill>
          <a:srgbClr val="C00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АКТУАЛЬНОСТЬ ПРОБЛЕМЫ</a:t>
          </a:r>
          <a:endParaRPr lang="ru-RU" sz="1500" kern="1200" dirty="0">
            <a:solidFill>
              <a:schemeClr val="tx1">
                <a:lumMod val="95000"/>
              </a:schemeClr>
            </a:solidFill>
          </a:endParaRPr>
        </a:p>
      </dsp:txBody>
      <dsp:txXfrm>
        <a:off x="3015982" y="2498465"/>
        <a:ext cx="1814092" cy="1201124"/>
      </dsp:txXfrm>
    </dsp:sp>
    <dsp:sp modelId="{01197D67-66AE-436C-9289-35EB683ECCBD}">
      <dsp:nvSpPr>
        <dsp:cNvPr id="0" name=""/>
        <dsp:cNvSpPr/>
      </dsp:nvSpPr>
      <dsp:spPr>
        <a:xfrm rot="10946042">
          <a:off x="1131403" y="2809327"/>
          <a:ext cx="1425912" cy="56151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892E0F-B963-40EF-B85E-37F752102900}">
      <dsp:nvSpPr>
        <dsp:cNvPr id="0" name=""/>
        <dsp:cNvSpPr/>
      </dsp:nvSpPr>
      <dsp:spPr>
        <a:xfrm>
          <a:off x="40396" y="2438368"/>
          <a:ext cx="2182027" cy="1297305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588"/>
            </a:spcAft>
            <a:buNone/>
          </a:pPr>
          <a:r>
            <a:rPr lang="ru-RU" sz="1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ЭСТЕТИКА РЕСТАВРАЦИЙ ПРИ СОХРАНЕНИИ ФУНКЦИОНАЛЬНОСТИКИ ДОЛГОВЕЧНОСТИ</a:t>
          </a:r>
          <a:endParaRPr lang="ru-RU" sz="1200" kern="1200" dirty="0"/>
        </a:p>
      </dsp:txBody>
      <dsp:txXfrm>
        <a:off x="78393" y="2476365"/>
        <a:ext cx="2106033" cy="1221311"/>
      </dsp:txXfrm>
    </dsp:sp>
    <dsp:sp modelId="{2825ADE1-8B2E-4E15-80CA-BD37822308CA}">
      <dsp:nvSpPr>
        <dsp:cNvPr id="0" name=""/>
        <dsp:cNvSpPr/>
      </dsp:nvSpPr>
      <dsp:spPr>
        <a:xfrm rot="13736990">
          <a:off x="1998694" y="1558272"/>
          <a:ext cx="1408408" cy="561519"/>
        </a:xfrm>
        <a:prstGeom prst="lef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88DC1B-7CBE-4592-8F83-EE44CF10C8D1}">
      <dsp:nvSpPr>
        <dsp:cNvPr id="0" name=""/>
        <dsp:cNvSpPr/>
      </dsp:nvSpPr>
      <dsp:spPr>
        <a:xfrm>
          <a:off x="1340159" y="490606"/>
          <a:ext cx="1926742" cy="1497385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ru-RU" sz="1200" b="1" kern="1200" dirty="0">
              <a:solidFill>
                <a:prstClr val="white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rPr>
            <a:t>ВОЗМОЖНОСТЬ ПРИМЕНЕНИЯ КОМПЬЮТЕРНЫХ ТЕХНОЛОГИЙ В СТОМАТОЛОГИИ</a:t>
          </a:r>
          <a:endParaRPr lang="ru-RU" sz="1200" kern="1200" dirty="0"/>
        </a:p>
      </dsp:txBody>
      <dsp:txXfrm>
        <a:off x="1384016" y="534463"/>
        <a:ext cx="1839028" cy="1409671"/>
      </dsp:txXfrm>
    </dsp:sp>
    <dsp:sp modelId="{9F001895-0550-4B75-9329-3796B3EB014D}">
      <dsp:nvSpPr>
        <dsp:cNvPr id="0" name=""/>
        <dsp:cNvSpPr/>
      </dsp:nvSpPr>
      <dsp:spPr>
        <a:xfrm rot="17225685">
          <a:off x="4285733" y="1532626"/>
          <a:ext cx="1140476" cy="56151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9752867"/>
                <a:satOff val="-12224"/>
                <a:lumOff val="-267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9752867"/>
                <a:satOff val="-12224"/>
                <a:lumOff val="-267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9752867"/>
                <a:satOff val="-12224"/>
                <a:lumOff val="-267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69D520-FDFE-4501-9381-46574C970B3A}">
      <dsp:nvSpPr>
        <dsp:cNvPr id="0" name=""/>
        <dsp:cNvSpPr/>
      </dsp:nvSpPr>
      <dsp:spPr>
        <a:xfrm>
          <a:off x="3925771" y="472885"/>
          <a:ext cx="1924234" cy="1497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9752867"/>
                <a:satOff val="-12224"/>
                <a:lumOff val="-267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9752867"/>
                <a:satOff val="-12224"/>
                <a:lumOff val="-267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9752867"/>
                <a:satOff val="-12224"/>
                <a:lumOff val="-267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700"/>
            </a:spcAft>
            <a:buNone/>
          </a:pPr>
          <a:r>
            <a:rPr lang="ru-RU" sz="1200" b="1" kern="1200" dirty="0">
              <a:solidFill>
                <a:prstClr val="white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rPr>
            <a:t>СТАНДАРТИЗАЦИЯ И УНИФИЦИРОВАНИЕ ИСПОЛЬЗУЕМЫХ КОНСТРУКЦИОННЫХ МАТЕРИАЛОВ</a:t>
          </a:r>
          <a:endParaRPr lang="ru-RU" sz="1200" kern="1200" dirty="0"/>
        </a:p>
      </dsp:txBody>
      <dsp:txXfrm>
        <a:off x="3969628" y="516742"/>
        <a:ext cx="1836520" cy="1409671"/>
      </dsp:txXfrm>
    </dsp:sp>
    <dsp:sp modelId="{249614D0-F607-4794-98A7-EB56A98CACD8}">
      <dsp:nvSpPr>
        <dsp:cNvPr id="0" name=""/>
        <dsp:cNvSpPr/>
      </dsp:nvSpPr>
      <dsp:spPr>
        <a:xfrm rot="47803">
          <a:off x="5290545" y="2847453"/>
          <a:ext cx="1462545" cy="56151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4629301"/>
                <a:satOff val="-18336"/>
                <a:lumOff val="-40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4629301"/>
                <a:satOff val="-18336"/>
                <a:lumOff val="-40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4629301"/>
                <a:satOff val="-18336"/>
                <a:lumOff val="-40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D981F2-4481-4226-A870-9BA88B326B6E}">
      <dsp:nvSpPr>
        <dsp:cNvPr id="0" name=""/>
        <dsp:cNvSpPr/>
      </dsp:nvSpPr>
      <dsp:spPr>
        <a:xfrm>
          <a:off x="5641838" y="2502988"/>
          <a:ext cx="2222363" cy="12707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4629301"/>
                <a:satOff val="-18336"/>
                <a:lumOff val="-40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4629301"/>
                <a:satOff val="-18336"/>
                <a:lumOff val="-40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4629301"/>
                <a:satOff val="-18336"/>
                <a:lumOff val="-40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prstClr val="white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rPr>
            <a:t>РЕАБИЛИТАЦИЯ ПАЦИЕНТОВ С ПАТОЛОГИЕЙ ЗУБОЧЕЛЮСТНОЙ СИСТЕМЫ</a:t>
          </a:r>
          <a:endParaRPr lang="ru-RU" sz="1200" kern="1200" dirty="0"/>
        </a:p>
      </dsp:txBody>
      <dsp:txXfrm>
        <a:off x="5679058" y="2540208"/>
        <a:ext cx="2147923" cy="11963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4210F-78D7-4003-9A8C-19DA10E2225F}">
      <dsp:nvSpPr>
        <dsp:cNvPr id="0" name=""/>
        <dsp:cNvSpPr/>
      </dsp:nvSpPr>
      <dsp:spPr>
        <a:xfrm>
          <a:off x="2157936" y="692306"/>
          <a:ext cx="3134763" cy="9728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CAD/CAM</a:t>
          </a:r>
          <a:endParaRPr lang="ru-RU" sz="1600" b="1" kern="1200" dirty="0">
            <a:solidFill>
              <a:schemeClr val="bg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технология компьютерного проектирования и моделирования</a:t>
          </a:r>
        </a:p>
      </dsp:txBody>
      <dsp:txXfrm>
        <a:off x="2186429" y="720799"/>
        <a:ext cx="3077777" cy="915833"/>
      </dsp:txXfrm>
    </dsp:sp>
    <dsp:sp modelId="{FD8094F2-DF98-4145-BC96-2C97A83E285A}">
      <dsp:nvSpPr>
        <dsp:cNvPr id="0" name=""/>
        <dsp:cNvSpPr/>
      </dsp:nvSpPr>
      <dsp:spPr>
        <a:xfrm rot="3132096">
          <a:off x="3982133" y="2209318"/>
          <a:ext cx="1349558" cy="34094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4084416" y="2277507"/>
        <a:ext cx="1144992" cy="204565"/>
      </dsp:txXfrm>
    </dsp:sp>
    <dsp:sp modelId="{3407C8C9-9B1A-4FDD-96DB-69370E152ED7}">
      <dsp:nvSpPr>
        <dsp:cNvPr id="0" name=""/>
        <dsp:cNvSpPr/>
      </dsp:nvSpPr>
      <dsp:spPr>
        <a:xfrm>
          <a:off x="4445841" y="3094454"/>
          <a:ext cx="2918520" cy="17891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CAM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("</a:t>
          </a:r>
          <a:r>
            <a:rPr lang="ru-RU" sz="1600" b="1" kern="1200" dirty="0" err="1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computer-aided</a:t>
          </a:r>
          <a:r>
            <a:rPr lang="ru-RU" sz="16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600" b="1" kern="1200" dirty="0" err="1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manufacturing</a:t>
          </a:r>
          <a:r>
            <a:rPr lang="ru-RU" sz="16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") - производство изделия при помощи компьютера с использованием предварительно снятой 3d-модели</a:t>
          </a:r>
        </a:p>
      </dsp:txBody>
      <dsp:txXfrm>
        <a:off x="4498244" y="3146857"/>
        <a:ext cx="2813714" cy="1684360"/>
      </dsp:txXfrm>
    </dsp:sp>
    <dsp:sp modelId="{11F1F92B-6866-4F09-8D4D-A81FDCEA0CDE}">
      <dsp:nvSpPr>
        <dsp:cNvPr id="0" name=""/>
        <dsp:cNvSpPr/>
      </dsp:nvSpPr>
      <dsp:spPr>
        <a:xfrm rot="10800000">
          <a:off x="3326998" y="3817139"/>
          <a:ext cx="811405" cy="34379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 rot="10800000">
        <a:off x="3430137" y="3885898"/>
        <a:ext cx="605127" cy="206279"/>
      </dsp:txXfrm>
    </dsp:sp>
    <dsp:sp modelId="{E9B8DA95-A38E-4088-BE81-1CEE6A3DD4F6}">
      <dsp:nvSpPr>
        <dsp:cNvPr id="0" name=""/>
        <dsp:cNvSpPr/>
      </dsp:nvSpPr>
      <dsp:spPr>
        <a:xfrm>
          <a:off x="0" y="3075710"/>
          <a:ext cx="3019560" cy="1826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CAD</a:t>
          </a:r>
          <a:endParaRPr lang="ru-RU" sz="1800" b="1" kern="1200" dirty="0">
            <a:solidFill>
              <a:srgbClr val="003B76">
                <a:lumMod val="50000"/>
              </a:srgb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(в расшифровке с английского "</a:t>
          </a:r>
          <a:r>
            <a:rPr lang="ru-RU" sz="1600" b="1" kern="1200" dirty="0" err="1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computer-aided</a:t>
          </a:r>
          <a:r>
            <a:rPr lang="ru-RU" sz="16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r>
            <a:rPr lang="ru-RU" sz="1600" b="1" kern="1200" dirty="0" err="1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design</a:t>
          </a:r>
          <a:r>
            <a:rPr lang="ru-RU" sz="1600" b="1" kern="1200" dirty="0">
              <a:solidFill>
                <a:srgbClr val="003B76">
                  <a:lumMod val="5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") - средство для автоматического построения компьютерной трёхмерной модели</a:t>
          </a:r>
        </a:p>
      </dsp:txBody>
      <dsp:txXfrm>
        <a:off x="53501" y="3129211"/>
        <a:ext cx="2912558" cy="1719653"/>
      </dsp:txXfrm>
    </dsp:sp>
    <dsp:sp modelId="{9DFADAAF-9F00-4E73-ADF4-2843453F4DC4}">
      <dsp:nvSpPr>
        <dsp:cNvPr id="0" name=""/>
        <dsp:cNvSpPr/>
      </dsp:nvSpPr>
      <dsp:spPr>
        <a:xfrm rot="18495044">
          <a:off x="2123471" y="2203653"/>
          <a:ext cx="1324718" cy="33352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2223530" y="2270359"/>
        <a:ext cx="1124600" cy="2001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AEB38F-D397-4248-8537-D41EAEA6C6B5}">
      <dsp:nvSpPr>
        <dsp:cNvPr id="0" name=""/>
        <dsp:cNvSpPr/>
      </dsp:nvSpPr>
      <dsp:spPr>
        <a:xfrm rot="16200000">
          <a:off x="-686907" y="686908"/>
          <a:ext cx="3181149" cy="1807332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получение информации об объекте при помощи стационарного сканера</a:t>
          </a:r>
        </a:p>
      </dsp:txBody>
      <dsp:txXfrm rot="5400000">
        <a:off x="1" y="636230"/>
        <a:ext cx="1807332" cy="1908689"/>
      </dsp:txXfrm>
    </dsp:sp>
    <dsp:sp modelId="{66A0D572-7195-44EA-8849-FEAD35DEFD3C}">
      <dsp:nvSpPr>
        <dsp:cNvPr id="0" name=""/>
        <dsp:cNvSpPr/>
      </dsp:nvSpPr>
      <dsp:spPr>
        <a:xfrm rot="16200000">
          <a:off x="1257816" y="686908"/>
          <a:ext cx="3181149" cy="1807332"/>
        </a:xfrm>
        <a:prstGeom prst="flowChartManualOperation">
          <a:avLst/>
        </a:prstGeom>
        <a:solidFill>
          <a:schemeClr val="bg2">
            <a:lumMod val="40000"/>
            <a:lumOff val="6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обработка полученной информации компьютерной программой и перевод данных в систему координат</a:t>
          </a:r>
        </a:p>
      </dsp:txBody>
      <dsp:txXfrm rot="5400000">
        <a:off x="1944724" y="636230"/>
        <a:ext cx="1807332" cy="1908689"/>
      </dsp:txXfrm>
    </dsp:sp>
    <dsp:sp modelId="{33786897-DE3E-49E0-8A3A-81AD5FAF400F}">
      <dsp:nvSpPr>
        <dsp:cNvPr id="0" name=""/>
        <dsp:cNvSpPr/>
      </dsp:nvSpPr>
      <dsp:spPr>
        <a:xfrm rot="16200000">
          <a:off x="3210968" y="686908"/>
          <a:ext cx="3181149" cy="1807332"/>
        </a:xfrm>
        <a:prstGeom prst="flowChartManualOperation">
          <a:avLst/>
        </a:prstGeom>
        <a:solidFill>
          <a:srgbClr val="92D050"/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виртуальное моделирование реставраций в компьютере с помощью виртуального каталога и специального программного обеспечения</a:t>
          </a:r>
        </a:p>
      </dsp:txBody>
      <dsp:txXfrm rot="5400000">
        <a:off x="3897876" y="636230"/>
        <a:ext cx="1807332" cy="1908689"/>
      </dsp:txXfrm>
    </dsp:sp>
    <dsp:sp modelId="{B1A21AC9-A588-469A-9418-D6B4DCCBF635}">
      <dsp:nvSpPr>
        <dsp:cNvPr id="0" name=""/>
        <dsp:cNvSpPr/>
      </dsp:nvSpPr>
      <dsp:spPr>
        <a:xfrm rot="16200000">
          <a:off x="5143581" y="686908"/>
          <a:ext cx="3181149" cy="1807332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изготовление виртуально смоделирован-</a:t>
          </a:r>
          <a:r>
            <a:rPr lang="ru-RU" sz="1600" b="1" kern="1200" dirty="0" err="1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ных</a:t>
          </a:r>
          <a:r>
            <a:rPr lang="ru-RU" sz="1600" b="1" kern="1200" dirty="0">
              <a:solidFill>
                <a:srgbClr val="DADADA">
                  <a:lumMod val="1000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реставраций с помощью фрезерного станка</a:t>
          </a:r>
        </a:p>
      </dsp:txBody>
      <dsp:txXfrm rot="5400000">
        <a:off x="5830489" y="636230"/>
        <a:ext cx="1807332" cy="19086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35A9E6-49EE-4837-84C2-28E02FBF0329}">
      <dsp:nvSpPr>
        <dsp:cNvPr id="0" name=""/>
        <dsp:cNvSpPr/>
      </dsp:nvSpPr>
      <dsp:spPr>
        <a:xfrm>
          <a:off x="290067" y="5586"/>
          <a:ext cx="2456809" cy="6605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КАДРОВЫЕ</a:t>
          </a:r>
          <a:r>
            <a:rPr lang="ru-RU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</dsp:txBody>
      <dsp:txXfrm>
        <a:off x="309413" y="24932"/>
        <a:ext cx="2418117" cy="621824"/>
      </dsp:txXfrm>
    </dsp:sp>
    <dsp:sp modelId="{8FBAAA2D-5F60-404D-8870-2A3B5FA15823}">
      <dsp:nvSpPr>
        <dsp:cNvPr id="0" name=""/>
        <dsp:cNvSpPr/>
      </dsp:nvSpPr>
      <dsp:spPr>
        <a:xfrm>
          <a:off x="535748" y="666102"/>
          <a:ext cx="210674" cy="1057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7653"/>
              </a:lnTo>
              <a:lnTo>
                <a:pt x="210674" y="10576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C88E1B-846C-4BAB-888F-1FACC442C69D}">
      <dsp:nvSpPr>
        <dsp:cNvPr id="0" name=""/>
        <dsp:cNvSpPr/>
      </dsp:nvSpPr>
      <dsp:spPr>
        <a:xfrm>
          <a:off x="746423" y="861048"/>
          <a:ext cx="3565963" cy="17254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87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1524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вовлеченность персонала в реализацию проекта: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непосредственное участие в формировании и реализации проекта;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-активное сопровождение </a:t>
          </a:r>
          <a:r>
            <a:rPr lang="ru-RU" sz="1400" b="1" kern="1200" dirty="0">
              <a:solidFill>
                <a:srgbClr val="003B76">
                  <a:hueOff val="0"/>
                  <a:satOff val="0"/>
                  <a:lumOff val="0"/>
                  <a:alphaOff val="0"/>
                </a:srgb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хода внедрения проекта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6959" y="911584"/>
        <a:ext cx="3464891" cy="1624343"/>
      </dsp:txXfrm>
    </dsp:sp>
    <dsp:sp modelId="{83F2C2E2-C613-40A3-B1B8-5B2391D92DAF}">
      <dsp:nvSpPr>
        <dsp:cNvPr id="0" name=""/>
        <dsp:cNvSpPr/>
      </dsp:nvSpPr>
      <dsp:spPr>
        <a:xfrm>
          <a:off x="535748" y="666102"/>
          <a:ext cx="261687" cy="2993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768"/>
              </a:lnTo>
              <a:lnTo>
                <a:pt x="261687" y="29937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79AC7-1338-4910-ADF1-69BF9CA5A5F2}">
      <dsp:nvSpPr>
        <dsp:cNvPr id="0" name=""/>
        <dsp:cNvSpPr/>
      </dsp:nvSpPr>
      <dsp:spPr>
        <a:xfrm>
          <a:off x="797436" y="2773800"/>
          <a:ext cx="3534450" cy="1772138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89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1524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46 сотрудников АУЗ ВО «ВОКСП»: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специалисты немедицинского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профиля – 3 человека;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врачебный персонал – 23 человек;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средний медперсонал –  20 человека</a:t>
          </a:r>
        </a:p>
      </dsp:txBody>
      <dsp:txXfrm>
        <a:off x="849340" y="2825704"/>
        <a:ext cx="3430642" cy="1668330"/>
      </dsp:txXfrm>
    </dsp:sp>
    <dsp:sp modelId="{75BB4DBE-7F0F-4A6F-BE7D-7A2DF97DD9F8}">
      <dsp:nvSpPr>
        <dsp:cNvPr id="0" name=""/>
        <dsp:cNvSpPr/>
      </dsp:nvSpPr>
      <dsp:spPr>
        <a:xfrm>
          <a:off x="4579931" y="0"/>
          <a:ext cx="2409016" cy="67454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noFill/>
          <a:prstDash val="solid"/>
          <a:miter lim="800000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ЭКОНОМИЧЕСКИЕ</a:t>
          </a:r>
          <a:r>
            <a:rPr lang="ru-RU" sz="2000" b="1" kern="1200" dirty="0"/>
            <a:t> </a:t>
          </a:r>
        </a:p>
      </dsp:txBody>
      <dsp:txXfrm>
        <a:off x="4599688" y="19757"/>
        <a:ext cx="2369502" cy="635032"/>
      </dsp:txXfrm>
    </dsp:sp>
    <dsp:sp modelId="{795466CE-8BFA-4AC0-B242-5D5DDB3F7675}">
      <dsp:nvSpPr>
        <dsp:cNvPr id="0" name=""/>
        <dsp:cNvSpPr/>
      </dsp:nvSpPr>
      <dsp:spPr>
        <a:xfrm>
          <a:off x="4820833" y="674546"/>
          <a:ext cx="364741" cy="8869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6971"/>
              </a:lnTo>
              <a:lnTo>
                <a:pt x="364741" y="88697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8F4CC-6640-44B5-8EDC-CF14C64763E2}">
      <dsp:nvSpPr>
        <dsp:cNvPr id="0" name=""/>
        <dsp:cNvSpPr/>
      </dsp:nvSpPr>
      <dsp:spPr>
        <a:xfrm>
          <a:off x="5185575" y="1180201"/>
          <a:ext cx="2752999" cy="762632"/>
        </a:xfrm>
        <a:prstGeom prst="roundRect">
          <a:avLst>
            <a:gd name="adj" fmla="val 10000"/>
          </a:avLst>
        </a:prstGeom>
        <a:solidFill>
          <a:srgbClr val="D8F4A6">
            <a:alpha val="88627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1524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предпринимательская деятельность </a:t>
          </a:r>
          <a:endParaRPr lang="en-US" sz="1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АУЗ ВО «ВОКСП»</a:t>
          </a:r>
        </a:p>
      </dsp:txBody>
      <dsp:txXfrm>
        <a:off x="5207912" y="1202538"/>
        <a:ext cx="2708325" cy="717958"/>
      </dsp:txXfrm>
    </dsp:sp>
    <dsp:sp modelId="{C9DA94BD-1787-4BBB-8EF9-860B0512515F}">
      <dsp:nvSpPr>
        <dsp:cNvPr id="0" name=""/>
        <dsp:cNvSpPr/>
      </dsp:nvSpPr>
      <dsp:spPr>
        <a:xfrm>
          <a:off x="4820833" y="674546"/>
          <a:ext cx="328379" cy="2408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8693"/>
              </a:lnTo>
              <a:lnTo>
                <a:pt x="328379" y="24086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21E8B5-714C-4AA3-9D54-307A3454F6F2}">
      <dsp:nvSpPr>
        <dsp:cNvPr id="0" name=""/>
        <dsp:cNvSpPr/>
      </dsp:nvSpPr>
      <dsp:spPr>
        <a:xfrm>
          <a:off x="5149213" y="2255537"/>
          <a:ext cx="2866669" cy="1655403"/>
        </a:xfrm>
        <a:prstGeom prst="roundRect">
          <a:avLst>
            <a:gd name="adj" fmla="val 10000"/>
          </a:avLst>
        </a:prstGeom>
        <a:solidFill>
          <a:srgbClr val="D8F4A6">
            <a:alpha val="89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1524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произведен ремонт зуботехнической лаборатории на сумму 499,9 тыс. руб.;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закуплена </a:t>
          </a:r>
          <a:r>
            <a:rPr lang="en-US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CAD/CAM</a:t>
          </a: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система на сумму 10 015,3  тыс. руб.;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расходные материалы на сумму 615,8 тыс. руб.</a:t>
          </a:r>
        </a:p>
      </dsp:txBody>
      <dsp:txXfrm>
        <a:off x="5197698" y="2304022"/>
        <a:ext cx="2769699" cy="15584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CD928-B0AF-4D77-AC74-41489032E5FC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523E8-E361-48C9-9CA8-5463FF20B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69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523E8-E361-48C9-9CA8-5463FF20B8F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29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2523E8-E361-48C9-9CA8-5463FF20B8F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4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304920"/>
          </a:xfrm>
          <a:prstGeom prst="rect">
            <a:avLst/>
          </a:prstGeom>
        </p:spPr>
        <p:txBody>
          <a:bodyPr lIns="0" tIns="0" rIns="0" bIns="0">
            <a:normAutofit fontScale="11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1869480"/>
            <a:ext cx="4039920" cy="304920"/>
          </a:xfrm>
          <a:prstGeom prst="rect">
            <a:avLst/>
          </a:prstGeom>
        </p:spPr>
        <p:txBody>
          <a:bodyPr lIns="0" tIns="0" rIns="0" bIns="0">
            <a:normAutofit fontScale="11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1869480"/>
            <a:ext cx="1971360" cy="30492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300680" cy="30492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1823400" y="1535040"/>
            <a:ext cx="1300680" cy="30492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3189240" y="1535040"/>
            <a:ext cx="1300680" cy="30492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1869480"/>
            <a:ext cx="1300680" cy="30492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1823400" y="1869480"/>
            <a:ext cx="1300680" cy="30492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3189240" y="1869480"/>
            <a:ext cx="1300680" cy="304920"/>
          </a:xfrm>
          <a:prstGeom prst="rect">
            <a:avLst/>
          </a:prstGeom>
        </p:spPr>
        <p:txBody>
          <a:bodyPr lIns="0" tIns="0" rIns="0" bIns="0">
            <a:normAutofit fontScale="1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207E7-CACC-44FE-8DAA-3F9513B04B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26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743FD-0C8E-435D-964F-1C93F9071D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24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98320-89BE-4405-B367-12E5025A0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63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A3572-0793-4984-8219-A5F6A83A1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B47F-22B8-4E29-BCF4-540359FC09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42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4D6E3-5E9A-417B-95D6-816355457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98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14EC-852D-4779-B55B-13FE9F538B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9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171080"/>
            <a:ext cx="4039920" cy="1367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2E1BF-96C0-425F-A665-C6EB1D658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56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570E2-0E6D-4D0A-AB51-B092C5633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728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3F80A-57EA-4D96-90E1-39C7B329B8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765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25598-69B3-4D3E-8DB2-F87859D92F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82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990600"/>
            <a:ext cx="8229600" cy="609600"/>
          </a:xfrm>
        </p:spPr>
        <p:txBody>
          <a:bodyPr/>
          <a:lstStyle/>
          <a:p>
            <a:r>
              <a:rPr lang="ru-RU"/>
              <a:t>Вставка таблицы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5AB73A-D35A-4ADA-BE96-C4522F8E433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65434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lIns="0" tIns="0" rIns="0" bIns="0">
            <a:normAutofit fontScale="37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639360"/>
          </a:xfrm>
          <a:prstGeom prst="rect">
            <a:avLst/>
          </a:prstGeom>
        </p:spPr>
        <p:txBody>
          <a:bodyPr lIns="0" tIns="0" rIns="0" bIns="0">
            <a:normAutofit fontScale="1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</p:spPr>
        <p:txBody>
          <a:bodyPr lIns="0" tIns="0" rIns="0" bIns="0">
            <a:normAutofit fontScale="1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</p:spPr>
        <p:txBody>
          <a:bodyPr lIns="0" tIns="0" rIns="0" bIns="0">
            <a:normAutofit fontScale="1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1869480"/>
            <a:ext cx="1971360" cy="30492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639360"/>
          </a:xfrm>
          <a:prstGeom prst="rect">
            <a:avLst/>
          </a:prstGeom>
        </p:spPr>
        <p:txBody>
          <a:bodyPr lIns="0" tIns="0" rIns="0" bIns="0">
            <a:normAutofit fontScale="10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tIns="0" rIns="0" bIns="0">
            <a:normAutofit fontScale="3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1869480"/>
            <a:ext cx="4039920" cy="304920"/>
          </a:xfrm>
          <a:prstGeom prst="rect">
            <a:avLst/>
          </a:prstGeom>
        </p:spPr>
        <p:txBody>
          <a:bodyPr lIns="0" tIns="0" rIns="0" bIns="0">
            <a:normAutofit fontScale="11000"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bg2"/>
            </a:gs>
            <a:gs pos="100000">
              <a:schemeClr val="tx2">
                <a:lumMod val="5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  <a:endParaRPr lang="ru-RU" sz="2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B600D16-BB25-4448-9A0E-BC98148ECED6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21.09.2023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F6D9642-9678-41C9-B8BE-B7DB8CDCAFA8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bg2"/>
            </a:gs>
            <a:gs pos="100000">
              <a:schemeClr val="tx2">
                <a:lumMod val="5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48615E0-7DC1-460C-9773-E8EFC090220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6314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1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1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1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4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2"/>
            </a:gs>
            <a:gs pos="100000">
              <a:schemeClr val="tx2">
                <a:lumMod val="5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1513043" y="226065"/>
            <a:ext cx="6020555" cy="192970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FF0000"/>
                </a:solidFill>
                <a:latin typeface="Times New Roman"/>
              </a:rPr>
              <a:t>Тема проекта: </a:t>
            </a:r>
            <a:br>
              <a:rPr sz="2400" dirty="0"/>
            </a:br>
            <a:r>
              <a:rPr lang="ru-RU" sz="2400" b="1" spc="-1" dirty="0">
                <a:solidFill>
                  <a:schemeClr val="bg1">
                    <a:lumMod val="95000"/>
                  </a:schemeClr>
                </a:solidFill>
                <a:latin typeface="Times New Roman"/>
              </a:rPr>
              <a:t>«Применение</a:t>
            </a:r>
            <a:r>
              <a:rPr lang="en-US" sz="2400" b="1" spc="-1" dirty="0">
                <a:solidFill>
                  <a:schemeClr val="bg1">
                    <a:lumMod val="95000"/>
                  </a:schemeClr>
                </a:solidFill>
                <a:latin typeface="Times New Roman"/>
              </a:rPr>
              <a:t> CAD/CAM </a:t>
            </a:r>
            <a:r>
              <a:rPr lang="ru-RU" sz="2400" b="1" spc="-1" dirty="0">
                <a:solidFill>
                  <a:schemeClr val="bg1">
                    <a:lumMod val="95000"/>
                  </a:schemeClr>
                </a:solidFill>
                <a:latin typeface="Times New Roman"/>
              </a:rPr>
              <a:t>технологии в ортопедической стоматологии</a:t>
            </a:r>
            <a:r>
              <a:rPr lang="ru-RU" sz="2400" b="1" strike="noStrike" spc="-1" dirty="0">
                <a:solidFill>
                  <a:schemeClr val="bg1">
                    <a:lumMod val="95000"/>
                  </a:schemeClr>
                </a:solidFill>
                <a:latin typeface="Times New Roman"/>
              </a:rPr>
              <a:t>»</a:t>
            </a:r>
            <a:endParaRPr lang="ru-RU" sz="2400" b="0" strike="noStrike" spc="-1" dirty="0">
              <a:solidFill>
                <a:schemeClr val="bg1">
                  <a:lumMod val="95000"/>
                </a:schemeClr>
              </a:solidFill>
              <a:latin typeface="Calibri"/>
            </a:endParaRPr>
          </a:p>
        </p:txBody>
      </p:sp>
      <p:pic>
        <p:nvPicPr>
          <p:cNvPr id="212" name="Picture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533598" y="416867"/>
            <a:ext cx="1073853" cy="920267"/>
          </a:xfrm>
          <a:prstGeom prst="rect">
            <a:avLst/>
          </a:prstGeom>
          <a:ln>
            <a:noFill/>
          </a:ln>
        </p:spPr>
      </p:pic>
      <p:sp>
        <p:nvSpPr>
          <p:cNvPr id="213" name="TextShape 3"/>
          <p:cNvSpPr txBox="1"/>
          <p:nvPr/>
        </p:nvSpPr>
        <p:spPr>
          <a:xfrm>
            <a:off x="7367604" y="1228355"/>
            <a:ext cx="1610988" cy="571898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ts val="1500"/>
              </a:lnSpc>
            </a:pPr>
            <a:r>
              <a:rPr lang="ru-RU" sz="1600" b="1" strike="noStrike" spc="-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Лидер</a:t>
            </a:r>
          </a:p>
          <a:p>
            <a:pPr algn="ctr">
              <a:lnSpc>
                <a:spcPts val="1500"/>
              </a:lnSpc>
            </a:pPr>
            <a:r>
              <a:rPr lang="ru-RU" sz="1600" b="1" strike="noStrike" spc="-1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/>
              </a:rPr>
              <a:t>качества 2023</a:t>
            </a:r>
            <a:endParaRPr lang="ru-RU" sz="1600" b="0" strike="noStrike" spc="-1" dirty="0">
              <a:solidFill>
                <a:schemeClr val="tx2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214" name="CustomShape 4"/>
          <p:cNvSpPr/>
          <p:nvPr/>
        </p:nvSpPr>
        <p:spPr>
          <a:xfrm rot="5400000">
            <a:off x="300426" y="592844"/>
            <a:ext cx="1340951" cy="1310455"/>
          </a:xfrm>
          <a:custGeom>
            <a:avLst/>
            <a:gdLst/>
            <a:ahLst/>
            <a:cxnLst/>
            <a:rect l="l" t="t" r="r" b="b"/>
            <a:pathLst>
              <a:path w="2962275" h="2818130">
                <a:moveTo>
                  <a:pt x="1482893" y="2818129"/>
                </a:moveTo>
                <a:cubicBezTo>
                  <a:pt x="963240" y="2818715"/>
                  <a:pt x="481273" y="2560178"/>
                  <a:pt x="212867" y="2136861"/>
                </a:cubicBezTo>
                <a:cubicBezTo>
                  <a:pt x="-73528" y="1685172"/>
                  <a:pt x="-70745" y="1119132"/>
                  <a:pt x="220081" y="670012"/>
                </a:cubicBezTo>
                <a:cubicBezTo>
                  <a:pt x="492455" y="249386"/>
                  <a:pt x="976490" y="-4811"/>
                  <a:pt x="1495767" y="68"/>
                </a:cubicBezTo>
                <a:lnTo>
                  <a:pt x="1481138" y="1409065"/>
                </a:lnTo>
                <a:lnTo>
                  <a:pt x="1482893" y="2818129"/>
                </a:lnTo>
                <a:close/>
              </a:path>
            </a:pathLst>
          </a:custGeom>
          <a:gradFill rotWithShape="0">
            <a:gsLst>
              <a:gs pos="0">
                <a:srgbClr val="285081"/>
              </a:gs>
              <a:gs pos="8000">
                <a:srgbClr val="285081"/>
              </a:gs>
              <a:gs pos="30000">
                <a:srgbClr val="3E76BB"/>
              </a:gs>
              <a:gs pos="100000">
                <a:srgbClr val="4B8DDE"/>
              </a:gs>
            </a:gsLst>
            <a:lin ang="16200000"/>
          </a:gradFill>
          <a:ln w="6480">
            <a:solidFill>
              <a:srgbClr val="1F497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CustomShape 5"/>
          <p:cNvSpPr/>
          <p:nvPr/>
        </p:nvSpPr>
        <p:spPr>
          <a:xfrm>
            <a:off x="165408" y="1276194"/>
            <a:ext cx="1610988" cy="1646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39999">
                <a:srgbClr val="FEFEFE"/>
              </a:gs>
              <a:gs pos="100000">
                <a:srgbClr val="7C7C7C"/>
              </a:gs>
            </a:gsLst>
            <a:lin ang="5400000"/>
          </a:gradFill>
          <a:ln w="9360">
            <a:solidFill>
              <a:srgbClr val="1F497D"/>
            </a:solidFill>
            <a:miter/>
          </a:ln>
          <a:effectLst>
            <a:outerShdw dist="2016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1" strike="noStrike" spc="-1" dirty="0">
                <a:solidFill>
                  <a:srgbClr val="C00000"/>
                </a:solidFill>
                <a:latin typeface="Times New Roman"/>
                <a:ea typeface="Calibri"/>
              </a:rPr>
              <a:t>АУЗ ВО «ВОКСП»</a:t>
            </a:r>
            <a:endParaRPr lang="ru-RU" sz="1200" b="0" strike="noStrike" spc="-1" dirty="0">
              <a:latin typeface="Arial"/>
            </a:endParaRPr>
          </a:p>
        </p:txBody>
      </p:sp>
      <p:pic>
        <p:nvPicPr>
          <p:cNvPr id="216" name="Рисунок 11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664148" y="654941"/>
            <a:ext cx="613506" cy="514050"/>
          </a:xfrm>
          <a:prstGeom prst="rect">
            <a:avLst/>
          </a:prstGeom>
          <a:ln>
            <a:noFill/>
          </a:ln>
        </p:spPr>
      </p:pic>
      <p:sp>
        <p:nvSpPr>
          <p:cNvPr id="217" name="CustomShape 6"/>
          <p:cNvSpPr/>
          <p:nvPr/>
        </p:nvSpPr>
        <p:spPr>
          <a:xfrm>
            <a:off x="6325560" y="3979800"/>
            <a:ext cx="914364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18" name="Group 7"/>
          <p:cNvGrpSpPr/>
          <p:nvPr/>
        </p:nvGrpSpPr>
        <p:grpSpPr>
          <a:xfrm>
            <a:off x="179639" y="2539800"/>
            <a:ext cx="4957021" cy="707760"/>
            <a:chOff x="179638" y="2539800"/>
            <a:chExt cx="3866197" cy="707760"/>
          </a:xfrm>
        </p:grpSpPr>
        <p:sp>
          <p:nvSpPr>
            <p:cNvPr id="219" name="CustomShape 8"/>
            <p:cNvSpPr/>
            <p:nvPr/>
          </p:nvSpPr>
          <p:spPr>
            <a:xfrm>
              <a:off x="199235" y="2539800"/>
              <a:ext cx="3846600" cy="707760"/>
            </a:xfrm>
            <a:prstGeom prst="rect">
              <a:avLst/>
            </a:prstGeom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220" name="CustomShape 9"/>
            <p:cNvSpPr/>
            <p:nvPr/>
          </p:nvSpPr>
          <p:spPr>
            <a:xfrm>
              <a:off x="179638" y="2539800"/>
              <a:ext cx="3866195" cy="707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53280" tIns="53280" rIns="53280" bIns="5328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600" b="1" strike="noStrike" spc="-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Покидько Ольга Анатольевна</a:t>
              </a:r>
              <a:endParaRPr lang="ru-RU" sz="16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600" b="1" strike="noStrike" spc="-1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главный врач</a:t>
              </a:r>
              <a:endParaRPr lang="ru-RU" sz="16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1" name="Group 10"/>
          <p:cNvGrpSpPr/>
          <p:nvPr/>
        </p:nvGrpSpPr>
        <p:grpSpPr>
          <a:xfrm>
            <a:off x="165408" y="5234463"/>
            <a:ext cx="5058442" cy="1261398"/>
            <a:chOff x="128174" y="4371119"/>
            <a:chExt cx="3894466" cy="923761"/>
          </a:xfrm>
        </p:grpSpPr>
        <p:sp>
          <p:nvSpPr>
            <p:cNvPr id="222" name="CustomShape 11"/>
            <p:cNvSpPr/>
            <p:nvPr/>
          </p:nvSpPr>
          <p:spPr>
            <a:xfrm>
              <a:off x="128174" y="4371119"/>
              <a:ext cx="3841464" cy="923760"/>
            </a:xfrm>
            <a:prstGeom prst="rect">
              <a:avLst/>
            </a:prstGeom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4464770"/>
                <a:satOff val="26899"/>
                <a:lumOff val="2156"/>
                <a:alphaOff val="0"/>
              </a:schemeClr>
            </a:fillRef>
            <a:effectRef idx="2">
              <a:schemeClr val="accent4">
                <a:hueOff val="-4464770"/>
                <a:satOff val="26899"/>
                <a:lumOff val="2156"/>
                <a:alphaOff val="0"/>
              </a:schemeClr>
            </a:effectRef>
            <a:fontRef idx="minor"/>
          </p:style>
          <p:txBody>
            <a:bodyPr/>
            <a:lstStyle/>
            <a:p>
              <a:pPr algn="ctr"/>
              <a:endPara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3" name="CustomShape 12"/>
            <p:cNvSpPr/>
            <p:nvPr/>
          </p:nvSpPr>
          <p:spPr>
            <a:xfrm>
              <a:off x="162000" y="4371120"/>
              <a:ext cx="3860640" cy="9237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53280" tIns="53280" rIns="53280" bIns="5328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endParaRPr lang="ru-RU" sz="1400" b="1" spc="-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7" name="Group 16"/>
          <p:cNvGrpSpPr/>
          <p:nvPr/>
        </p:nvGrpSpPr>
        <p:grpSpPr>
          <a:xfrm>
            <a:off x="179639" y="3363078"/>
            <a:ext cx="4957018" cy="1749489"/>
            <a:chOff x="349214" y="1837903"/>
            <a:chExt cx="3846600" cy="1940959"/>
          </a:xfrm>
        </p:grpSpPr>
        <p:sp>
          <p:nvSpPr>
            <p:cNvPr id="228" name="CustomShape 17"/>
            <p:cNvSpPr/>
            <p:nvPr/>
          </p:nvSpPr>
          <p:spPr>
            <a:xfrm>
              <a:off x="349214" y="1837903"/>
              <a:ext cx="3846600" cy="1940959"/>
            </a:xfrm>
            <a:prstGeom prst="rect">
              <a:avLst/>
            </a:prstGeom>
            <a:ln>
              <a:noFill/>
            </a:ln>
            <a:effectLst>
              <a:outerShdw blurRad="40000" dist="2304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/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-2976513"/>
                <a:satOff val="17933"/>
                <a:lumOff val="1437"/>
                <a:alphaOff val="0"/>
              </a:schemeClr>
            </a:fillRef>
            <a:effectRef idx="2">
              <a:schemeClr val="accent4">
                <a:hueOff val="-2976513"/>
                <a:satOff val="17933"/>
                <a:lumOff val="1437"/>
                <a:alphaOff val="0"/>
              </a:schemeClr>
            </a:effectRef>
            <a:fontRef idx="minor"/>
          </p:style>
        </p:sp>
        <p:sp>
          <p:nvSpPr>
            <p:cNvPr id="229" name="CustomShape 18"/>
            <p:cNvSpPr/>
            <p:nvPr/>
          </p:nvSpPr>
          <p:spPr>
            <a:xfrm>
              <a:off x="386486" y="2522121"/>
              <a:ext cx="3677400" cy="707759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53280" tIns="53280" rIns="53280" bIns="5328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600" b="1" spc="-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Попов Александр Евгеньевич, </a:t>
              </a:r>
            </a:p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pc="-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заведующий отделением врач-стоматолог-ортопед ортопедического отделения №1;</a:t>
              </a:r>
            </a:p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600" b="1" spc="-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Гончаров Николай Александрович,</a:t>
              </a:r>
            </a:p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pc="-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заведующий отделением врач-стоматолог-ортопед ортопедического отделения №2</a:t>
              </a:r>
            </a:p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endParaRPr lang="ru-RU" sz="1400" b="1" spc="-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30" name="CustomShape 19"/>
          <p:cNvSpPr/>
          <p:nvPr/>
        </p:nvSpPr>
        <p:spPr>
          <a:xfrm>
            <a:off x="6212422" y="4176277"/>
            <a:ext cx="2168949" cy="683105"/>
          </a:xfrm>
          <a:prstGeom prst="roundRect">
            <a:avLst>
              <a:gd name="adj" fmla="val 16667"/>
            </a:avLst>
          </a:prstGeom>
          <a:solidFill>
            <a:srgbClr val="0099CC"/>
          </a:solidFill>
          <a:ln w="28440">
            <a:solidFill>
              <a:srgbClr val="FFFFFF"/>
            </a:solidFill>
            <a:miter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000" tIns="72000" rIns="3600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pc="-1" dirty="0">
                <a:solidFill>
                  <a:srgbClr val="FFFFFF"/>
                </a:solidFill>
                <a:latin typeface="Times New Roman"/>
              </a:rPr>
              <a:t>к</a:t>
            </a:r>
            <a:r>
              <a:rPr lang="ru-RU" sz="1600" b="1" strike="noStrike" spc="-1" dirty="0">
                <a:solidFill>
                  <a:srgbClr val="FFFFFF"/>
                </a:solidFill>
                <a:latin typeface="Times New Roman"/>
              </a:rPr>
              <a:t>оманда </a:t>
            </a:r>
            <a:endParaRPr lang="ru-RU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Times New Roman"/>
              </a:rPr>
              <a:t>АУЗ ВО «ВОКСП»</a:t>
            </a:r>
            <a:endParaRPr lang="ru-RU" sz="1600" b="0" strike="noStrike" spc="-1" dirty="0">
              <a:latin typeface="Arial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51D3CE-7E75-489E-A18F-BBFA5AFA007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0054" y="2539800"/>
            <a:ext cx="554740" cy="39560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FB050FB-A977-41D5-B617-5D1B8DF1E946}"/>
              </a:ext>
            </a:extLst>
          </p:cNvPr>
          <p:cNvSpPr txBox="1"/>
          <p:nvPr/>
        </p:nvSpPr>
        <p:spPr>
          <a:xfrm>
            <a:off x="227670" y="5296382"/>
            <a:ext cx="4894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Лещев Алексей Анатольевич,</a:t>
            </a:r>
          </a:p>
          <a:p>
            <a:pPr algn="ctr"/>
            <a:r>
              <a:rPr lang="ru-RU" sz="14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зубной техник ортопедического отделения №2;</a:t>
            </a:r>
          </a:p>
          <a:p>
            <a:pPr algn="ctr"/>
            <a:r>
              <a:rPr lang="ru-RU" sz="16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Седых Никита Владимирович,</a:t>
            </a:r>
            <a:endParaRPr lang="ru-RU" sz="1400" b="1" spc="-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spc="-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зубной техник ортопедического отделения №1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Шестиугольник 19">
            <a:extLst>
              <a:ext uri="{FF2B5EF4-FFF2-40B4-BE49-F238E27FC236}">
                <a16:creationId xmlns:a16="http://schemas.microsoft.com/office/drawing/2014/main" id="{2A09BB50-4778-492F-AC97-31C69D82A521}"/>
              </a:ext>
            </a:extLst>
          </p:cNvPr>
          <p:cNvSpPr/>
          <p:nvPr/>
        </p:nvSpPr>
        <p:spPr bwMode="auto">
          <a:xfrm>
            <a:off x="6629801" y="3002131"/>
            <a:ext cx="2320413" cy="1819260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Шестиугольник 17">
            <a:extLst>
              <a:ext uri="{FF2B5EF4-FFF2-40B4-BE49-F238E27FC236}">
                <a16:creationId xmlns:a16="http://schemas.microsoft.com/office/drawing/2014/main" id="{FC22E7BF-AA85-40B1-B7F4-4C8744E50A93}"/>
              </a:ext>
            </a:extLst>
          </p:cNvPr>
          <p:cNvSpPr/>
          <p:nvPr/>
        </p:nvSpPr>
        <p:spPr bwMode="auto">
          <a:xfrm>
            <a:off x="6629801" y="4919755"/>
            <a:ext cx="2278713" cy="1784900"/>
          </a:xfrm>
          <a:prstGeom prst="hexagon">
            <a:avLst/>
          </a:prstGeom>
          <a:solidFill>
            <a:schemeClr val="bg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Шестиугольник 16">
            <a:extLst>
              <a:ext uri="{FF2B5EF4-FFF2-40B4-BE49-F238E27FC236}">
                <a16:creationId xmlns:a16="http://schemas.microsoft.com/office/drawing/2014/main" id="{63DD8E85-F0B7-45C0-8EC8-CD0D913552AB}"/>
              </a:ext>
            </a:extLst>
          </p:cNvPr>
          <p:cNvSpPr/>
          <p:nvPr/>
        </p:nvSpPr>
        <p:spPr bwMode="auto">
          <a:xfrm>
            <a:off x="4748238" y="3948235"/>
            <a:ext cx="2236021" cy="1819259"/>
          </a:xfrm>
          <a:prstGeom prst="hexagon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Шестиугольник 11">
            <a:extLst>
              <a:ext uri="{FF2B5EF4-FFF2-40B4-BE49-F238E27FC236}">
                <a16:creationId xmlns:a16="http://schemas.microsoft.com/office/drawing/2014/main" id="{BE6A8BBF-0A43-49D3-8FC9-1A23002E9000}"/>
              </a:ext>
            </a:extLst>
          </p:cNvPr>
          <p:cNvSpPr/>
          <p:nvPr/>
        </p:nvSpPr>
        <p:spPr bwMode="auto">
          <a:xfrm>
            <a:off x="2881654" y="3009553"/>
            <a:ext cx="2236021" cy="1819259"/>
          </a:xfrm>
          <a:prstGeom prst="hexagon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7BD35-ADAE-4235-B5AC-B0277A357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45" y="795392"/>
            <a:ext cx="5747701" cy="762000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 проекта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59616A-E04D-450B-9FB1-82D467106E7F}"/>
              </a:ext>
            </a:extLst>
          </p:cNvPr>
          <p:cNvSpPr txBox="1"/>
          <p:nvPr/>
        </p:nvSpPr>
        <p:spPr>
          <a:xfrm>
            <a:off x="81113" y="1474189"/>
            <a:ext cx="8981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цифровых технологий в работу АУЗ ВО «ВОКСП» позволило повысить эффективность ортопедического лечения пациентов, нуждающихся в применении несъемных протезов за счет возможности: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544E57-2441-4119-87CD-1EC2F022E11B}"/>
              </a:ext>
            </a:extLst>
          </p:cNvPr>
          <p:cNvSpPr txBox="1"/>
          <p:nvPr/>
        </p:nvSpPr>
        <p:spPr>
          <a:xfrm>
            <a:off x="3084878" y="3255737"/>
            <a:ext cx="18644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временных и постоянных реставраций разных типов из различных конструкционных материалов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62B1BB-6236-448E-9679-8940DD29A457}"/>
              </a:ext>
            </a:extLst>
          </p:cNvPr>
          <p:cNvSpPr txBox="1"/>
          <p:nvPr/>
        </p:nvSpPr>
        <p:spPr>
          <a:xfrm>
            <a:off x="5062089" y="4335864"/>
            <a:ext cx="16104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значительного сокращения сроков и этапов протезирования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14CBF9-BD21-4EBE-A841-97596E7BEECA}"/>
              </a:ext>
            </a:extLst>
          </p:cNvPr>
          <p:cNvSpPr txBox="1"/>
          <p:nvPr/>
        </p:nvSpPr>
        <p:spPr>
          <a:xfrm>
            <a:off x="7085040" y="5263456"/>
            <a:ext cx="1410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высокой точности и эстетичности конструкций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F6A85D-3947-4783-9C7B-FB946ED0E53D}"/>
              </a:ext>
            </a:extLst>
          </p:cNvPr>
          <p:cNvSpPr txBox="1"/>
          <p:nvPr/>
        </p:nvSpPr>
        <p:spPr>
          <a:xfrm>
            <a:off x="6804728" y="3160724"/>
            <a:ext cx="19172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длительного срока использования пациентами изготовленных протезов по технологии CAD/CAM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8E93CC-27F8-4456-847B-B949A0990760}"/>
              </a:ext>
            </a:extLst>
          </p:cNvPr>
          <p:cNvSpPr txBox="1"/>
          <p:nvPr/>
        </p:nvSpPr>
        <p:spPr>
          <a:xfrm>
            <a:off x="244777" y="2321076"/>
            <a:ext cx="2098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B7C5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Цельноцирконевая конструкция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ED5844C-F529-4F9E-9AE0-F58A5FE54DD9}"/>
              </a:ext>
            </a:extLst>
          </p:cNvPr>
          <p:cNvSpPr txBox="1"/>
          <p:nvPr/>
        </p:nvSpPr>
        <p:spPr>
          <a:xfrm>
            <a:off x="2672287" y="6209559"/>
            <a:ext cx="2544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95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Металлокерамическая и цельноцирконевая коронки</a:t>
            </a: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CF5178DB-252B-4038-81AB-5448B55AE98C}"/>
              </a:ext>
            </a:extLst>
          </p:cNvPr>
          <p:cNvGrpSpPr/>
          <p:nvPr/>
        </p:nvGrpSpPr>
        <p:grpSpPr>
          <a:xfrm>
            <a:off x="164945" y="4928396"/>
            <a:ext cx="2598980" cy="1776259"/>
            <a:chOff x="4724400" y="1685925"/>
            <a:chExt cx="3475038" cy="395287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E5D5222D-7924-402D-A744-D2A372F3485B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12B3E784-F8A5-41BD-9EF5-11848850BCD6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Rectangle 9">
              <a:extLst>
                <a:ext uri="{FF2B5EF4-FFF2-40B4-BE49-F238E27FC236}">
                  <a16:creationId xmlns:a16="http://schemas.microsoft.com/office/drawing/2014/main" id="{81C9F995-05B6-4A6A-AB83-CD22975C265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799"/>
              <a:ext cx="3200400" cy="3657600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b" hangingPunct="1">
                <a:spcBef>
                  <a:spcPts val="0"/>
                </a:spcBef>
                <a:spcAft>
                  <a:spcPts val="0"/>
                </a:spcAft>
                <a:buSzPts val="1400"/>
              </a:pP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56B1A393-0B71-4A06-84EF-5C6F0A527AC5}"/>
              </a:ext>
            </a:extLst>
          </p:cNvPr>
          <p:cNvGrpSpPr/>
          <p:nvPr/>
        </p:nvGrpSpPr>
        <p:grpSpPr>
          <a:xfrm>
            <a:off x="205119" y="2733479"/>
            <a:ext cx="2544034" cy="2113418"/>
            <a:chOff x="4724400" y="1685925"/>
            <a:chExt cx="3475038" cy="395287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4513CD71-AA74-45E7-9B9A-54100679A407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solidFill>
              <a:srgbClr val="717EF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9B938A79-3ED3-42A6-B31E-C2ED36EAD477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solidFill>
              <a:srgbClr val="717EF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38" name="Rectangle 8">
              <a:extLst>
                <a:ext uri="{FF2B5EF4-FFF2-40B4-BE49-F238E27FC236}">
                  <a16:creationId xmlns:a16="http://schemas.microsoft.com/office/drawing/2014/main" id="{4665685D-F9D4-4B7F-A868-FF08DC67ED2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800"/>
              <a:ext cx="3200400" cy="3657600"/>
            </a:xfrm>
            <a:prstGeom prst="rect">
              <a:avLst/>
            </a:prstGeom>
            <a:gradFill rotWithShape="1">
              <a:gsLst>
                <a:gs pos="0">
                  <a:srgbClr val="717EF5">
                    <a:gamma/>
                    <a:shade val="46275"/>
                    <a:invGamma/>
                  </a:srgbClr>
                </a:gs>
                <a:gs pos="50000">
                  <a:srgbClr val="717EF5"/>
                </a:gs>
                <a:gs pos="100000">
                  <a:srgbClr val="717EF5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endParaRPr lang="ru-RU" altLang="ru-RU" sz="14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</p:grp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8548258A-5CC2-43C5-AE9C-0F48F197552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5388" y="5048428"/>
            <a:ext cx="2293037" cy="1537500"/>
          </a:xfrm>
          <a:prstGeom prst="rect">
            <a:avLst/>
          </a:prstGeom>
        </p:spPr>
      </p:pic>
      <p:pic>
        <p:nvPicPr>
          <p:cNvPr id="24" name="Объект 4">
            <a:extLst>
              <a:ext uri="{FF2B5EF4-FFF2-40B4-BE49-F238E27FC236}">
                <a16:creationId xmlns:a16="http://schemas.microsoft.com/office/drawing/2014/main" id="{AD24ECB2-774A-4D2E-AB1A-633945B45C6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4736" y="2859951"/>
            <a:ext cx="2226713" cy="1829862"/>
          </a:xfrm>
        </p:spPr>
      </p:pic>
      <p:sp>
        <p:nvSpPr>
          <p:cNvPr id="41" name="Номер слайда 3">
            <a:extLst>
              <a:ext uri="{FF2B5EF4-FFF2-40B4-BE49-F238E27FC236}">
                <a16:creationId xmlns:a16="http://schemas.microsoft.com/office/drawing/2014/main" id="{511BCE8D-9F95-42A0-905A-D109E2F65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96574" y="6338426"/>
            <a:ext cx="2133600" cy="247502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F743FD-0C8E-435D-964F-1C93F9071D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BA06A963-7C89-48C0-A027-4029D6F4090A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43" name="Группа 42">
              <a:extLst>
                <a:ext uri="{FF2B5EF4-FFF2-40B4-BE49-F238E27FC236}">
                  <a16:creationId xmlns:a16="http://schemas.microsoft.com/office/drawing/2014/main" id="{2BC9909E-D7FF-4070-AFE9-37CB24942ADE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45" name="CustomShape 4">
                <a:extLst>
                  <a:ext uri="{FF2B5EF4-FFF2-40B4-BE49-F238E27FC236}">
                    <a16:creationId xmlns:a16="http://schemas.microsoft.com/office/drawing/2014/main" id="{AD3AA1B1-A1F2-4643-BE36-BDCE102F9A24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6" name="CustomShape 5">
                <a:extLst>
                  <a:ext uri="{FF2B5EF4-FFF2-40B4-BE49-F238E27FC236}">
                    <a16:creationId xmlns:a16="http://schemas.microsoft.com/office/drawing/2014/main" id="{0B1DFDB8-8177-4C77-A52C-B5C48976BAD1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44" name="Рисунок 11">
              <a:extLst>
                <a:ext uri="{FF2B5EF4-FFF2-40B4-BE49-F238E27FC236}">
                  <a16:creationId xmlns:a16="http://schemas.microsoft.com/office/drawing/2014/main" id="{4BC213CB-6C21-4198-B812-5B2965B32A3A}"/>
                </a:ext>
              </a:extLst>
            </p:cNvPr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2B6CE9E5-3C6F-4C02-B3B1-81B45E03C97E}"/>
              </a:ext>
            </a:extLst>
          </p:cNvPr>
          <p:cNvSpPr/>
          <p:nvPr/>
        </p:nvSpPr>
        <p:spPr>
          <a:xfrm>
            <a:off x="1875569" y="137986"/>
            <a:ext cx="672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48" name="Line 4">
            <a:extLst>
              <a:ext uri="{FF2B5EF4-FFF2-40B4-BE49-F238E27FC236}">
                <a16:creationId xmlns:a16="http://schemas.microsoft.com/office/drawing/2014/main" id="{0DE67754-AF74-4DD6-A17D-BF7753944A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694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002454"/>
            <a:ext cx="8229600" cy="642918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Ресурсы, использованные при реализации проекта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198483"/>
              </p:ext>
            </p:extLst>
          </p:nvPr>
        </p:nvGraphicFramePr>
        <p:xfrm>
          <a:off x="379496" y="1872085"/>
          <a:ext cx="8229601" cy="4618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Номер слайда 3">
            <a:extLst>
              <a:ext uri="{FF2B5EF4-FFF2-40B4-BE49-F238E27FC236}">
                <a16:creationId xmlns:a16="http://schemas.microsoft.com/office/drawing/2014/main" id="{7BDC1CC9-E34F-4E6F-BE4B-0D1DAA80C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0904" y="6367200"/>
            <a:ext cx="2133600" cy="247502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F743FD-0C8E-435D-964F-1C93F9071D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A0CEA636-1BAC-4BEE-A8BE-ACB1A0EFAFA0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F3177C48-5036-4F6E-A906-63C086E21C96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19" name="CustomShape 4">
                <a:extLst>
                  <a:ext uri="{FF2B5EF4-FFF2-40B4-BE49-F238E27FC236}">
                    <a16:creationId xmlns:a16="http://schemas.microsoft.com/office/drawing/2014/main" id="{D64C43F5-EEC9-49F6-BD91-6B184BD78526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" name="CustomShape 5">
                <a:extLst>
                  <a:ext uri="{FF2B5EF4-FFF2-40B4-BE49-F238E27FC236}">
                    <a16:creationId xmlns:a16="http://schemas.microsoft.com/office/drawing/2014/main" id="{5114E07E-724F-410E-87E1-30B65284444B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18" name="Рисунок 11">
              <a:extLst>
                <a:ext uri="{FF2B5EF4-FFF2-40B4-BE49-F238E27FC236}">
                  <a16:creationId xmlns:a16="http://schemas.microsoft.com/office/drawing/2014/main" id="{FC3EE594-7981-4C41-AF16-10F7FB503A79}"/>
                </a:ext>
              </a:extLst>
            </p:cNvPr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41BA29E-E7C1-4507-B763-3678F34A1BCF}"/>
              </a:ext>
            </a:extLst>
          </p:cNvPr>
          <p:cNvSpPr/>
          <p:nvPr/>
        </p:nvSpPr>
        <p:spPr>
          <a:xfrm>
            <a:off x="1875569" y="137986"/>
            <a:ext cx="672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22" name="Line 4">
            <a:extLst>
              <a:ext uri="{FF2B5EF4-FFF2-40B4-BE49-F238E27FC236}">
                <a16:creationId xmlns:a16="http://schemas.microsoft.com/office/drawing/2014/main" id="{7BFB0DB1-8C2C-46E9-A00F-AD6CE6B976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C7B7596B-D867-49D4-906E-3827B14B2CDB}"/>
              </a:ext>
            </a:extLst>
          </p:cNvPr>
          <p:cNvCxnSpPr/>
          <p:nvPr/>
        </p:nvCxnSpPr>
        <p:spPr bwMode="auto">
          <a:xfrm>
            <a:off x="6823587" y="3814916"/>
            <a:ext cx="0" cy="3666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45668BB2-231F-4A2B-84EB-D295E56E56C5}"/>
              </a:ext>
            </a:extLst>
          </p:cNvPr>
          <p:cNvSpPr/>
          <p:nvPr/>
        </p:nvSpPr>
        <p:spPr bwMode="auto">
          <a:xfrm>
            <a:off x="197320" y="1710754"/>
            <a:ext cx="5389243" cy="5147246"/>
          </a:xfrm>
          <a:prstGeom prst="downArrow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65058DE-85C7-4669-A783-EE484D4F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3572-0793-4984-8219-A5F6A83A1C8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2BD069E-B708-4B5E-AFE9-5016E11F477B}"/>
              </a:ext>
            </a:extLst>
          </p:cNvPr>
          <p:cNvSpPr/>
          <p:nvPr/>
        </p:nvSpPr>
        <p:spPr>
          <a:xfrm>
            <a:off x="633330" y="1043291"/>
            <a:ext cx="43967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хода реализации проекта: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01F84CE-78B9-4A73-BA11-E515CDBB8725}"/>
              </a:ext>
            </a:extLst>
          </p:cNvPr>
          <p:cNvSpPr/>
          <p:nvPr/>
        </p:nvSpPr>
        <p:spPr>
          <a:xfrm>
            <a:off x="566437" y="1607804"/>
            <a:ext cx="4609123" cy="120375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B37D839B-F666-41E9-94E9-203E0B449585}"/>
              </a:ext>
            </a:extLst>
          </p:cNvPr>
          <p:cNvGrpSpPr/>
          <p:nvPr/>
        </p:nvGrpSpPr>
        <p:grpSpPr>
          <a:xfrm>
            <a:off x="549213" y="3216341"/>
            <a:ext cx="4643567" cy="686561"/>
            <a:chOff x="277985" y="1884038"/>
            <a:chExt cx="4294015" cy="738000"/>
          </a:xfrm>
          <a:scene3d>
            <a:camera prst="orthographicFront"/>
            <a:lightRig rig="flat" dir="t"/>
          </a:scene3d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2CBC2D97-752C-41A7-A179-F24DF870027F}"/>
                </a:ext>
              </a:extLst>
            </p:cNvPr>
            <p:cNvSpPr/>
            <p:nvPr/>
          </p:nvSpPr>
          <p:spPr>
            <a:xfrm>
              <a:off x="304800" y="1884038"/>
              <a:ext cx="4267200" cy="738000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7314651"/>
                <a:satOff val="-9168"/>
                <a:lumOff val="-20098"/>
                <a:alphaOff val="0"/>
              </a:schemeClr>
            </a:fillRef>
            <a:effectRef idx="2">
              <a:schemeClr val="accent5">
                <a:hueOff val="7314651"/>
                <a:satOff val="-9168"/>
                <a:lumOff val="-20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оугольник: скругленные углы 4">
              <a:extLst>
                <a:ext uri="{FF2B5EF4-FFF2-40B4-BE49-F238E27FC236}">
                  <a16:creationId xmlns:a16="http://schemas.microsoft.com/office/drawing/2014/main" id="{0A526276-6FD6-42BD-81EB-A8FB519B1C86}"/>
                </a:ext>
              </a:extLst>
            </p:cNvPr>
            <p:cNvSpPr txBox="1"/>
            <p:nvPr/>
          </p:nvSpPr>
          <p:spPr>
            <a:xfrm>
              <a:off x="277985" y="1941290"/>
              <a:ext cx="4195148" cy="6659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marL="0" lvl="0" indent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2500" kern="1200" dirty="0"/>
            </a:p>
          </p:txBody>
        </p:sp>
      </p:grp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9F7BF2C-1591-4986-8FB4-A12DD15A20DE}"/>
              </a:ext>
            </a:extLst>
          </p:cNvPr>
          <p:cNvSpPr/>
          <p:nvPr/>
        </p:nvSpPr>
        <p:spPr>
          <a:xfrm>
            <a:off x="710001" y="3262764"/>
            <a:ext cx="43638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DADAD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Командная работа над проектом.</a:t>
            </a:r>
          </a:p>
          <a:p>
            <a:pPr algn="ctr"/>
            <a:r>
              <a:rPr lang="ru-RU" sz="1400" b="1" dirty="0">
                <a:solidFill>
                  <a:srgbClr val="DADAD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медико-технического задания</a:t>
            </a:r>
            <a:r>
              <a:rPr lang="ru-RU" sz="1600" b="1" dirty="0">
                <a:solidFill>
                  <a:srgbClr val="DADAD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159A2B60-D181-40A8-8117-D689DF97A31F}"/>
              </a:ext>
            </a:extLst>
          </p:cNvPr>
          <p:cNvGrpSpPr/>
          <p:nvPr/>
        </p:nvGrpSpPr>
        <p:grpSpPr>
          <a:xfrm>
            <a:off x="548712" y="4394780"/>
            <a:ext cx="4614569" cy="958767"/>
            <a:chOff x="304800" y="2820831"/>
            <a:chExt cx="4267200" cy="590400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flat" dir="t"/>
          </a:scene3d>
        </p:grpSpPr>
        <p:sp>
          <p:nvSpPr>
            <p:cNvPr id="16" name="Прямоугольник: скругленные углы 15">
              <a:extLst>
                <a:ext uri="{FF2B5EF4-FFF2-40B4-BE49-F238E27FC236}">
                  <a16:creationId xmlns:a16="http://schemas.microsoft.com/office/drawing/2014/main" id="{4E4EB955-3FA1-44F2-900D-EBCADEA3E277}"/>
                </a:ext>
              </a:extLst>
            </p:cNvPr>
            <p:cNvSpPr/>
            <p:nvPr/>
          </p:nvSpPr>
          <p:spPr>
            <a:xfrm>
              <a:off x="304800" y="2820831"/>
              <a:ext cx="4267200" cy="590400"/>
            </a:xfrm>
            <a:prstGeom prst="round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14629301"/>
                <a:satOff val="-18336"/>
                <a:lumOff val="-40196"/>
                <a:alphaOff val="0"/>
              </a:schemeClr>
            </a:fillRef>
            <a:effectRef idx="2">
              <a:schemeClr val="accent5">
                <a:hueOff val="14629301"/>
                <a:satOff val="-18336"/>
                <a:lumOff val="-4019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рямоугольник: скругленные углы 4">
              <a:extLst>
                <a:ext uri="{FF2B5EF4-FFF2-40B4-BE49-F238E27FC236}">
                  <a16:creationId xmlns:a16="http://schemas.microsoft.com/office/drawing/2014/main" id="{4567363B-AE5A-45D1-86A8-81B24594626D}"/>
                </a:ext>
              </a:extLst>
            </p:cNvPr>
            <p:cNvSpPr txBox="1"/>
            <p:nvPr/>
          </p:nvSpPr>
          <p:spPr>
            <a:xfrm>
              <a:off x="333621" y="2849652"/>
              <a:ext cx="4209558" cy="532758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b="1" dirty="0">
                  <a:solidFill>
                    <a:schemeClr val="accent4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Ремонтно-строительные работы.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b="1" dirty="0">
                  <a:solidFill>
                    <a:schemeClr val="accent4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Обучение персонала.</a:t>
              </a:r>
            </a:p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400" b="1" dirty="0">
                  <a:solidFill>
                    <a:schemeClr val="accent4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Закупка оборудования и материалов.</a:t>
              </a:r>
            </a:p>
          </p:txBody>
        </p:sp>
      </p:grpSp>
      <p:sp>
        <p:nvSpPr>
          <p:cNvPr id="18" name="Стрелка: шеврон 17">
            <a:extLst>
              <a:ext uri="{FF2B5EF4-FFF2-40B4-BE49-F238E27FC236}">
                <a16:creationId xmlns:a16="http://schemas.microsoft.com/office/drawing/2014/main" id="{93B7B941-3E9E-48F4-93A9-4A678F5B4D7D}"/>
              </a:ext>
            </a:extLst>
          </p:cNvPr>
          <p:cNvSpPr/>
          <p:nvPr/>
        </p:nvSpPr>
        <p:spPr bwMode="auto">
          <a:xfrm rot="5400000">
            <a:off x="2667795" y="2557630"/>
            <a:ext cx="406405" cy="973153"/>
          </a:xfrm>
          <a:prstGeom prst="chevr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Стрелка: шеврон 19">
            <a:extLst>
              <a:ext uri="{FF2B5EF4-FFF2-40B4-BE49-F238E27FC236}">
                <a16:creationId xmlns:a16="http://schemas.microsoft.com/office/drawing/2014/main" id="{9F3985E5-633A-4639-9729-6ED82700A1C2}"/>
              </a:ext>
            </a:extLst>
          </p:cNvPr>
          <p:cNvSpPr/>
          <p:nvPr/>
        </p:nvSpPr>
        <p:spPr bwMode="auto">
          <a:xfrm rot="5400000">
            <a:off x="2661742" y="3728225"/>
            <a:ext cx="460400" cy="928910"/>
          </a:xfrm>
          <a:prstGeom prst="chevron">
            <a:avLst/>
          </a:prstGeom>
          <a:solidFill>
            <a:srgbClr val="47D9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Стрелка: шеврон 20">
            <a:extLst>
              <a:ext uri="{FF2B5EF4-FFF2-40B4-BE49-F238E27FC236}">
                <a16:creationId xmlns:a16="http://schemas.microsoft.com/office/drawing/2014/main" id="{0A624EF3-14C8-4A87-9C96-9EFE16EF2FAD}"/>
              </a:ext>
            </a:extLst>
          </p:cNvPr>
          <p:cNvSpPr/>
          <p:nvPr/>
        </p:nvSpPr>
        <p:spPr bwMode="auto">
          <a:xfrm rot="5400000">
            <a:off x="2599749" y="5184082"/>
            <a:ext cx="496376" cy="928912"/>
          </a:xfrm>
          <a:prstGeom prst="chevron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5BA81325-26C7-4BC4-8EEB-0970DCD3D1E7}"/>
              </a:ext>
            </a:extLst>
          </p:cNvPr>
          <p:cNvSpPr/>
          <p:nvPr/>
        </p:nvSpPr>
        <p:spPr bwMode="auto">
          <a:xfrm>
            <a:off x="593891" y="5885007"/>
            <a:ext cx="4614569" cy="854440"/>
          </a:xfrm>
          <a:prstGeom prst="round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A8BC45-D933-4BC6-8B23-6BBB0623FF96}"/>
              </a:ext>
            </a:extLst>
          </p:cNvPr>
          <p:cNvSpPr txBox="1"/>
          <p:nvPr/>
        </p:nvSpPr>
        <p:spPr>
          <a:xfrm>
            <a:off x="566437" y="1691748"/>
            <a:ext cx="4552235" cy="101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текущего состояния.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задачи и проработка ресурсных моделей.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о закупке оборудования и материалов.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6F02FCB-A96C-4A5C-A423-A216C89E95E6}"/>
              </a:ext>
            </a:extLst>
          </p:cNvPr>
          <p:cNvSpPr txBox="1"/>
          <p:nvPr/>
        </p:nvSpPr>
        <p:spPr>
          <a:xfrm>
            <a:off x="642553" y="5958180"/>
            <a:ext cx="45330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несъемных ортопедических конструкций с применением новой цифровой технологии и внедрение в клиническую практику.</a:t>
            </a:r>
          </a:p>
        </p:txBody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id="{3156A89E-C44B-4E59-9518-1CE74613C889}"/>
              </a:ext>
            </a:extLst>
          </p:cNvPr>
          <p:cNvGrpSpPr/>
          <p:nvPr/>
        </p:nvGrpSpPr>
        <p:grpSpPr>
          <a:xfrm>
            <a:off x="5830591" y="4044111"/>
            <a:ext cx="3091124" cy="2317723"/>
            <a:chOff x="4724400" y="1685925"/>
            <a:chExt cx="3475038" cy="3952875"/>
          </a:xfrm>
          <a:solidFill>
            <a:srgbClr val="00B0F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C201157C-8DA3-4239-979D-26D7044B1B93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556DE4CE-6A43-4193-9525-96361AE44157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30" name="Rectangle 8">
              <a:extLst>
                <a:ext uri="{FF2B5EF4-FFF2-40B4-BE49-F238E27FC236}">
                  <a16:creationId xmlns:a16="http://schemas.microsoft.com/office/drawing/2014/main" id="{FF85D38E-B460-401B-BFBD-B408655506C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1" y="1828801"/>
              <a:ext cx="3200400" cy="36576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2935EC9-EF91-433A-B688-88254C6C735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3281" y="4192679"/>
            <a:ext cx="2742083" cy="2021898"/>
          </a:xfrm>
          <a:prstGeom prst="rect">
            <a:avLst/>
          </a:prstGeom>
        </p:spPr>
      </p:pic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124CD011-23C9-49A9-ADBA-C423282B5B57}"/>
              </a:ext>
            </a:extLst>
          </p:cNvPr>
          <p:cNvGrpSpPr/>
          <p:nvPr/>
        </p:nvGrpSpPr>
        <p:grpSpPr>
          <a:xfrm>
            <a:off x="5823541" y="1618320"/>
            <a:ext cx="3121187" cy="2144591"/>
            <a:chOff x="4724400" y="1685925"/>
            <a:chExt cx="3475038" cy="3952875"/>
          </a:xfrm>
          <a:solidFill>
            <a:srgbClr val="A3F7D5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E6537D08-050E-4BAA-8194-2EDFA1998020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C2573D74-A1DA-489D-A444-E7F6A1C690E8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39" name="Rectangle 8">
              <a:extLst>
                <a:ext uri="{FF2B5EF4-FFF2-40B4-BE49-F238E27FC236}">
                  <a16:creationId xmlns:a16="http://schemas.microsoft.com/office/drawing/2014/main" id="{4D090717-2614-440D-9EDF-0BAACAA4DB7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1" y="1828801"/>
              <a:ext cx="3200400" cy="36576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B407A3-F124-44DE-B321-B31C8387F3E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981712" y="1754674"/>
            <a:ext cx="2796568" cy="1868565"/>
          </a:xfrm>
          <a:prstGeom prst="rect">
            <a:avLst/>
          </a:prstGeom>
        </p:spPr>
      </p:pic>
      <p:grpSp>
        <p:nvGrpSpPr>
          <p:cNvPr id="40" name="Группа 39">
            <a:extLst>
              <a:ext uri="{FF2B5EF4-FFF2-40B4-BE49-F238E27FC236}">
                <a16:creationId xmlns:a16="http://schemas.microsoft.com/office/drawing/2014/main" id="{44377B71-D229-4B3C-B2E5-F49C328A9C87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41" name="Группа 40">
              <a:extLst>
                <a:ext uri="{FF2B5EF4-FFF2-40B4-BE49-F238E27FC236}">
                  <a16:creationId xmlns:a16="http://schemas.microsoft.com/office/drawing/2014/main" id="{99F4895A-F4B6-4903-83E5-4E2F7615F2E6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43" name="CustomShape 4">
                <a:extLst>
                  <a:ext uri="{FF2B5EF4-FFF2-40B4-BE49-F238E27FC236}">
                    <a16:creationId xmlns:a16="http://schemas.microsoft.com/office/drawing/2014/main" id="{8A2C325B-B9FB-412D-B037-09E5B6EE27DC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4" name="CustomShape 5">
                <a:extLst>
                  <a:ext uri="{FF2B5EF4-FFF2-40B4-BE49-F238E27FC236}">
                    <a16:creationId xmlns:a16="http://schemas.microsoft.com/office/drawing/2014/main" id="{2533CF8C-2A12-4EC7-8E82-92DF4E10A669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42" name="Рисунок 11">
              <a:extLst>
                <a:ext uri="{FF2B5EF4-FFF2-40B4-BE49-F238E27FC236}">
                  <a16:creationId xmlns:a16="http://schemas.microsoft.com/office/drawing/2014/main" id="{EFE22B29-DDCD-4906-8F43-36493084F913}"/>
                </a:ext>
              </a:extLst>
            </p:cNvPr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FB949591-F8E1-42C3-809A-EBEFC2EF6531}"/>
              </a:ext>
            </a:extLst>
          </p:cNvPr>
          <p:cNvSpPr/>
          <p:nvPr/>
        </p:nvSpPr>
        <p:spPr>
          <a:xfrm>
            <a:off x="1875569" y="137986"/>
            <a:ext cx="672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46" name="Line 4">
            <a:extLst>
              <a:ext uri="{FF2B5EF4-FFF2-40B4-BE49-F238E27FC236}">
                <a16:creationId xmlns:a16="http://schemas.microsoft.com/office/drawing/2014/main" id="{7E0DC5E7-0A92-478E-A404-9569E04256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06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7418696-C635-4D15-9C81-15F433782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3572-0793-4984-8219-A5F6A83A1C8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851635-CD7E-4A3C-93F2-C2963696D68B}"/>
              </a:ext>
            </a:extLst>
          </p:cNvPr>
          <p:cNvSpPr txBox="1"/>
          <p:nvPr/>
        </p:nvSpPr>
        <p:spPr>
          <a:xfrm>
            <a:off x="773700" y="1184406"/>
            <a:ext cx="7767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эффективности проекта</a:t>
            </a: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36789807-A7F4-4AE2-A75E-AE6042A8A8ED}"/>
              </a:ext>
            </a:extLst>
          </p:cNvPr>
          <p:cNvGrpSpPr/>
          <p:nvPr/>
        </p:nvGrpSpPr>
        <p:grpSpPr>
          <a:xfrm>
            <a:off x="718190" y="1769458"/>
            <a:ext cx="7573554" cy="1268714"/>
            <a:chOff x="658760" y="1106127"/>
            <a:chExt cx="6361473" cy="1239449"/>
          </a:xfrm>
          <a:effectLst>
            <a:outerShdw blurRad="50800" dist="152400" algn="l" rotWithShape="0">
              <a:prstClr val="black">
                <a:alpha val="40000"/>
              </a:prstClr>
            </a:outerShdw>
          </a:effectLst>
        </p:grpSpPr>
        <p:sp>
          <p:nvSpPr>
            <p:cNvPr id="3" name="Прямоугольник: скругленные верхние углы 2">
              <a:extLst>
                <a:ext uri="{FF2B5EF4-FFF2-40B4-BE49-F238E27FC236}">
                  <a16:creationId xmlns:a16="http://schemas.microsoft.com/office/drawing/2014/main" id="{FA4FA264-B73B-45BE-B376-701F3BE57975}"/>
                </a:ext>
              </a:extLst>
            </p:cNvPr>
            <p:cNvSpPr/>
            <p:nvPr/>
          </p:nvSpPr>
          <p:spPr bwMode="auto">
            <a:xfrm rot="5400000">
              <a:off x="3891835" y="-1256793"/>
              <a:ext cx="765478" cy="5491318"/>
            </a:xfrm>
            <a:prstGeom prst="round2Same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" name="Стрелка: шеврон 1">
              <a:extLst>
                <a:ext uri="{FF2B5EF4-FFF2-40B4-BE49-F238E27FC236}">
                  <a16:creationId xmlns:a16="http://schemas.microsoft.com/office/drawing/2014/main" id="{A4586570-EFF9-4461-846E-680B7516C1E3}"/>
                </a:ext>
              </a:extLst>
            </p:cNvPr>
            <p:cNvSpPr/>
            <p:nvPr/>
          </p:nvSpPr>
          <p:spPr bwMode="auto">
            <a:xfrm rot="5400000">
              <a:off x="474114" y="1290774"/>
              <a:ext cx="1239448" cy="870155"/>
            </a:xfrm>
            <a:prstGeom prst="chevron">
              <a:avLst>
                <a:gd name="adj" fmla="val 48701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E29A7F5-A27F-40A0-9E2F-523E498977F7}"/>
              </a:ext>
            </a:extLst>
          </p:cNvPr>
          <p:cNvSpPr txBox="1"/>
          <p:nvPr/>
        </p:nvSpPr>
        <p:spPr>
          <a:xfrm>
            <a:off x="1060994" y="2297252"/>
            <a:ext cx="393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96C97E-0294-403C-8464-8F4C23C04E1B}"/>
              </a:ext>
            </a:extLst>
          </p:cNvPr>
          <p:cNvSpPr txBox="1"/>
          <p:nvPr/>
        </p:nvSpPr>
        <p:spPr>
          <a:xfrm>
            <a:off x="1906631" y="1964138"/>
            <a:ext cx="60921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Популяризация технологий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CAD/CAM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среди населения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C9B233DF-2536-4E2D-A6EB-D47E795F9B64}"/>
              </a:ext>
            </a:extLst>
          </p:cNvPr>
          <p:cNvGrpSpPr/>
          <p:nvPr/>
        </p:nvGrpSpPr>
        <p:grpSpPr>
          <a:xfrm>
            <a:off x="734106" y="2763986"/>
            <a:ext cx="7557638" cy="1164214"/>
            <a:chOff x="658760" y="1106127"/>
            <a:chExt cx="6361474" cy="1191769"/>
          </a:xfrm>
          <a:solidFill>
            <a:srgbClr val="92D050"/>
          </a:solidFill>
          <a:effectLst>
            <a:outerShdw blurRad="50800" dist="152400" algn="l" rotWithShape="0">
              <a:prstClr val="black">
                <a:alpha val="40000"/>
              </a:prstClr>
            </a:outerShdw>
          </a:effectLst>
        </p:grpSpPr>
        <p:sp>
          <p:nvSpPr>
            <p:cNvPr id="16" name="Прямоугольник: скругленные верхние углы 15">
              <a:extLst>
                <a:ext uri="{FF2B5EF4-FFF2-40B4-BE49-F238E27FC236}">
                  <a16:creationId xmlns:a16="http://schemas.microsoft.com/office/drawing/2014/main" id="{503E96B0-C153-4905-9A0F-3572302B87F4}"/>
                </a:ext>
              </a:extLst>
            </p:cNvPr>
            <p:cNvSpPr/>
            <p:nvPr/>
          </p:nvSpPr>
          <p:spPr bwMode="auto">
            <a:xfrm rot="5400000">
              <a:off x="3899757" y="-1264713"/>
              <a:ext cx="749635" cy="5491318"/>
            </a:xfrm>
            <a:prstGeom prst="round2Same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Стрелка: шеврон 16">
              <a:extLst>
                <a:ext uri="{FF2B5EF4-FFF2-40B4-BE49-F238E27FC236}">
                  <a16:creationId xmlns:a16="http://schemas.microsoft.com/office/drawing/2014/main" id="{D20B251B-F9A3-4960-AF2A-22386CA51174}"/>
                </a:ext>
              </a:extLst>
            </p:cNvPr>
            <p:cNvSpPr/>
            <p:nvPr/>
          </p:nvSpPr>
          <p:spPr bwMode="auto">
            <a:xfrm rot="5400000">
              <a:off x="497953" y="1266934"/>
              <a:ext cx="1191769" cy="870155"/>
            </a:xfrm>
            <a:prstGeom prst="chevron">
              <a:avLst>
                <a:gd name="adj" fmla="val 48701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8BABD58C-1FB9-45B1-B209-651C737B6FDB}"/>
              </a:ext>
            </a:extLst>
          </p:cNvPr>
          <p:cNvGrpSpPr/>
          <p:nvPr/>
        </p:nvGrpSpPr>
        <p:grpSpPr>
          <a:xfrm>
            <a:off x="765362" y="3681516"/>
            <a:ext cx="7526381" cy="1195333"/>
            <a:chOff x="658760" y="1106127"/>
            <a:chExt cx="6361474" cy="1035451"/>
          </a:xfrm>
          <a:solidFill>
            <a:schemeClr val="bg2">
              <a:lumMod val="40000"/>
              <a:lumOff val="60000"/>
            </a:schemeClr>
          </a:solidFill>
          <a:effectLst>
            <a:outerShdw blurRad="50800" dist="152400" algn="l" rotWithShape="0">
              <a:prstClr val="black">
                <a:alpha val="40000"/>
              </a:prstClr>
            </a:outerShdw>
          </a:effectLst>
        </p:grpSpPr>
        <p:sp>
          <p:nvSpPr>
            <p:cNvPr id="19" name="Прямоугольник: скругленные верхние углы 18">
              <a:extLst>
                <a:ext uri="{FF2B5EF4-FFF2-40B4-BE49-F238E27FC236}">
                  <a16:creationId xmlns:a16="http://schemas.microsoft.com/office/drawing/2014/main" id="{554916BB-0C98-42E6-AB52-89B16652EE76}"/>
                </a:ext>
              </a:extLst>
            </p:cNvPr>
            <p:cNvSpPr/>
            <p:nvPr/>
          </p:nvSpPr>
          <p:spPr bwMode="auto">
            <a:xfrm rot="5400000">
              <a:off x="3942736" y="-1284166"/>
              <a:ext cx="663678" cy="5491318"/>
            </a:xfrm>
            <a:prstGeom prst="round2Same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Стрелка: шеврон 19">
              <a:extLst>
                <a:ext uri="{FF2B5EF4-FFF2-40B4-BE49-F238E27FC236}">
                  <a16:creationId xmlns:a16="http://schemas.microsoft.com/office/drawing/2014/main" id="{D37119B7-D078-4339-9614-591A535767C6}"/>
                </a:ext>
              </a:extLst>
            </p:cNvPr>
            <p:cNvSpPr/>
            <p:nvPr/>
          </p:nvSpPr>
          <p:spPr bwMode="auto">
            <a:xfrm rot="5400000">
              <a:off x="576112" y="1188775"/>
              <a:ext cx="1035451" cy="870155"/>
            </a:xfrm>
            <a:prstGeom prst="chevron">
              <a:avLst>
                <a:gd name="adj" fmla="val 48701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2424EFC4-8A13-424B-ABF7-8A53061DA633}"/>
              </a:ext>
            </a:extLst>
          </p:cNvPr>
          <p:cNvGrpSpPr/>
          <p:nvPr/>
        </p:nvGrpSpPr>
        <p:grpSpPr>
          <a:xfrm>
            <a:off x="765362" y="4624797"/>
            <a:ext cx="7518043" cy="1216275"/>
            <a:chOff x="658760" y="1106127"/>
            <a:chExt cx="6361474" cy="1077983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152400" algn="l" rotWithShape="0">
              <a:prstClr val="black">
                <a:alpha val="40000"/>
              </a:prstClr>
            </a:outerShdw>
          </a:effectLst>
        </p:grpSpPr>
        <p:sp>
          <p:nvSpPr>
            <p:cNvPr id="22" name="Прямоугольник: скругленные верхние углы 21">
              <a:extLst>
                <a:ext uri="{FF2B5EF4-FFF2-40B4-BE49-F238E27FC236}">
                  <a16:creationId xmlns:a16="http://schemas.microsoft.com/office/drawing/2014/main" id="{D7A822DD-D938-4538-A00F-1304A1ECC835}"/>
                </a:ext>
              </a:extLst>
            </p:cNvPr>
            <p:cNvSpPr/>
            <p:nvPr/>
          </p:nvSpPr>
          <p:spPr bwMode="auto">
            <a:xfrm rot="5400000">
              <a:off x="3942736" y="-1307693"/>
              <a:ext cx="663678" cy="5491318"/>
            </a:xfrm>
            <a:prstGeom prst="round2Same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Стрелка: шеврон 22">
              <a:extLst>
                <a:ext uri="{FF2B5EF4-FFF2-40B4-BE49-F238E27FC236}">
                  <a16:creationId xmlns:a16="http://schemas.microsoft.com/office/drawing/2014/main" id="{441B865B-ABC8-4CB0-886C-8C84BBEAD582}"/>
                </a:ext>
              </a:extLst>
            </p:cNvPr>
            <p:cNvSpPr/>
            <p:nvPr/>
          </p:nvSpPr>
          <p:spPr bwMode="auto">
            <a:xfrm rot="5400000">
              <a:off x="554847" y="1210041"/>
              <a:ext cx="1077982" cy="870155"/>
            </a:xfrm>
            <a:prstGeom prst="chevron">
              <a:avLst>
                <a:gd name="adj" fmla="val 48701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EBBDEBEF-88B2-48F8-9641-C1DF6A1AF244}"/>
              </a:ext>
            </a:extLst>
          </p:cNvPr>
          <p:cNvGrpSpPr/>
          <p:nvPr/>
        </p:nvGrpSpPr>
        <p:grpSpPr>
          <a:xfrm>
            <a:off x="734434" y="5546906"/>
            <a:ext cx="7573553" cy="1153932"/>
            <a:chOff x="658758" y="1106126"/>
            <a:chExt cx="6361476" cy="1148610"/>
          </a:xfrm>
          <a:solidFill>
            <a:srgbClr val="E47C92"/>
          </a:solidFill>
          <a:effectLst>
            <a:outerShdw blurRad="50800" dist="152400" algn="l" rotWithShape="0">
              <a:prstClr val="black">
                <a:alpha val="40000"/>
              </a:prstClr>
            </a:outerShdw>
          </a:effectLst>
        </p:grpSpPr>
        <p:sp>
          <p:nvSpPr>
            <p:cNvPr id="25" name="Прямоугольник: скругленные верхние углы 24">
              <a:extLst>
                <a:ext uri="{FF2B5EF4-FFF2-40B4-BE49-F238E27FC236}">
                  <a16:creationId xmlns:a16="http://schemas.microsoft.com/office/drawing/2014/main" id="{11F9F46E-BC46-410F-AA03-3B274A16A8E0}"/>
                </a:ext>
              </a:extLst>
            </p:cNvPr>
            <p:cNvSpPr/>
            <p:nvPr/>
          </p:nvSpPr>
          <p:spPr bwMode="auto">
            <a:xfrm rot="5400000">
              <a:off x="3942736" y="-1307693"/>
              <a:ext cx="663678" cy="5491318"/>
            </a:xfrm>
            <a:prstGeom prst="round2Same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Стрелка: шеврон 25">
              <a:extLst>
                <a:ext uri="{FF2B5EF4-FFF2-40B4-BE49-F238E27FC236}">
                  <a16:creationId xmlns:a16="http://schemas.microsoft.com/office/drawing/2014/main" id="{7CE5F06C-E7B9-4327-8909-DB73965C812B}"/>
                </a:ext>
              </a:extLst>
            </p:cNvPr>
            <p:cNvSpPr/>
            <p:nvPr/>
          </p:nvSpPr>
          <p:spPr bwMode="auto">
            <a:xfrm rot="5400000">
              <a:off x="519531" y="1245353"/>
              <a:ext cx="1148610" cy="870155"/>
            </a:xfrm>
            <a:prstGeom prst="chevron">
              <a:avLst>
                <a:gd name="adj" fmla="val 48701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CA43CD1-38DC-4349-899B-E4F19722D34A}"/>
              </a:ext>
            </a:extLst>
          </p:cNvPr>
          <p:cNvSpPr txBox="1"/>
          <p:nvPr/>
        </p:nvSpPr>
        <p:spPr>
          <a:xfrm>
            <a:off x="1097018" y="3319836"/>
            <a:ext cx="381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DDA225-37B3-4077-8E4A-F5F4D9FEEA81}"/>
              </a:ext>
            </a:extLst>
          </p:cNvPr>
          <p:cNvSpPr txBox="1"/>
          <p:nvPr/>
        </p:nvSpPr>
        <p:spPr>
          <a:xfrm>
            <a:off x="1123898" y="4252847"/>
            <a:ext cx="393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783F12-8C32-4505-B98E-D31ABC948E68}"/>
              </a:ext>
            </a:extLst>
          </p:cNvPr>
          <p:cNvSpPr txBox="1"/>
          <p:nvPr/>
        </p:nvSpPr>
        <p:spPr>
          <a:xfrm>
            <a:off x="1091232" y="5238051"/>
            <a:ext cx="393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EA2DEE-6A26-43E6-B77F-8C44DB1B430E}"/>
              </a:ext>
            </a:extLst>
          </p:cNvPr>
          <p:cNvSpPr txBox="1"/>
          <p:nvPr/>
        </p:nvSpPr>
        <p:spPr>
          <a:xfrm>
            <a:off x="1112327" y="6077869"/>
            <a:ext cx="393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A298714-2F7D-4190-81E6-6D1C809983C7}"/>
              </a:ext>
            </a:extLst>
          </p:cNvPr>
          <p:cNvSpPr txBox="1"/>
          <p:nvPr/>
        </p:nvSpPr>
        <p:spPr>
          <a:xfrm>
            <a:off x="1906631" y="2836425"/>
            <a:ext cx="6240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ортопедических конструкций с применением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CAD/CAM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-технологий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9AC4CE-A402-42C8-AFB2-87FCAFC29FBF}"/>
              </a:ext>
            </a:extLst>
          </p:cNvPr>
          <p:cNvSpPr txBox="1"/>
          <p:nvPr/>
        </p:nvSpPr>
        <p:spPr>
          <a:xfrm>
            <a:off x="1928763" y="3764294"/>
            <a:ext cx="6229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Критическая оценка существующих традиционных методов изготовления протезов без использования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CAD/CAM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28DBC5-4806-4B61-AEEA-135A342499E9}"/>
              </a:ext>
            </a:extLst>
          </p:cNvPr>
          <p:cNvSpPr txBox="1"/>
          <p:nvPr/>
        </p:nvSpPr>
        <p:spPr>
          <a:xfrm>
            <a:off x="1925767" y="4687265"/>
            <a:ext cx="6273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этапности протезирования по сравнению с традиционными технологиями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CF16F88-9C41-4514-AFD0-3B2BFF43A851}"/>
              </a:ext>
            </a:extLst>
          </p:cNvPr>
          <p:cNvSpPr txBox="1"/>
          <p:nvPr/>
        </p:nvSpPr>
        <p:spPr>
          <a:xfrm>
            <a:off x="1906631" y="5673594"/>
            <a:ext cx="6437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Больший интерес к обучению персонала технологиям 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CAD/CAM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9290CBFF-7EE3-45A2-BF1B-FAE691CCEE38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36" name="Группа 35">
              <a:extLst>
                <a:ext uri="{FF2B5EF4-FFF2-40B4-BE49-F238E27FC236}">
                  <a16:creationId xmlns:a16="http://schemas.microsoft.com/office/drawing/2014/main" id="{8D1645E4-F54C-411E-92BC-59795D3BC37C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38" name="CustomShape 4">
                <a:extLst>
                  <a:ext uri="{FF2B5EF4-FFF2-40B4-BE49-F238E27FC236}">
                    <a16:creationId xmlns:a16="http://schemas.microsoft.com/office/drawing/2014/main" id="{132CF1F9-FD6C-4A14-B5DF-0F4765068A7E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9" name="CustomShape 5">
                <a:extLst>
                  <a:ext uri="{FF2B5EF4-FFF2-40B4-BE49-F238E27FC236}">
                    <a16:creationId xmlns:a16="http://schemas.microsoft.com/office/drawing/2014/main" id="{8246D340-98E6-47CD-9F20-0366EFC38D2F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37" name="Рисунок 11">
              <a:extLst>
                <a:ext uri="{FF2B5EF4-FFF2-40B4-BE49-F238E27FC236}">
                  <a16:creationId xmlns:a16="http://schemas.microsoft.com/office/drawing/2014/main" id="{0EC5C027-40E7-42B1-8ECF-D5A041F9EEBC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7E97F6C0-2267-4F01-B1BB-9F132B096F69}"/>
              </a:ext>
            </a:extLst>
          </p:cNvPr>
          <p:cNvSpPr/>
          <p:nvPr/>
        </p:nvSpPr>
        <p:spPr>
          <a:xfrm>
            <a:off x="1875569" y="137986"/>
            <a:ext cx="672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41" name="Line 4">
            <a:extLst>
              <a:ext uri="{FF2B5EF4-FFF2-40B4-BE49-F238E27FC236}">
                <a16:creationId xmlns:a16="http://schemas.microsoft.com/office/drawing/2014/main" id="{37A9F6FC-1336-420E-B074-BD77A0CC03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47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F098C48-A2DD-4EF5-A4A5-3C8222FBC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3572-0793-4984-8219-A5F6A83A1C8D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69302725-BC03-4651-9BB7-8020A56979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4817664"/>
              </p:ext>
            </p:extLst>
          </p:nvPr>
        </p:nvGraphicFramePr>
        <p:xfrm>
          <a:off x="1041885" y="2167512"/>
          <a:ext cx="7060230" cy="4242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9C9ACBB-EC5E-434C-926D-F1C6EE33FFD7}"/>
              </a:ext>
            </a:extLst>
          </p:cNvPr>
          <p:cNvSpPr txBox="1"/>
          <p:nvPr/>
        </p:nvSpPr>
        <p:spPr>
          <a:xfrm>
            <a:off x="684116" y="1079206"/>
            <a:ext cx="809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изготовленных несъёмных ортопедических конструкций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АУЗ ВО "ВОКСП" за 2022 год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414759AD-E46E-4755-BB53-6390BFF2E8FC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DF44A3B9-2DB2-4279-9D44-1D895B736FFC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16" name="CustomShape 4">
                <a:extLst>
                  <a:ext uri="{FF2B5EF4-FFF2-40B4-BE49-F238E27FC236}">
                    <a16:creationId xmlns:a16="http://schemas.microsoft.com/office/drawing/2014/main" id="{84F0D829-CE59-4602-A765-F4F5D0739995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" name="CustomShape 5">
                <a:extLst>
                  <a:ext uri="{FF2B5EF4-FFF2-40B4-BE49-F238E27FC236}">
                    <a16:creationId xmlns:a16="http://schemas.microsoft.com/office/drawing/2014/main" id="{8367E735-C005-4737-85B5-F29C269FFE8C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15" name="Рисунок 11">
              <a:extLst>
                <a:ext uri="{FF2B5EF4-FFF2-40B4-BE49-F238E27FC236}">
                  <a16:creationId xmlns:a16="http://schemas.microsoft.com/office/drawing/2014/main" id="{B6E8190A-33A5-4AD6-BE35-E39B17ED52DF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6C41414-A61B-490F-AA16-8EC4031F1A38}"/>
              </a:ext>
            </a:extLst>
          </p:cNvPr>
          <p:cNvSpPr/>
          <p:nvPr/>
        </p:nvSpPr>
        <p:spPr>
          <a:xfrm>
            <a:off x="1875569" y="137986"/>
            <a:ext cx="672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19" name="Line 4">
            <a:extLst>
              <a:ext uri="{FF2B5EF4-FFF2-40B4-BE49-F238E27FC236}">
                <a16:creationId xmlns:a16="http://schemas.microsoft.com/office/drawing/2014/main" id="{31AF0D7F-539C-4DC0-8499-AD07AB3A36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088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Блок-схема: память с прямым доступом 27">
            <a:extLst>
              <a:ext uri="{FF2B5EF4-FFF2-40B4-BE49-F238E27FC236}">
                <a16:creationId xmlns:a16="http://schemas.microsoft.com/office/drawing/2014/main" id="{74615C4B-F4EC-4D05-A62F-19DAF8A72AA9}"/>
              </a:ext>
            </a:extLst>
          </p:cNvPr>
          <p:cNvSpPr/>
          <p:nvPr/>
        </p:nvSpPr>
        <p:spPr bwMode="auto">
          <a:xfrm>
            <a:off x="4926689" y="2370230"/>
            <a:ext cx="2899787" cy="3923352"/>
          </a:xfrm>
          <a:prstGeom prst="flowChartMagneticDrum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Блок-схема: память с прямым доступом 25">
            <a:extLst>
              <a:ext uri="{FF2B5EF4-FFF2-40B4-BE49-F238E27FC236}">
                <a16:creationId xmlns:a16="http://schemas.microsoft.com/office/drawing/2014/main" id="{D43125BA-D572-48FE-A311-A133E6925EC8}"/>
              </a:ext>
            </a:extLst>
          </p:cNvPr>
          <p:cNvSpPr/>
          <p:nvPr/>
        </p:nvSpPr>
        <p:spPr bwMode="auto">
          <a:xfrm>
            <a:off x="1248325" y="2370229"/>
            <a:ext cx="2886868" cy="3930260"/>
          </a:xfrm>
          <a:prstGeom prst="flowChartMagneticDrum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347901-C99C-453A-8F4E-CD9681F4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3572-0793-4984-8219-A5F6A83A1C8D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FE450DE9-F07E-429F-AB03-F5BB7CB2E11F}"/>
              </a:ext>
            </a:extLst>
          </p:cNvPr>
          <p:cNvGrpSpPr/>
          <p:nvPr/>
        </p:nvGrpSpPr>
        <p:grpSpPr>
          <a:xfrm>
            <a:off x="1235319" y="1781344"/>
            <a:ext cx="7777313" cy="5067760"/>
            <a:chOff x="1146830" y="1827441"/>
            <a:chExt cx="7777313" cy="5067760"/>
          </a:xfrm>
        </p:grpSpPr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A09DFC3E-5435-4F89-A02E-B20BE48A4FC5}"/>
                </a:ext>
              </a:extLst>
            </p:cNvPr>
            <p:cNvSpPr/>
            <p:nvPr/>
          </p:nvSpPr>
          <p:spPr>
            <a:xfrm rot="16200000">
              <a:off x="-951836" y="4294364"/>
              <a:ext cx="4699503" cy="502171"/>
            </a:xfrm>
            <a:custGeom>
              <a:avLst/>
              <a:gdLst>
                <a:gd name="connsiteX0" fmla="*/ 0 w 3169919"/>
                <a:gd name="connsiteY0" fmla="*/ 0 h 294208"/>
                <a:gd name="connsiteX1" fmla="*/ 3169919 w 3169919"/>
                <a:gd name="connsiteY1" fmla="*/ 0 h 294208"/>
                <a:gd name="connsiteX2" fmla="*/ 3169919 w 3169919"/>
                <a:gd name="connsiteY2" fmla="*/ 294208 h 294208"/>
                <a:gd name="connsiteX3" fmla="*/ 0 w 3169919"/>
                <a:gd name="connsiteY3" fmla="*/ 294208 h 294208"/>
                <a:gd name="connsiteX4" fmla="*/ 0 w 3169919"/>
                <a:gd name="connsiteY4" fmla="*/ 0 h 294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9919" h="294208">
                  <a:moveTo>
                    <a:pt x="0" y="0"/>
                  </a:moveTo>
                  <a:lnTo>
                    <a:pt x="3169919" y="0"/>
                  </a:lnTo>
                  <a:lnTo>
                    <a:pt x="3169919" y="294208"/>
                  </a:lnTo>
                  <a:lnTo>
                    <a:pt x="0" y="294208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259475" bIns="-1" numCol="1" spcCol="1270" anchor="t" anchorCtr="0">
              <a:noAutofit/>
            </a:bodyPr>
            <a:lstStyle/>
            <a:p>
              <a:pPr marL="0" lvl="0" indent="0" algn="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2100" kern="1200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671C895D-52FE-413E-99BD-6D92B279424C}"/>
                </a:ext>
              </a:extLst>
            </p:cNvPr>
            <p:cNvSpPr/>
            <p:nvPr/>
          </p:nvSpPr>
          <p:spPr>
            <a:xfrm>
              <a:off x="1570518" y="1853971"/>
              <a:ext cx="2015612" cy="70802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z="127000"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0FBEC045-46D6-4E3D-8F6C-2C4A002FBCC5}"/>
                </a:ext>
              </a:extLst>
            </p:cNvPr>
            <p:cNvSpPr/>
            <p:nvPr/>
          </p:nvSpPr>
          <p:spPr>
            <a:xfrm rot="16200000">
              <a:off x="2685734" y="4294364"/>
              <a:ext cx="4699503" cy="502171"/>
            </a:xfrm>
            <a:custGeom>
              <a:avLst/>
              <a:gdLst>
                <a:gd name="connsiteX0" fmla="*/ 0 w 3169919"/>
                <a:gd name="connsiteY0" fmla="*/ 0 h 294208"/>
                <a:gd name="connsiteX1" fmla="*/ 3169919 w 3169919"/>
                <a:gd name="connsiteY1" fmla="*/ 0 h 294208"/>
                <a:gd name="connsiteX2" fmla="*/ 3169919 w 3169919"/>
                <a:gd name="connsiteY2" fmla="*/ 294208 h 294208"/>
                <a:gd name="connsiteX3" fmla="*/ 0 w 3169919"/>
                <a:gd name="connsiteY3" fmla="*/ 294208 h 294208"/>
                <a:gd name="connsiteX4" fmla="*/ 0 w 3169919"/>
                <a:gd name="connsiteY4" fmla="*/ 0 h 294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9919" h="294208">
                  <a:moveTo>
                    <a:pt x="0" y="0"/>
                  </a:moveTo>
                  <a:lnTo>
                    <a:pt x="3169919" y="0"/>
                  </a:lnTo>
                  <a:lnTo>
                    <a:pt x="3169919" y="294208"/>
                  </a:lnTo>
                  <a:lnTo>
                    <a:pt x="0" y="294208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259475" bIns="-1" numCol="1" spcCol="1270" anchor="t" anchorCtr="0">
              <a:noAutofit/>
            </a:bodyPr>
            <a:lstStyle/>
            <a:p>
              <a:pPr marL="0" lvl="0" indent="0" algn="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2100" kern="1200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3291B4F0-F0CA-48F1-92BF-7DBEF46C0989}"/>
                </a:ext>
              </a:extLst>
            </p:cNvPr>
            <p:cNvSpPr/>
            <p:nvPr/>
          </p:nvSpPr>
          <p:spPr>
            <a:xfrm>
              <a:off x="5311794" y="1827441"/>
              <a:ext cx="1932038" cy="708023"/>
            </a:xfrm>
            <a:prstGeom prst="rect">
              <a:avLst/>
            </a:prstGeom>
            <a:solidFill>
              <a:schemeClr val="bg1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 z="127000">
              <a:bevelT w="1905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50E4FFDE-60D2-4F49-8BDC-FB80118BDF10}"/>
                </a:ext>
              </a:extLst>
            </p:cNvPr>
            <p:cNvSpPr/>
            <p:nvPr/>
          </p:nvSpPr>
          <p:spPr>
            <a:xfrm rot="16200000">
              <a:off x="6323306" y="4294364"/>
              <a:ext cx="4699503" cy="502171"/>
            </a:xfrm>
            <a:custGeom>
              <a:avLst/>
              <a:gdLst>
                <a:gd name="connsiteX0" fmla="*/ 0 w 3169919"/>
                <a:gd name="connsiteY0" fmla="*/ 0 h 294208"/>
                <a:gd name="connsiteX1" fmla="*/ 3169919 w 3169919"/>
                <a:gd name="connsiteY1" fmla="*/ 0 h 294208"/>
                <a:gd name="connsiteX2" fmla="*/ 3169919 w 3169919"/>
                <a:gd name="connsiteY2" fmla="*/ 294208 h 294208"/>
                <a:gd name="connsiteX3" fmla="*/ 0 w 3169919"/>
                <a:gd name="connsiteY3" fmla="*/ 294208 h 294208"/>
                <a:gd name="connsiteX4" fmla="*/ 0 w 3169919"/>
                <a:gd name="connsiteY4" fmla="*/ 0 h 294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9919" h="294208">
                  <a:moveTo>
                    <a:pt x="0" y="0"/>
                  </a:moveTo>
                  <a:lnTo>
                    <a:pt x="3169919" y="0"/>
                  </a:lnTo>
                  <a:lnTo>
                    <a:pt x="3169919" y="294208"/>
                  </a:lnTo>
                  <a:lnTo>
                    <a:pt x="0" y="294208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0" rIns="259475" bIns="-1" numCol="1" spcCol="1270" anchor="t" anchorCtr="0">
              <a:noAutofit/>
            </a:bodyPr>
            <a:lstStyle/>
            <a:p>
              <a:pPr marL="0" lvl="0" indent="0" algn="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2100" kern="120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B728BEA-F88E-44D8-B393-265FA7E5ADBA}"/>
              </a:ext>
            </a:extLst>
          </p:cNvPr>
          <p:cNvSpPr txBox="1"/>
          <p:nvPr/>
        </p:nvSpPr>
        <p:spPr>
          <a:xfrm>
            <a:off x="1737488" y="2000770"/>
            <a:ext cx="1883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F3EFF3-51FE-4FEE-B381-EBBAC9D4C86A}"/>
              </a:ext>
            </a:extLst>
          </p:cNvPr>
          <p:cNvSpPr txBox="1"/>
          <p:nvPr/>
        </p:nvSpPr>
        <p:spPr>
          <a:xfrm>
            <a:off x="5483493" y="1980323"/>
            <a:ext cx="1765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C86C2F-82E3-4625-B5E6-7C63D3D78806}"/>
              </a:ext>
            </a:extLst>
          </p:cNvPr>
          <p:cNvSpPr txBox="1"/>
          <p:nvPr/>
        </p:nvSpPr>
        <p:spPr>
          <a:xfrm>
            <a:off x="1483072" y="2885356"/>
            <a:ext cx="236748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новой цифровой технологии в работу позволило повысить эффективность ортопедического лечения пациентов, значительно сократить сроки и этапы протезирования, добиться высокой точности и эстетичности изготовленных конструкций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CAD/CAM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системой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4F64CF7-77F5-4C81-BDA2-6BF06D6DCE1D}"/>
              </a:ext>
            </a:extLst>
          </p:cNvPr>
          <p:cNvSpPr txBox="1"/>
          <p:nvPr/>
        </p:nvSpPr>
        <p:spPr>
          <a:xfrm>
            <a:off x="5123976" y="3039711"/>
            <a:ext cx="25367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новых пациентов для ортопедической реабилитации привело к дальнейшему развитию данной технологии </a:t>
            </a:r>
            <a:endParaRPr lang="en-US" sz="1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АУЗ ВО «ВОКСП» (13% от общего объема несъемных конструкций, изготовленных в 2022 г.)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3C4309C-8A00-4278-8356-E927C8590BA1}"/>
              </a:ext>
            </a:extLst>
          </p:cNvPr>
          <p:cNvSpPr txBox="1"/>
          <p:nvPr/>
        </p:nvSpPr>
        <p:spPr>
          <a:xfrm>
            <a:off x="1389331" y="1030665"/>
            <a:ext cx="6194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проекта</a:t>
            </a:r>
          </a:p>
        </p:txBody>
      </p:sp>
      <p:sp>
        <p:nvSpPr>
          <p:cNvPr id="29" name="Месяц 28">
            <a:extLst>
              <a:ext uri="{FF2B5EF4-FFF2-40B4-BE49-F238E27FC236}">
                <a16:creationId xmlns:a16="http://schemas.microsoft.com/office/drawing/2014/main" id="{803D2AEB-73AC-4DE7-AA20-EA77E4847900}"/>
              </a:ext>
            </a:extLst>
          </p:cNvPr>
          <p:cNvSpPr/>
          <p:nvPr/>
        </p:nvSpPr>
        <p:spPr bwMode="auto">
          <a:xfrm>
            <a:off x="887577" y="2393313"/>
            <a:ext cx="502172" cy="3907176"/>
          </a:xfrm>
          <a:prstGeom prst="moon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Месяц 29">
            <a:extLst>
              <a:ext uri="{FF2B5EF4-FFF2-40B4-BE49-F238E27FC236}">
                <a16:creationId xmlns:a16="http://schemas.microsoft.com/office/drawing/2014/main" id="{975D5E16-AF91-4700-A395-6553666B7646}"/>
              </a:ext>
            </a:extLst>
          </p:cNvPr>
          <p:cNvSpPr/>
          <p:nvPr/>
        </p:nvSpPr>
        <p:spPr bwMode="auto">
          <a:xfrm rot="10800000">
            <a:off x="7644589" y="2419976"/>
            <a:ext cx="502172" cy="3857415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normalizeH="0" baseline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</p:txBody>
      </p: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A3610C65-FEC4-430B-B2AB-98BF101E2014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154FA53F-5D88-47F5-A235-046FBC764042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34" name="CustomShape 4">
                <a:extLst>
                  <a:ext uri="{FF2B5EF4-FFF2-40B4-BE49-F238E27FC236}">
                    <a16:creationId xmlns:a16="http://schemas.microsoft.com/office/drawing/2014/main" id="{630C9618-E429-4FE1-9803-5B91D2D69011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5" name="CustomShape 5">
                <a:extLst>
                  <a:ext uri="{FF2B5EF4-FFF2-40B4-BE49-F238E27FC236}">
                    <a16:creationId xmlns:a16="http://schemas.microsoft.com/office/drawing/2014/main" id="{DF7E5520-06C6-42BB-B6BA-91438D7C304B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33" name="Рисунок 11">
              <a:extLst>
                <a:ext uri="{FF2B5EF4-FFF2-40B4-BE49-F238E27FC236}">
                  <a16:creationId xmlns:a16="http://schemas.microsoft.com/office/drawing/2014/main" id="{D585B39B-B943-422F-BF2C-CB302FCCCFAD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id="{16D535CA-9BE9-4CFB-AE95-E248ACC8E59B}"/>
              </a:ext>
            </a:extLst>
          </p:cNvPr>
          <p:cNvSpPr/>
          <p:nvPr/>
        </p:nvSpPr>
        <p:spPr>
          <a:xfrm>
            <a:off x="1875569" y="137986"/>
            <a:ext cx="672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42" name="Line 4">
            <a:extLst>
              <a:ext uri="{FF2B5EF4-FFF2-40B4-BE49-F238E27FC236}">
                <a16:creationId xmlns:a16="http://schemas.microsoft.com/office/drawing/2014/main" id="{2042F559-DA16-4952-A327-F0C6552B57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84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5ADB28-4244-4F39-9868-A049E28C6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3572-0793-4984-8219-A5F6A83A1C8D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D7D2A97E-C14D-4D6A-AD0C-BDD40AEC81BF}"/>
              </a:ext>
            </a:extLst>
          </p:cNvPr>
          <p:cNvGrpSpPr/>
          <p:nvPr/>
        </p:nvGrpSpPr>
        <p:grpSpPr>
          <a:xfrm rot="913505">
            <a:off x="893821" y="1716301"/>
            <a:ext cx="2738683" cy="2670953"/>
            <a:chOff x="3009489" y="1798647"/>
            <a:chExt cx="2235200" cy="2235200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7" name="Shape 6">
              <a:extLst>
                <a:ext uri="{FF2B5EF4-FFF2-40B4-BE49-F238E27FC236}">
                  <a16:creationId xmlns:a16="http://schemas.microsoft.com/office/drawing/2014/main" id="{25187866-45B5-4589-874F-3683FC82495A}"/>
                </a:ext>
              </a:extLst>
            </p:cNvPr>
            <p:cNvSpPr/>
            <p:nvPr/>
          </p:nvSpPr>
          <p:spPr>
            <a:xfrm>
              <a:off x="3009489" y="1798647"/>
              <a:ext cx="2235200" cy="2235200"/>
            </a:xfrm>
            <a:prstGeom prst="gear9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Shape 4">
              <a:extLst>
                <a:ext uri="{FF2B5EF4-FFF2-40B4-BE49-F238E27FC236}">
                  <a16:creationId xmlns:a16="http://schemas.microsoft.com/office/drawing/2014/main" id="{CD1CC005-A13D-4451-9C0F-5419B13B4D65}"/>
                </a:ext>
              </a:extLst>
            </p:cNvPr>
            <p:cNvSpPr txBox="1"/>
            <p:nvPr/>
          </p:nvSpPr>
          <p:spPr>
            <a:xfrm>
              <a:off x="3458864" y="2322232"/>
              <a:ext cx="1336450" cy="1148939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6500" kern="1200"/>
            </a:p>
          </p:txBody>
        </p:sp>
      </p:grp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DCD534C7-0FA5-4DF5-B912-1E2EEF86DD0A}"/>
              </a:ext>
            </a:extLst>
          </p:cNvPr>
          <p:cNvGrpSpPr/>
          <p:nvPr/>
        </p:nvGrpSpPr>
        <p:grpSpPr>
          <a:xfrm rot="346401">
            <a:off x="5367481" y="3201344"/>
            <a:ext cx="3506270" cy="3442227"/>
            <a:chOff x="3009489" y="1798647"/>
            <a:chExt cx="2235200" cy="2235200"/>
          </a:xfrm>
          <a:solidFill>
            <a:srgbClr val="E47C92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0" name="Shape 9">
              <a:extLst>
                <a:ext uri="{FF2B5EF4-FFF2-40B4-BE49-F238E27FC236}">
                  <a16:creationId xmlns:a16="http://schemas.microsoft.com/office/drawing/2014/main" id="{DDD0267D-3B76-4CE6-8A7A-F1290F3B6E2A}"/>
                </a:ext>
              </a:extLst>
            </p:cNvPr>
            <p:cNvSpPr/>
            <p:nvPr/>
          </p:nvSpPr>
          <p:spPr>
            <a:xfrm>
              <a:off x="3009489" y="1798647"/>
              <a:ext cx="2235200" cy="2235200"/>
            </a:xfrm>
            <a:prstGeom prst="gear9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Shape 4">
              <a:extLst>
                <a:ext uri="{FF2B5EF4-FFF2-40B4-BE49-F238E27FC236}">
                  <a16:creationId xmlns:a16="http://schemas.microsoft.com/office/drawing/2014/main" id="{99A62BDD-706B-4091-B2E5-33447BB5510A}"/>
                </a:ext>
              </a:extLst>
            </p:cNvPr>
            <p:cNvSpPr txBox="1"/>
            <p:nvPr/>
          </p:nvSpPr>
          <p:spPr>
            <a:xfrm>
              <a:off x="3458864" y="2322232"/>
              <a:ext cx="1336450" cy="1148939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6500" kern="1200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06B9ED64-38E3-48D7-B07B-1B43C0B984B1}"/>
              </a:ext>
            </a:extLst>
          </p:cNvPr>
          <p:cNvGrpSpPr/>
          <p:nvPr/>
        </p:nvGrpSpPr>
        <p:grpSpPr>
          <a:xfrm rot="915938">
            <a:off x="250579" y="4065952"/>
            <a:ext cx="2642435" cy="2644985"/>
            <a:chOff x="3009489" y="1798647"/>
            <a:chExt cx="2235200" cy="2235200"/>
          </a:xfr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3" name="Shape 12">
              <a:extLst>
                <a:ext uri="{FF2B5EF4-FFF2-40B4-BE49-F238E27FC236}">
                  <a16:creationId xmlns:a16="http://schemas.microsoft.com/office/drawing/2014/main" id="{7E6D0461-662A-4ECC-BD54-26E2A502E237}"/>
                </a:ext>
              </a:extLst>
            </p:cNvPr>
            <p:cNvSpPr/>
            <p:nvPr/>
          </p:nvSpPr>
          <p:spPr>
            <a:xfrm>
              <a:off x="3009489" y="1798647"/>
              <a:ext cx="2235200" cy="2235200"/>
            </a:xfrm>
            <a:prstGeom prst="gear9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Shape 4">
              <a:extLst>
                <a:ext uri="{FF2B5EF4-FFF2-40B4-BE49-F238E27FC236}">
                  <a16:creationId xmlns:a16="http://schemas.microsoft.com/office/drawing/2014/main" id="{FF6E9E42-1E42-49B7-B6B2-CC62369BE4D4}"/>
                </a:ext>
              </a:extLst>
            </p:cNvPr>
            <p:cNvSpPr txBox="1"/>
            <p:nvPr/>
          </p:nvSpPr>
          <p:spPr>
            <a:xfrm>
              <a:off x="3458864" y="2322232"/>
              <a:ext cx="1336450" cy="1148939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6500" kern="1200"/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2E4D54D6-E547-440F-8271-F56A078CB3BE}"/>
              </a:ext>
            </a:extLst>
          </p:cNvPr>
          <p:cNvGrpSpPr/>
          <p:nvPr/>
        </p:nvGrpSpPr>
        <p:grpSpPr>
          <a:xfrm rot="19202520">
            <a:off x="2679563" y="3796918"/>
            <a:ext cx="2968482" cy="3002982"/>
            <a:chOff x="3009489" y="1798647"/>
            <a:chExt cx="2235200" cy="2235200"/>
          </a:xfrm>
          <a:solidFill>
            <a:srgbClr val="92D05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6" name="Shape 15">
              <a:extLst>
                <a:ext uri="{FF2B5EF4-FFF2-40B4-BE49-F238E27FC236}">
                  <a16:creationId xmlns:a16="http://schemas.microsoft.com/office/drawing/2014/main" id="{55C9AB78-8063-4D5D-97A8-034FE82D5F9D}"/>
                </a:ext>
              </a:extLst>
            </p:cNvPr>
            <p:cNvSpPr/>
            <p:nvPr/>
          </p:nvSpPr>
          <p:spPr>
            <a:xfrm>
              <a:off x="3009489" y="1798647"/>
              <a:ext cx="2235200" cy="2235200"/>
            </a:xfrm>
            <a:prstGeom prst="gear9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Shape 4">
              <a:extLst>
                <a:ext uri="{FF2B5EF4-FFF2-40B4-BE49-F238E27FC236}">
                  <a16:creationId xmlns:a16="http://schemas.microsoft.com/office/drawing/2014/main" id="{7130E5A9-3716-4010-8E83-839746D51F4F}"/>
                </a:ext>
              </a:extLst>
            </p:cNvPr>
            <p:cNvSpPr txBox="1"/>
            <p:nvPr/>
          </p:nvSpPr>
          <p:spPr>
            <a:xfrm>
              <a:off x="3458864" y="2322232"/>
              <a:ext cx="1336450" cy="1148939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6500" kern="1200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7C39C62B-F262-4743-95C2-0AEBDF9E1A2B}"/>
              </a:ext>
            </a:extLst>
          </p:cNvPr>
          <p:cNvGrpSpPr/>
          <p:nvPr/>
        </p:nvGrpSpPr>
        <p:grpSpPr>
          <a:xfrm rot="21017792">
            <a:off x="3594664" y="1370236"/>
            <a:ext cx="2908078" cy="2798182"/>
            <a:chOff x="3009489" y="1798647"/>
            <a:chExt cx="2235200" cy="2235200"/>
          </a:xfrm>
          <a:solidFill>
            <a:schemeClr val="bg2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9" name="Shape 18">
              <a:extLst>
                <a:ext uri="{FF2B5EF4-FFF2-40B4-BE49-F238E27FC236}">
                  <a16:creationId xmlns:a16="http://schemas.microsoft.com/office/drawing/2014/main" id="{B064461A-314B-4CCC-B142-990CC47B559B}"/>
                </a:ext>
              </a:extLst>
            </p:cNvPr>
            <p:cNvSpPr/>
            <p:nvPr/>
          </p:nvSpPr>
          <p:spPr>
            <a:xfrm>
              <a:off x="3009489" y="1798647"/>
              <a:ext cx="2235200" cy="2235200"/>
            </a:xfrm>
            <a:prstGeom prst="gear9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Shape 4">
              <a:extLst>
                <a:ext uri="{FF2B5EF4-FFF2-40B4-BE49-F238E27FC236}">
                  <a16:creationId xmlns:a16="http://schemas.microsoft.com/office/drawing/2014/main" id="{0DDAEAB3-5946-4E3D-B700-E72BABB934E2}"/>
                </a:ext>
              </a:extLst>
            </p:cNvPr>
            <p:cNvSpPr txBox="1"/>
            <p:nvPr/>
          </p:nvSpPr>
          <p:spPr>
            <a:xfrm>
              <a:off x="3458864" y="2322232"/>
              <a:ext cx="1336450" cy="1148939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0" tIns="82550" rIns="82550" bIns="82550" numCol="1" spcCol="1270" anchor="ctr" anchorCtr="0">
              <a:noAutofit/>
            </a:bodyPr>
            <a:lstStyle/>
            <a:p>
              <a:pPr marL="0" lvl="0" indent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6500" kern="1200"/>
            </a:p>
          </p:txBody>
        </p:sp>
      </p:grp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E89DD14E-EE67-4A4D-A904-B8A2D33A4D3D}"/>
              </a:ext>
            </a:extLst>
          </p:cNvPr>
          <p:cNvSpPr/>
          <p:nvPr/>
        </p:nvSpPr>
        <p:spPr>
          <a:xfrm>
            <a:off x="1369600" y="2529842"/>
            <a:ext cx="17871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Интересы населения к более эстетическим реставрациям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3952DE5-EB6C-4871-8B7B-34E4B3369238}"/>
              </a:ext>
            </a:extLst>
          </p:cNvPr>
          <p:cNvSpPr/>
          <p:nvPr/>
        </p:nvSpPr>
        <p:spPr>
          <a:xfrm>
            <a:off x="3998223" y="2110304"/>
            <a:ext cx="21085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на продолжительное время их функциональности и долговечности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73A32904-51FE-4977-8A4F-A6457BC100DA}"/>
              </a:ext>
            </a:extLst>
          </p:cNvPr>
          <p:cNvSpPr/>
          <p:nvPr/>
        </p:nvSpPr>
        <p:spPr>
          <a:xfrm>
            <a:off x="673384" y="4892510"/>
            <a:ext cx="17552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ортопедического лечения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B1DB0D3-C408-4123-8F2D-9172AE7A8DCF}"/>
              </a:ext>
            </a:extLst>
          </p:cNvPr>
          <p:cNvSpPr/>
          <p:nvPr/>
        </p:nvSpPr>
        <p:spPr>
          <a:xfrm>
            <a:off x="5731332" y="4016020"/>
            <a:ext cx="27785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CAD/CAM-</a:t>
            </a:r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</a:p>
          <a:p>
            <a:pPr lvl="0" algn="ctr"/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наиболее успешным методом оптимизации производственного процесса, так как он способен сократить трудозатраты, снизить себестоимость и повысить качество продукции</a:t>
            </a:r>
            <a:endParaRPr lang="ru-RU" sz="14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6A05FE91-B6CE-4B3E-BE30-2953A1B0EE34}"/>
              </a:ext>
            </a:extLst>
          </p:cNvPr>
          <p:cNvSpPr/>
          <p:nvPr/>
        </p:nvSpPr>
        <p:spPr>
          <a:xfrm>
            <a:off x="3204747" y="4480295"/>
            <a:ext cx="19181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применением </a:t>
            </a:r>
            <a:r>
              <a:rPr lang="en-US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CAD/CAM</a:t>
            </a:r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-технологии улучшается качество предоставляемых услуг в стоматологии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691F852-5C3D-45BB-95D8-AEF7CBD2E30B}"/>
              </a:ext>
            </a:extLst>
          </p:cNvPr>
          <p:cNvSpPr txBox="1"/>
          <p:nvPr/>
        </p:nvSpPr>
        <p:spPr>
          <a:xfrm>
            <a:off x="2530932" y="904765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реализации проекта</a:t>
            </a:r>
          </a:p>
        </p:txBody>
      </p:sp>
      <p:grpSp>
        <p:nvGrpSpPr>
          <p:cNvPr id="32" name="Группа 31">
            <a:extLst>
              <a:ext uri="{FF2B5EF4-FFF2-40B4-BE49-F238E27FC236}">
                <a16:creationId xmlns:a16="http://schemas.microsoft.com/office/drawing/2014/main" id="{9D6BF0B7-46E7-4A72-8B2D-7B6B286A8511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33" name="Группа 32">
              <a:extLst>
                <a:ext uri="{FF2B5EF4-FFF2-40B4-BE49-F238E27FC236}">
                  <a16:creationId xmlns:a16="http://schemas.microsoft.com/office/drawing/2014/main" id="{6AFCEA10-8A6A-4FBA-AC6F-390B3EE24CAC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35" name="CustomShape 4">
                <a:extLst>
                  <a:ext uri="{FF2B5EF4-FFF2-40B4-BE49-F238E27FC236}">
                    <a16:creationId xmlns:a16="http://schemas.microsoft.com/office/drawing/2014/main" id="{5D9BD172-A831-4AD3-B40E-2CD03811410B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6" name="CustomShape 5">
                <a:extLst>
                  <a:ext uri="{FF2B5EF4-FFF2-40B4-BE49-F238E27FC236}">
                    <a16:creationId xmlns:a16="http://schemas.microsoft.com/office/drawing/2014/main" id="{2098BDF4-BF60-4DAC-B01F-8006A7773586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34" name="Рисунок 11">
              <a:extLst>
                <a:ext uri="{FF2B5EF4-FFF2-40B4-BE49-F238E27FC236}">
                  <a16:creationId xmlns:a16="http://schemas.microsoft.com/office/drawing/2014/main" id="{081F0F56-3310-4CB2-9E9B-61A1DEE2BF5E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8E837E47-B4EA-4048-B9F5-F3A39E79BE07}"/>
              </a:ext>
            </a:extLst>
          </p:cNvPr>
          <p:cNvSpPr/>
          <p:nvPr/>
        </p:nvSpPr>
        <p:spPr>
          <a:xfrm>
            <a:off x="1875569" y="137986"/>
            <a:ext cx="672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38" name="Line 4">
            <a:extLst>
              <a:ext uri="{FF2B5EF4-FFF2-40B4-BE49-F238E27FC236}">
                <a16:creationId xmlns:a16="http://schemas.microsoft.com/office/drawing/2014/main" id="{B37AFAE8-0158-4820-91C9-4CD53AB54E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287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7CA3F6-710D-44ED-AEF7-8A9432A61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3572-0793-4984-8219-A5F6A83A1C8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Блок-схема: узел 5">
            <a:extLst>
              <a:ext uri="{FF2B5EF4-FFF2-40B4-BE49-F238E27FC236}">
                <a16:creationId xmlns:a16="http://schemas.microsoft.com/office/drawing/2014/main" id="{770DBA05-BEBE-400E-89A9-6DE274D19480}"/>
              </a:ext>
            </a:extLst>
          </p:cNvPr>
          <p:cNvSpPr/>
          <p:nvPr/>
        </p:nvSpPr>
        <p:spPr bwMode="auto">
          <a:xfrm>
            <a:off x="1789585" y="1879158"/>
            <a:ext cx="3072533" cy="2920985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86000">
                <a:schemeClr val="tx1"/>
              </a:gs>
              <a:gs pos="79000">
                <a:srgbClr val="CEE3F9"/>
              </a:gs>
              <a:gs pos="50000">
                <a:srgbClr val="00B050"/>
              </a:gs>
              <a:gs pos="21000">
                <a:schemeClr val="tx1"/>
              </a:gs>
              <a:gs pos="100000">
                <a:schemeClr val="accent4">
                  <a:lumMod val="88000"/>
                  <a:lumOff val="12000"/>
                </a:schemeClr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  <a:outerShdw blurRad="50800" dist="3302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337EC42-7519-475F-B76F-0262FBEC2DE5}"/>
              </a:ext>
            </a:extLst>
          </p:cNvPr>
          <p:cNvSpPr/>
          <p:nvPr/>
        </p:nvSpPr>
        <p:spPr>
          <a:xfrm>
            <a:off x="765362" y="1226709"/>
            <a:ext cx="53668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потенциала тиражирования</a:t>
            </a:r>
          </a:p>
        </p:txBody>
      </p:sp>
      <p:sp>
        <p:nvSpPr>
          <p:cNvPr id="14" name="Блок-схема: узел 13">
            <a:extLst>
              <a:ext uri="{FF2B5EF4-FFF2-40B4-BE49-F238E27FC236}">
                <a16:creationId xmlns:a16="http://schemas.microsoft.com/office/drawing/2014/main" id="{D08E55DB-F13D-4091-AF04-86CF57CAE78C}"/>
              </a:ext>
            </a:extLst>
          </p:cNvPr>
          <p:cNvSpPr/>
          <p:nvPr/>
        </p:nvSpPr>
        <p:spPr bwMode="auto">
          <a:xfrm>
            <a:off x="4205388" y="3043444"/>
            <a:ext cx="3518185" cy="3523893"/>
          </a:xfrm>
          <a:prstGeom prst="flowChartConnector">
            <a:avLst/>
          </a:prstGeom>
          <a:gradFill>
            <a:gsLst>
              <a:gs pos="0">
                <a:schemeClr val="accent4">
                  <a:lumMod val="0"/>
                  <a:lumOff val="100000"/>
                </a:schemeClr>
              </a:gs>
              <a:gs pos="86000">
                <a:schemeClr val="tx1"/>
              </a:gs>
              <a:gs pos="50000">
                <a:srgbClr val="FFC000"/>
              </a:gs>
              <a:gs pos="21000">
                <a:schemeClr val="tx1"/>
              </a:gs>
              <a:gs pos="100000">
                <a:schemeClr val="accent4">
                  <a:lumMod val="88000"/>
                  <a:lumOff val="12000"/>
                </a:scheme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>
              <a:schemeClr val="accent1">
                <a:alpha val="40000"/>
              </a:schemeClr>
            </a:glow>
            <a:outerShdw blurRad="50800" dist="2540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0EF9D7-BC91-4B8C-B342-7337DF54E31A}"/>
              </a:ext>
            </a:extLst>
          </p:cNvPr>
          <p:cNvSpPr txBox="1"/>
          <p:nvPr/>
        </p:nvSpPr>
        <p:spPr>
          <a:xfrm>
            <a:off x="2219148" y="2415786"/>
            <a:ext cx="22134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сторонних врачей-стоматологов-ортопедов и зубных техников для обучения новой цифровой технологии на базе АУЗ ВО «ВОКСП»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6F0D7F0-424A-44DD-A8DB-E387C3DE0E2D}"/>
              </a:ext>
            </a:extLst>
          </p:cNvPr>
          <p:cNvSpPr/>
          <p:nvPr/>
        </p:nvSpPr>
        <p:spPr>
          <a:xfrm>
            <a:off x="4594889" y="3891757"/>
            <a:ext cx="28752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ортопедических конструкций с применением </a:t>
            </a:r>
            <a:endParaRPr lang="en-US" sz="1400" b="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CAD/CAM-</a:t>
            </a:r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endParaRPr lang="en-US" sz="1400" b="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стоматологических поликлиник г. Воронежа и Воронежской области, а также частных стоматологических клиник на договорной основе</a:t>
            </a: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DAF9945-A713-4F11-9CF0-8E48CBCDA103}"/>
              </a:ext>
            </a:extLst>
          </p:cNvPr>
          <p:cNvGrpSpPr/>
          <p:nvPr/>
        </p:nvGrpSpPr>
        <p:grpSpPr>
          <a:xfrm>
            <a:off x="6278416" y="1320742"/>
            <a:ext cx="2708787" cy="2413019"/>
            <a:chOff x="4724400" y="1685925"/>
            <a:chExt cx="3475038" cy="3952875"/>
          </a:xfrm>
          <a:solidFill>
            <a:schemeClr val="accent5">
              <a:lumMod val="7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1B94FF5A-E96A-4659-A10A-0565EC8297E0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4741DD58-A9DF-4522-9BDA-B3E8ADD5249A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19" name="Rectangle 8">
              <a:extLst>
                <a:ext uri="{FF2B5EF4-FFF2-40B4-BE49-F238E27FC236}">
                  <a16:creationId xmlns:a16="http://schemas.microsoft.com/office/drawing/2014/main" id="{10C3B47E-42DD-428E-9EAA-A24A8ACD424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1" y="1828801"/>
              <a:ext cx="3200400" cy="36576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FED388F8-F375-49FA-A7FA-864C8336547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8630" y="1453614"/>
            <a:ext cx="2375622" cy="2141462"/>
          </a:xfrm>
          <a:prstGeom prst="rect">
            <a:avLst/>
          </a:prstGeom>
        </p:spPr>
      </p:pic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2DCA1BE9-0239-4616-9452-EA5DBF977F10}"/>
              </a:ext>
            </a:extLst>
          </p:cNvPr>
          <p:cNvGrpSpPr/>
          <p:nvPr/>
        </p:nvGrpSpPr>
        <p:grpSpPr>
          <a:xfrm>
            <a:off x="152065" y="3722397"/>
            <a:ext cx="2557319" cy="2978441"/>
            <a:chOff x="4724400" y="1685925"/>
            <a:chExt cx="3475038" cy="3952875"/>
          </a:xfrm>
          <a:solidFill>
            <a:srgbClr val="00B050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DBF536FD-48F2-47CD-90C2-FC36EE7FB583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BCB396A0-F0C5-4AB9-90DD-B83152BA1AE0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CF7DD72F-17CE-4C79-BDB4-635A493D119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1" y="1828801"/>
              <a:ext cx="3200400" cy="365760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6BE6756E-3E6B-4C9C-A8D0-B8D3FAAEF58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4936" y="3923887"/>
            <a:ext cx="2156198" cy="256227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876421A-7840-4EF5-AE88-E20348FD69A9}"/>
              </a:ext>
            </a:extLst>
          </p:cNvPr>
          <p:cNvSpPr txBox="1"/>
          <p:nvPr/>
        </p:nvSpPr>
        <p:spPr>
          <a:xfrm>
            <a:off x="7299863" y="3622731"/>
            <a:ext cx="16811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500" b="1" dirty="0">
                <a:solidFill>
                  <a:srgbClr val="FCBC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Эстетическая реабилитация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6DF2E6-70BE-4105-80D6-C9583D48DB69}"/>
              </a:ext>
            </a:extLst>
          </p:cNvPr>
          <p:cNvSpPr txBox="1"/>
          <p:nvPr/>
        </p:nvSpPr>
        <p:spPr>
          <a:xfrm>
            <a:off x="2562590" y="6047033"/>
            <a:ext cx="2379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BD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</a:p>
          <a:p>
            <a:r>
              <a:rPr lang="ru-RU" sz="1600" b="1" dirty="0">
                <a:solidFill>
                  <a:srgbClr val="00BD5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51EFE80B-40E1-465A-BAEB-D74C88840B6D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27" name="Группа 26">
              <a:extLst>
                <a:ext uri="{FF2B5EF4-FFF2-40B4-BE49-F238E27FC236}">
                  <a16:creationId xmlns:a16="http://schemas.microsoft.com/office/drawing/2014/main" id="{A03AE2A2-3662-49C7-87BB-3FAE9BE6E210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29" name="CustomShape 4">
                <a:extLst>
                  <a:ext uri="{FF2B5EF4-FFF2-40B4-BE49-F238E27FC236}">
                    <a16:creationId xmlns:a16="http://schemas.microsoft.com/office/drawing/2014/main" id="{4BA4EE87-660E-4F70-81F4-3784BD2143EA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0" name="CustomShape 5">
                <a:extLst>
                  <a:ext uri="{FF2B5EF4-FFF2-40B4-BE49-F238E27FC236}">
                    <a16:creationId xmlns:a16="http://schemas.microsoft.com/office/drawing/2014/main" id="{5614ED5C-97C2-469F-BACC-120842AE011A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28" name="Рисунок 11">
              <a:extLst>
                <a:ext uri="{FF2B5EF4-FFF2-40B4-BE49-F238E27FC236}">
                  <a16:creationId xmlns:a16="http://schemas.microsoft.com/office/drawing/2014/main" id="{7B81502F-992F-4BAB-800D-E0173E637E2E}"/>
                </a:ext>
              </a:extLst>
            </p:cNvPr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5413537B-9EE7-4682-9E78-A0A76E66252C}"/>
              </a:ext>
            </a:extLst>
          </p:cNvPr>
          <p:cNvSpPr/>
          <p:nvPr/>
        </p:nvSpPr>
        <p:spPr>
          <a:xfrm>
            <a:off x="1875569" y="137986"/>
            <a:ext cx="672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32" name="Line 4">
            <a:extLst>
              <a:ext uri="{FF2B5EF4-FFF2-40B4-BE49-F238E27FC236}">
                <a16:creationId xmlns:a16="http://schemas.microsoft.com/office/drawing/2014/main" id="{26586797-272F-4D4C-AE1A-A86A7553BE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746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6E70160-225F-4B7E-A8DB-65B0F34AE0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C7C8F90-3D19-425A-9247-D7FBE47A8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3572-0793-4984-8219-A5F6A83A1C8D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EDE34A7B-CB5D-4450-8B84-17421CF12DB6}"/>
              </a:ext>
            </a:extLst>
          </p:cNvPr>
          <p:cNvGrpSpPr/>
          <p:nvPr/>
        </p:nvGrpSpPr>
        <p:grpSpPr>
          <a:xfrm>
            <a:off x="7670163" y="72515"/>
            <a:ext cx="1263444" cy="1214173"/>
            <a:chOff x="5442154" y="1401208"/>
            <a:chExt cx="1238864" cy="1106017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id="{1FAFD04E-3F54-4C42-B433-5196295F8E99}"/>
                </a:ext>
              </a:extLst>
            </p:cNvPr>
            <p:cNvGrpSpPr/>
            <p:nvPr/>
          </p:nvGrpSpPr>
          <p:grpSpPr>
            <a:xfrm>
              <a:off x="5442154" y="1401208"/>
              <a:ext cx="1238864" cy="1106017"/>
              <a:chOff x="5442154" y="1401208"/>
              <a:chExt cx="1238864" cy="1106017"/>
            </a:xfrm>
          </p:grpSpPr>
          <p:sp>
            <p:nvSpPr>
              <p:cNvPr id="11" name="CustomShape 4">
                <a:extLst>
                  <a:ext uri="{FF2B5EF4-FFF2-40B4-BE49-F238E27FC236}">
                    <a16:creationId xmlns:a16="http://schemas.microsoft.com/office/drawing/2014/main" id="{8DE540E3-20B8-4FC0-AE32-B432F8659926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" name="CustomShape 5">
                <a:extLst>
                  <a:ext uri="{FF2B5EF4-FFF2-40B4-BE49-F238E27FC236}">
                    <a16:creationId xmlns:a16="http://schemas.microsoft.com/office/drawing/2014/main" id="{481A0C1B-7B18-48F6-B79E-6442F4D9F90D}"/>
                  </a:ext>
                </a:extLst>
              </p:cNvPr>
              <p:cNvSpPr/>
              <p:nvPr/>
            </p:nvSpPr>
            <p:spPr>
              <a:xfrm>
                <a:off x="5442154" y="1954217"/>
                <a:ext cx="1238864" cy="24371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10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1000" b="0" strike="noStrike" spc="-1" dirty="0">
                  <a:latin typeface="Arial"/>
                </a:endParaRPr>
              </a:p>
            </p:txBody>
          </p:sp>
        </p:grpSp>
        <p:pic>
          <p:nvPicPr>
            <p:cNvPr id="10" name="Рисунок 11">
              <a:extLst>
                <a:ext uri="{FF2B5EF4-FFF2-40B4-BE49-F238E27FC236}">
                  <a16:creationId xmlns:a16="http://schemas.microsoft.com/office/drawing/2014/main" id="{56F77E9A-B9A0-4344-AEE9-9F01DB4B2D1C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9A6FC22-97C5-486B-8120-804E906C5BC9}"/>
              </a:ext>
            </a:extLst>
          </p:cNvPr>
          <p:cNvSpPr txBox="1"/>
          <p:nvPr/>
        </p:nvSpPr>
        <p:spPr>
          <a:xfrm>
            <a:off x="2184566" y="5601087"/>
            <a:ext cx="5850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7069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id="{2F386EE3-8181-48DD-B5C9-01330B8DA3B4}"/>
              </a:ext>
            </a:extLst>
          </p:cNvPr>
          <p:cNvSpPr/>
          <p:nvPr/>
        </p:nvSpPr>
        <p:spPr bwMode="auto">
          <a:xfrm>
            <a:off x="1807827" y="1060856"/>
            <a:ext cx="3383606" cy="609008"/>
          </a:xfrm>
          <a:prstGeom prst="rect">
            <a:avLst/>
          </a:prstGeom>
          <a:solidFill>
            <a:srgbClr val="E47C9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85DA37-8D52-452E-B78A-B9C3723A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01769" y="6269490"/>
            <a:ext cx="2133600" cy="457200"/>
          </a:xfrm>
        </p:spPr>
        <p:txBody>
          <a:bodyPr/>
          <a:lstStyle/>
          <a:p>
            <a:fld id="{C9F743FD-0C8E-435D-964F-1C93F9071D32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44698FFE-CF7E-4E43-B3D2-F379F2B9C8CF}"/>
              </a:ext>
            </a:extLst>
          </p:cNvPr>
          <p:cNvGrpSpPr/>
          <p:nvPr/>
        </p:nvGrpSpPr>
        <p:grpSpPr>
          <a:xfrm>
            <a:off x="209157" y="159798"/>
            <a:ext cx="1144653" cy="1003178"/>
            <a:chOff x="5438288" y="1401208"/>
            <a:chExt cx="1228696" cy="1106017"/>
          </a:xfrm>
        </p:grpSpPr>
        <p:grpSp>
          <p:nvGrpSpPr>
            <p:cNvPr id="38" name="Группа 37">
              <a:extLst>
                <a:ext uri="{FF2B5EF4-FFF2-40B4-BE49-F238E27FC236}">
                  <a16:creationId xmlns:a16="http://schemas.microsoft.com/office/drawing/2014/main" id="{F8524EE3-7C9B-476A-B6E3-CE96AA27C5AA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40" name="CustomShape 4">
                <a:extLst>
                  <a:ext uri="{FF2B5EF4-FFF2-40B4-BE49-F238E27FC236}">
                    <a16:creationId xmlns:a16="http://schemas.microsoft.com/office/drawing/2014/main" id="{E159F261-ED81-43DB-866A-F8519EADBD07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1" name="CustomShape 5">
                <a:extLst>
                  <a:ext uri="{FF2B5EF4-FFF2-40B4-BE49-F238E27FC236}">
                    <a16:creationId xmlns:a16="http://schemas.microsoft.com/office/drawing/2014/main" id="{6C54D7FF-801F-4801-A00D-235048A3DBC7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39" name="Рисунок 11">
              <a:extLst>
                <a:ext uri="{FF2B5EF4-FFF2-40B4-BE49-F238E27FC236}">
                  <a16:creationId xmlns:a16="http://schemas.microsoft.com/office/drawing/2014/main" id="{E03D4109-71D6-4A82-9E27-19DC8D3FA2D5}"/>
                </a:ext>
              </a:extLst>
            </p:cNvPr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3" name="Rectangle 5">
            <a:extLst>
              <a:ext uri="{FF2B5EF4-FFF2-40B4-BE49-F238E27FC236}">
                <a16:creationId xmlns:a16="http://schemas.microsoft.com/office/drawing/2014/main" id="{37DEFBCF-9392-4A5B-8F73-AC69D27D4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449" y="131310"/>
            <a:ext cx="671151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">
            <a:extLst>
              <a:ext uri="{FF2B5EF4-FFF2-40B4-BE49-F238E27FC236}">
                <a16:creationId xmlns:a16="http://schemas.microsoft.com/office/drawing/2014/main" id="{1DF612C8-76ED-460F-A93B-719172E637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id="{3108CDDD-C48E-471A-9975-16DC5E9E8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3030" y="733190"/>
            <a:ext cx="671151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102523-28D0-4F26-88A7-945CD805BCCC}"/>
              </a:ext>
            </a:extLst>
          </p:cNvPr>
          <p:cNvSpPr txBox="1"/>
          <p:nvPr/>
        </p:nvSpPr>
        <p:spPr>
          <a:xfrm>
            <a:off x="2083030" y="1126270"/>
            <a:ext cx="2827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Миссия проекта: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E7FE12-99E6-4B2D-A725-F2CAC71B8507}"/>
              </a:ext>
            </a:extLst>
          </p:cNvPr>
          <p:cNvSpPr txBox="1"/>
          <p:nvPr/>
        </p:nvSpPr>
        <p:spPr>
          <a:xfrm>
            <a:off x="349453" y="1865303"/>
            <a:ext cx="4350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пациентов ортопедическими конструкциями, выполненными с помощью современной цифровой технологии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CAD/CAM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C2F268A-4CC6-49CC-83E8-90DA513E3D7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215" y="4140195"/>
            <a:ext cx="2826823" cy="2129295"/>
          </a:xfrm>
          <a:prstGeom prst="rect">
            <a:avLst/>
          </a:prstGeom>
          <a:effectLst>
            <a:outerShdw blurRad="50800" dist="3429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6D58344-CC26-4598-9F19-15725AFB180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8758" y="1294963"/>
            <a:ext cx="2445884" cy="3452523"/>
          </a:xfrm>
          <a:prstGeom prst="rect">
            <a:avLst/>
          </a:prstGeom>
          <a:effectLst>
            <a:outerShdw blurRad="50800" dist="292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F328BB1-51E0-4002-8E07-FFE24DCD5D9A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66104" y="3488627"/>
            <a:ext cx="2402588" cy="2079852"/>
          </a:xfrm>
          <a:prstGeom prst="rect">
            <a:avLst/>
          </a:prstGeom>
          <a:effectLst>
            <a:outerShdw blurRad="50800" dist="3175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180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85DA37-8D52-452E-B78A-B9C3723A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43FD-0C8E-435D-964F-1C93F9071D3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id="{49980569-9DB2-418C-B11C-D523D9307965}"/>
              </a:ext>
            </a:extLst>
          </p:cNvPr>
          <p:cNvGraphicFramePr/>
          <p:nvPr>
            <p:extLst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stomShape 2">
            <a:extLst>
              <a:ext uri="{FF2B5EF4-FFF2-40B4-BE49-F238E27FC236}">
                <a16:creationId xmlns:a16="http://schemas.microsoft.com/office/drawing/2014/main" id="{637B289E-1E58-4A09-8705-8953DDBFEFEB}"/>
              </a:ext>
            </a:extLst>
          </p:cNvPr>
          <p:cNvSpPr/>
          <p:nvPr/>
        </p:nvSpPr>
        <p:spPr>
          <a:xfrm>
            <a:off x="3401445" y="2547892"/>
            <a:ext cx="5602332" cy="2232720"/>
          </a:xfrm>
          <a:prstGeom prst="roundRect">
            <a:avLst>
              <a:gd name="adj" fmla="val 50000"/>
            </a:avLst>
          </a:prstGeom>
          <a:solidFill>
            <a:srgbClr val="CCCC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200" b="1" strike="noStrike" spc="-1" dirty="0">
                <a:solidFill>
                  <a:srgbClr val="000000"/>
                </a:solidFill>
                <a:latin typeface="Constantia"/>
              </a:rPr>
              <a:t> </a:t>
            </a:r>
            <a:r>
              <a:rPr lang="ru-RU" sz="1400" b="1" strike="noStrike" spc="-1" dirty="0">
                <a:solidFill>
                  <a:srgbClr val="000000"/>
                </a:solidFill>
                <a:latin typeface="Cambria"/>
              </a:rPr>
              <a:t>повышение эффективности лечения пациентов </a:t>
            </a:r>
          </a:p>
          <a:p>
            <a:pPr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trike="noStrike" spc="-1" dirty="0">
                <a:solidFill>
                  <a:srgbClr val="000000"/>
                </a:solidFill>
                <a:latin typeface="Cambria"/>
              </a:rPr>
              <a:t>с </a:t>
            </a:r>
            <a:r>
              <a:rPr lang="ru-RU" sz="1400" b="1" spc="-1" dirty="0">
                <a:solidFill>
                  <a:srgbClr val="000000"/>
                </a:solidFill>
                <a:latin typeface="Cambria"/>
              </a:rPr>
              <a:t>применением систем компьютерного моделирования</a:t>
            </a:r>
          </a:p>
          <a:p>
            <a:pPr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trike="noStrike" spc="-1" dirty="0">
                <a:solidFill>
                  <a:srgbClr val="000000"/>
                </a:solidFill>
                <a:latin typeface="Cambria"/>
              </a:rPr>
              <a:t>и изготовления протезов на основании анализа</a:t>
            </a:r>
          </a:p>
          <a:p>
            <a:pPr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pc="-1" dirty="0">
                <a:solidFill>
                  <a:srgbClr val="000000"/>
                </a:solidFill>
                <a:latin typeface="Cambria"/>
              </a:rPr>
              <a:t>результатов клинического применения технологии,</a:t>
            </a:r>
          </a:p>
          <a:p>
            <a:pPr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trike="noStrike" spc="-1" dirty="0">
                <a:solidFill>
                  <a:srgbClr val="000000"/>
                </a:solidFill>
                <a:latin typeface="Cambria"/>
              </a:rPr>
              <a:t>создания первой отечественной стоматологической</a:t>
            </a:r>
          </a:p>
          <a:p>
            <a:pPr algn="ctr">
              <a:lnSpc>
                <a:spcPct val="100000"/>
              </a:lnSpc>
              <a:buClr>
                <a:srgbClr val="FF0000"/>
              </a:buClr>
            </a:pPr>
            <a:r>
              <a:rPr lang="en-US" sz="1400" b="1" spc="-1" dirty="0">
                <a:solidFill>
                  <a:srgbClr val="000000"/>
                </a:solidFill>
                <a:latin typeface="Cambria"/>
              </a:rPr>
              <a:t>CAD/CAM</a:t>
            </a:r>
            <a:r>
              <a:rPr lang="ru-RU" sz="1400" b="1" strike="noStrike" spc="-1" dirty="0">
                <a:solidFill>
                  <a:srgbClr val="000000"/>
                </a:solidFill>
                <a:latin typeface="Cambria"/>
              </a:rPr>
              <a:t> системы, разработки рекомендаций</a:t>
            </a:r>
          </a:p>
          <a:p>
            <a:pPr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pc="-1" dirty="0">
                <a:solidFill>
                  <a:srgbClr val="000000"/>
                </a:solidFill>
                <a:latin typeface="Cambria"/>
              </a:rPr>
              <a:t>по совершенствованию технологического процесса</a:t>
            </a:r>
          </a:p>
          <a:p>
            <a:pPr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trike="noStrike" spc="-1" dirty="0">
                <a:solidFill>
                  <a:srgbClr val="000000"/>
                </a:solidFill>
                <a:latin typeface="Cambria"/>
              </a:rPr>
              <a:t>изготовления кар</a:t>
            </a:r>
            <a:r>
              <a:rPr lang="ru-RU" sz="1400" b="1" spc="-1" dirty="0">
                <a:solidFill>
                  <a:srgbClr val="000000"/>
                </a:solidFill>
                <a:latin typeface="Cambria"/>
              </a:rPr>
              <a:t>касных цельнокерамических</a:t>
            </a:r>
          </a:p>
          <a:p>
            <a:pPr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trike="noStrike" spc="-1" dirty="0">
                <a:solidFill>
                  <a:srgbClr val="000000"/>
                </a:solidFill>
                <a:latin typeface="Cambria"/>
              </a:rPr>
              <a:t>реставраций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7" name="CustomShape 3">
            <a:extLst>
              <a:ext uri="{FF2B5EF4-FFF2-40B4-BE49-F238E27FC236}">
                <a16:creationId xmlns:a16="http://schemas.microsoft.com/office/drawing/2014/main" id="{739B760B-98CF-4CF2-A9A4-E8CF9ED7EB39}"/>
              </a:ext>
            </a:extLst>
          </p:cNvPr>
          <p:cNvSpPr/>
          <p:nvPr/>
        </p:nvSpPr>
        <p:spPr>
          <a:xfrm>
            <a:off x="3114481" y="977088"/>
            <a:ext cx="5413975" cy="1440837"/>
          </a:xfrm>
          <a:prstGeom prst="roundRect">
            <a:avLst>
              <a:gd name="adj" fmla="val 50000"/>
            </a:avLst>
          </a:prstGeom>
          <a:solidFill>
            <a:srgbClr val="9EDAD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marL="286110" indent="-285750" algn="ctr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400" b="1" strike="noStrike" spc="-1" dirty="0">
                <a:solidFill>
                  <a:srgbClr val="000000"/>
                </a:solidFill>
                <a:latin typeface="Cambria"/>
              </a:rPr>
              <a:t>в последние годы у пациентов значительно возросли </a:t>
            </a:r>
          </a:p>
          <a:p>
            <a:pPr marL="360"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trike="noStrike" spc="-1" dirty="0">
                <a:solidFill>
                  <a:srgbClr val="000000"/>
                </a:solidFill>
                <a:latin typeface="Cambria"/>
              </a:rPr>
              <a:t>требования как к функциональности, эстетике и </a:t>
            </a:r>
          </a:p>
          <a:p>
            <a:pPr marL="360"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trike="noStrike" spc="-1">
                <a:solidFill>
                  <a:srgbClr val="000000"/>
                </a:solidFill>
                <a:latin typeface="Cambria"/>
              </a:rPr>
              <a:t>долговечности </a:t>
            </a:r>
            <a:r>
              <a:rPr lang="ru-RU" sz="1400" b="1" strike="noStrike" spc="-1" dirty="0">
                <a:solidFill>
                  <a:srgbClr val="000000"/>
                </a:solidFill>
                <a:latin typeface="Cambria"/>
              </a:rPr>
              <a:t>изготовленных реставраций зубов, так </a:t>
            </a:r>
          </a:p>
          <a:p>
            <a:pPr marL="360"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pc="-1" dirty="0">
                <a:solidFill>
                  <a:srgbClr val="000000"/>
                </a:solidFill>
                <a:latin typeface="Cambria"/>
              </a:rPr>
              <a:t>и к срокам их изготовления </a:t>
            </a:r>
            <a:endParaRPr lang="ru-RU" sz="1400" b="0" strike="noStrike" spc="-1" dirty="0">
              <a:latin typeface="Arial"/>
            </a:endParaRPr>
          </a:p>
        </p:txBody>
      </p:sp>
      <p:grpSp>
        <p:nvGrpSpPr>
          <p:cNvPr id="8" name="Group 4">
            <a:extLst>
              <a:ext uri="{FF2B5EF4-FFF2-40B4-BE49-F238E27FC236}">
                <a16:creationId xmlns:a16="http://schemas.microsoft.com/office/drawing/2014/main" id="{9A696C1B-7430-4194-85A0-ADBAD0B967E5}"/>
              </a:ext>
            </a:extLst>
          </p:cNvPr>
          <p:cNvGrpSpPr/>
          <p:nvPr/>
        </p:nvGrpSpPr>
        <p:grpSpPr>
          <a:xfrm>
            <a:off x="1367955" y="1372953"/>
            <a:ext cx="1391350" cy="678240"/>
            <a:chOff x="1896480" y="585000"/>
            <a:chExt cx="1240200" cy="678240"/>
          </a:xfrm>
        </p:grpSpPr>
        <p:sp>
          <p:nvSpPr>
            <p:cNvPr id="9" name="CustomShape 5">
              <a:extLst>
                <a:ext uri="{FF2B5EF4-FFF2-40B4-BE49-F238E27FC236}">
                  <a16:creationId xmlns:a16="http://schemas.microsoft.com/office/drawing/2014/main" id="{AA862D4C-D84E-4579-B127-8F029176A973}"/>
                </a:ext>
              </a:extLst>
            </p:cNvPr>
            <p:cNvSpPr/>
            <p:nvPr/>
          </p:nvSpPr>
          <p:spPr>
            <a:xfrm>
              <a:off x="1896480" y="694800"/>
              <a:ext cx="1218240" cy="459360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6">
              <a:extLst>
                <a:ext uri="{FF2B5EF4-FFF2-40B4-BE49-F238E27FC236}">
                  <a16:creationId xmlns:a16="http://schemas.microsoft.com/office/drawing/2014/main" id="{599FD0D5-3D29-442B-B16C-0EF58F46566B}"/>
                </a:ext>
              </a:extLst>
            </p:cNvPr>
            <p:cNvSpPr/>
            <p:nvPr/>
          </p:nvSpPr>
          <p:spPr>
            <a:xfrm>
              <a:off x="1965960" y="720720"/>
              <a:ext cx="1078560" cy="406440"/>
            </a:xfrm>
            <a:prstGeom prst="ellipse">
              <a:avLst/>
            </a:prstGeom>
            <a:gradFill rotWithShape="0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7">
              <a:extLst>
                <a:ext uri="{FF2B5EF4-FFF2-40B4-BE49-F238E27FC236}">
                  <a16:creationId xmlns:a16="http://schemas.microsoft.com/office/drawing/2014/main" id="{DAC8F66D-2162-42B8-A169-58D8CEA35E8A}"/>
                </a:ext>
              </a:extLst>
            </p:cNvPr>
            <p:cNvSpPr/>
            <p:nvPr/>
          </p:nvSpPr>
          <p:spPr>
            <a:xfrm>
              <a:off x="2028600" y="585000"/>
              <a:ext cx="1107360" cy="678240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8">
              <a:extLst>
                <a:ext uri="{FF2B5EF4-FFF2-40B4-BE49-F238E27FC236}">
                  <a16:creationId xmlns:a16="http://schemas.microsoft.com/office/drawing/2014/main" id="{797404C8-B587-4B99-8C69-7FFF423C10D3}"/>
                </a:ext>
              </a:extLst>
            </p:cNvPr>
            <p:cNvSpPr/>
            <p:nvPr/>
          </p:nvSpPr>
          <p:spPr>
            <a:xfrm>
              <a:off x="2029320" y="585000"/>
              <a:ext cx="1107360" cy="678240"/>
            </a:xfrm>
            <a:prstGeom prst="ellipse">
              <a:avLst/>
            </a:prstGeom>
            <a:gradFill rotWithShape="0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9">
              <a:extLst>
                <a:ext uri="{FF2B5EF4-FFF2-40B4-BE49-F238E27FC236}">
                  <a16:creationId xmlns:a16="http://schemas.microsoft.com/office/drawing/2014/main" id="{7CE5C524-9175-4BDF-8B84-36B2313EBCAB}"/>
                </a:ext>
              </a:extLst>
            </p:cNvPr>
            <p:cNvSpPr/>
            <p:nvPr/>
          </p:nvSpPr>
          <p:spPr>
            <a:xfrm>
              <a:off x="2089800" y="585000"/>
              <a:ext cx="827280" cy="678240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0">
              <a:extLst>
                <a:ext uri="{FF2B5EF4-FFF2-40B4-BE49-F238E27FC236}">
                  <a16:creationId xmlns:a16="http://schemas.microsoft.com/office/drawing/2014/main" id="{57A0A62B-E69B-4450-9890-80A801C2BF96}"/>
                </a:ext>
              </a:extLst>
            </p:cNvPr>
            <p:cNvSpPr/>
            <p:nvPr/>
          </p:nvSpPr>
          <p:spPr>
            <a:xfrm>
              <a:off x="2091960" y="585000"/>
              <a:ext cx="826560" cy="678240"/>
            </a:xfrm>
            <a:prstGeom prst="ellipse">
              <a:avLst/>
            </a:prstGeom>
            <a:gradFill rotWithShape="0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5" name="Group 11">
            <a:extLst>
              <a:ext uri="{FF2B5EF4-FFF2-40B4-BE49-F238E27FC236}">
                <a16:creationId xmlns:a16="http://schemas.microsoft.com/office/drawing/2014/main" id="{5FA66449-CA39-46AA-8E99-A3E319B46F9A}"/>
              </a:ext>
            </a:extLst>
          </p:cNvPr>
          <p:cNvGrpSpPr/>
          <p:nvPr/>
        </p:nvGrpSpPr>
        <p:grpSpPr>
          <a:xfrm>
            <a:off x="1732817" y="3313912"/>
            <a:ext cx="1433737" cy="647003"/>
            <a:chOff x="2572200" y="2389320"/>
            <a:chExt cx="1319400" cy="536760"/>
          </a:xfrm>
        </p:grpSpPr>
        <p:sp>
          <p:nvSpPr>
            <p:cNvPr id="16" name="CustomShape 12">
              <a:extLst>
                <a:ext uri="{FF2B5EF4-FFF2-40B4-BE49-F238E27FC236}">
                  <a16:creationId xmlns:a16="http://schemas.microsoft.com/office/drawing/2014/main" id="{5DB7FD17-789E-4151-9F98-D6A14544394E}"/>
                </a:ext>
              </a:extLst>
            </p:cNvPr>
            <p:cNvSpPr/>
            <p:nvPr/>
          </p:nvSpPr>
          <p:spPr>
            <a:xfrm>
              <a:off x="2572200" y="2476080"/>
              <a:ext cx="1296000" cy="363240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3">
              <a:extLst>
                <a:ext uri="{FF2B5EF4-FFF2-40B4-BE49-F238E27FC236}">
                  <a16:creationId xmlns:a16="http://schemas.microsoft.com/office/drawing/2014/main" id="{0522DA87-AFA8-4F5C-AB55-DCD1570E09A7}"/>
                </a:ext>
              </a:extLst>
            </p:cNvPr>
            <p:cNvSpPr/>
            <p:nvPr/>
          </p:nvSpPr>
          <p:spPr>
            <a:xfrm>
              <a:off x="2646360" y="2496600"/>
              <a:ext cx="1147320" cy="321840"/>
            </a:xfrm>
            <a:prstGeom prst="ellipse">
              <a:avLst/>
            </a:prstGeom>
            <a:gradFill rotWithShape="0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4">
              <a:extLst>
                <a:ext uri="{FF2B5EF4-FFF2-40B4-BE49-F238E27FC236}">
                  <a16:creationId xmlns:a16="http://schemas.microsoft.com/office/drawing/2014/main" id="{206953F4-80AE-49F4-B00E-5DA8EE9EDCCF}"/>
                </a:ext>
              </a:extLst>
            </p:cNvPr>
            <p:cNvSpPr/>
            <p:nvPr/>
          </p:nvSpPr>
          <p:spPr>
            <a:xfrm>
              <a:off x="2712960" y="2389320"/>
              <a:ext cx="1177920" cy="536760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15">
              <a:extLst>
                <a:ext uri="{FF2B5EF4-FFF2-40B4-BE49-F238E27FC236}">
                  <a16:creationId xmlns:a16="http://schemas.microsoft.com/office/drawing/2014/main" id="{1CF24BB3-0434-4C32-AD5F-43686B9B6884}"/>
                </a:ext>
              </a:extLst>
            </p:cNvPr>
            <p:cNvSpPr/>
            <p:nvPr/>
          </p:nvSpPr>
          <p:spPr>
            <a:xfrm>
              <a:off x="2713680" y="2389320"/>
              <a:ext cx="1177920" cy="536760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16">
              <a:extLst>
                <a:ext uri="{FF2B5EF4-FFF2-40B4-BE49-F238E27FC236}">
                  <a16:creationId xmlns:a16="http://schemas.microsoft.com/office/drawing/2014/main" id="{37D0B20A-671E-43CB-A57D-6F29212B2734}"/>
                </a:ext>
              </a:extLst>
            </p:cNvPr>
            <p:cNvSpPr/>
            <p:nvPr/>
          </p:nvSpPr>
          <p:spPr>
            <a:xfrm>
              <a:off x="2777760" y="2389320"/>
              <a:ext cx="880200" cy="536760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17">
              <a:extLst>
                <a:ext uri="{FF2B5EF4-FFF2-40B4-BE49-F238E27FC236}">
                  <a16:creationId xmlns:a16="http://schemas.microsoft.com/office/drawing/2014/main" id="{5CB02C72-C59E-481B-8F56-D2DFA5C1073A}"/>
                </a:ext>
              </a:extLst>
            </p:cNvPr>
            <p:cNvSpPr/>
            <p:nvPr/>
          </p:nvSpPr>
          <p:spPr>
            <a:xfrm>
              <a:off x="2780280" y="2389320"/>
              <a:ext cx="879480" cy="536760"/>
            </a:xfrm>
            <a:prstGeom prst="ellipse">
              <a:avLst/>
            </a:prstGeom>
            <a:gradFill rotWithShape="0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/>
            <a:lstStyle/>
            <a:p>
              <a:endParaRPr lang="ru-RU" dirty="0"/>
            </a:p>
          </p:txBody>
        </p:sp>
      </p:grpSp>
      <p:sp>
        <p:nvSpPr>
          <p:cNvPr id="22" name="CustomShape 18">
            <a:extLst>
              <a:ext uri="{FF2B5EF4-FFF2-40B4-BE49-F238E27FC236}">
                <a16:creationId xmlns:a16="http://schemas.microsoft.com/office/drawing/2014/main" id="{DAA8BCA7-B8EC-4C41-BFFF-22083A0645EA}"/>
              </a:ext>
            </a:extLst>
          </p:cNvPr>
          <p:cNvSpPr/>
          <p:nvPr/>
        </p:nvSpPr>
        <p:spPr>
          <a:xfrm>
            <a:off x="3143854" y="4904090"/>
            <a:ext cx="5650694" cy="1508242"/>
          </a:xfrm>
          <a:prstGeom prst="roundRect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marL="286110" indent="-285750" algn="ctr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1400" b="1" spc="-1" dirty="0">
                <a:solidFill>
                  <a:srgbClr val="000000"/>
                </a:solidFill>
                <a:latin typeface="Cambria"/>
              </a:rPr>
              <a:t>восстановление здоровья путем сохранения </a:t>
            </a:r>
          </a:p>
          <a:p>
            <a:pPr marL="360"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pc="-1" dirty="0">
                <a:solidFill>
                  <a:srgbClr val="000000"/>
                </a:solidFill>
                <a:latin typeface="Cambria"/>
              </a:rPr>
              <a:t>функций организма человека </a:t>
            </a:r>
            <a:r>
              <a:rPr lang="en-US" sz="1400" b="1" spc="-1" dirty="0">
                <a:solidFill>
                  <a:srgbClr val="000000"/>
                </a:solidFill>
                <a:latin typeface="Cambria"/>
              </a:rPr>
              <a:t>(</a:t>
            </a:r>
            <a:r>
              <a:rPr lang="ru-RU" sz="1400" b="1" spc="-1" dirty="0">
                <a:solidFill>
                  <a:srgbClr val="000000"/>
                </a:solidFill>
                <a:latin typeface="Cambria"/>
              </a:rPr>
              <a:t>жевания, эстетики, </a:t>
            </a:r>
          </a:p>
          <a:p>
            <a:pPr marL="360"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pc="-1" dirty="0">
                <a:solidFill>
                  <a:srgbClr val="000000"/>
                </a:solidFill>
                <a:latin typeface="Cambria"/>
              </a:rPr>
              <a:t>фонетики) за счет интеграции </a:t>
            </a:r>
          </a:p>
          <a:p>
            <a:pPr marL="360"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pc="-1" dirty="0">
                <a:solidFill>
                  <a:srgbClr val="000000"/>
                </a:solidFill>
                <a:latin typeface="Cambria"/>
              </a:rPr>
              <a:t>каждого зуба в окклюзию с сохранением формы, </a:t>
            </a:r>
          </a:p>
          <a:p>
            <a:pPr marL="360" algn="ctr">
              <a:lnSpc>
                <a:spcPct val="100000"/>
              </a:lnSpc>
              <a:buClr>
                <a:srgbClr val="FF0000"/>
              </a:buClr>
            </a:pPr>
            <a:r>
              <a:rPr lang="ru-RU" sz="1400" b="1" spc="-1" dirty="0">
                <a:solidFill>
                  <a:srgbClr val="000000"/>
                </a:solidFill>
                <a:latin typeface="Cambria"/>
              </a:rPr>
              <a:t>цвета и прочности зуба в короткий промежуток времени</a:t>
            </a:r>
          </a:p>
        </p:txBody>
      </p:sp>
      <p:grpSp>
        <p:nvGrpSpPr>
          <p:cNvPr id="23" name="Group 19">
            <a:extLst>
              <a:ext uri="{FF2B5EF4-FFF2-40B4-BE49-F238E27FC236}">
                <a16:creationId xmlns:a16="http://schemas.microsoft.com/office/drawing/2014/main" id="{11CB0683-0B2B-4A97-B6BD-0E77A46142E8}"/>
              </a:ext>
            </a:extLst>
          </p:cNvPr>
          <p:cNvGrpSpPr/>
          <p:nvPr/>
        </p:nvGrpSpPr>
        <p:grpSpPr>
          <a:xfrm>
            <a:off x="1272450" y="5308781"/>
            <a:ext cx="1451160" cy="714240"/>
            <a:chOff x="1663560" y="4491000"/>
            <a:chExt cx="1451160" cy="714240"/>
          </a:xfrm>
        </p:grpSpPr>
        <p:sp>
          <p:nvSpPr>
            <p:cNvPr id="24" name="CustomShape 20">
              <a:extLst>
                <a:ext uri="{FF2B5EF4-FFF2-40B4-BE49-F238E27FC236}">
                  <a16:creationId xmlns:a16="http://schemas.microsoft.com/office/drawing/2014/main" id="{EB22D2E9-57E6-42FF-9E11-A0F7A3034894}"/>
                </a:ext>
              </a:extLst>
            </p:cNvPr>
            <p:cNvSpPr/>
            <p:nvPr/>
          </p:nvSpPr>
          <p:spPr>
            <a:xfrm>
              <a:off x="1663560" y="4606560"/>
              <a:ext cx="1425600" cy="483480"/>
            </a:xfrm>
            <a:prstGeom prst="ellipse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1">
              <a:extLst>
                <a:ext uri="{FF2B5EF4-FFF2-40B4-BE49-F238E27FC236}">
                  <a16:creationId xmlns:a16="http://schemas.microsoft.com/office/drawing/2014/main" id="{754C88EB-7391-4916-90C7-99BE5D7CE608}"/>
                </a:ext>
              </a:extLst>
            </p:cNvPr>
            <p:cNvSpPr/>
            <p:nvPr/>
          </p:nvSpPr>
          <p:spPr>
            <a:xfrm>
              <a:off x="1744920" y="4633920"/>
              <a:ext cx="1262160" cy="428040"/>
            </a:xfrm>
            <a:prstGeom prst="ellipse">
              <a:avLst/>
            </a:prstGeom>
            <a:gradFill rotWithShape="0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CustomShape 22">
              <a:extLst>
                <a:ext uri="{FF2B5EF4-FFF2-40B4-BE49-F238E27FC236}">
                  <a16:creationId xmlns:a16="http://schemas.microsoft.com/office/drawing/2014/main" id="{AC55BC8C-5B15-4C0A-BB22-3489A3818DE7}"/>
                </a:ext>
              </a:extLst>
            </p:cNvPr>
            <p:cNvSpPr/>
            <p:nvPr/>
          </p:nvSpPr>
          <p:spPr>
            <a:xfrm>
              <a:off x="1818000" y="4491000"/>
              <a:ext cx="1295640" cy="714240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" name="CustomShape 23">
              <a:extLst>
                <a:ext uri="{FF2B5EF4-FFF2-40B4-BE49-F238E27FC236}">
                  <a16:creationId xmlns:a16="http://schemas.microsoft.com/office/drawing/2014/main" id="{237CEB75-2093-4233-A34C-99EBD0613AA3}"/>
                </a:ext>
              </a:extLst>
            </p:cNvPr>
            <p:cNvSpPr/>
            <p:nvPr/>
          </p:nvSpPr>
          <p:spPr>
            <a:xfrm>
              <a:off x="1819080" y="4491000"/>
              <a:ext cx="1295640" cy="714240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CustomShape 24">
              <a:extLst>
                <a:ext uri="{FF2B5EF4-FFF2-40B4-BE49-F238E27FC236}">
                  <a16:creationId xmlns:a16="http://schemas.microsoft.com/office/drawing/2014/main" id="{730D799A-5F53-40D6-94CB-489D81929BC4}"/>
                </a:ext>
              </a:extLst>
            </p:cNvPr>
            <p:cNvSpPr/>
            <p:nvPr/>
          </p:nvSpPr>
          <p:spPr>
            <a:xfrm>
              <a:off x="1889640" y="4491000"/>
              <a:ext cx="968040" cy="714240"/>
            </a:xfrm>
            <a:prstGeom prst="ellipse">
              <a:avLst/>
            </a:prstGeom>
            <a:gradFill rotWithShape="0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CustomShape 25">
              <a:extLst>
                <a:ext uri="{FF2B5EF4-FFF2-40B4-BE49-F238E27FC236}">
                  <a16:creationId xmlns:a16="http://schemas.microsoft.com/office/drawing/2014/main" id="{09723BFB-7696-49AB-8148-9F182992F9F5}"/>
                </a:ext>
              </a:extLst>
            </p:cNvPr>
            <p:cNvSpPr/>
            <p:nvPr/>
          </p:nvSpPr>
          <p:spPr>
            <a:xfrm>
              <a:off x="1892160" y="4491000"/>
              <a:ext cx="967320" cy="714240"/>
            </a:xfrm>
            <a:prstGeom prst="ellips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0" name="CustomShape 28">
            <a:extLst>
              <a:ext uri="{FF2B5EF4-FFF2-40B4-BE49-F238E27FC236}">
                <a16:creationId xmlns:a16="http://schemas.microsoft.com/office/drawing/2014/main" id="{AF10DDF2-2D55-4AFB-A8F9-A356D0A14534}"/>
              </a:ext>
            </a:extLst>
          </p:cNvPr>
          <p:cNvSpPr/>
          <p:nvPr/>
        </p:nvSpPr>
        <p:spPr>
          <a:xfrm>
            <a:off x="1554136" y="1492173"/>
            <a:ext cx="1463921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b="1" strike="noStrike" spc="-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lang="ru-RU" b="0" strike="noStrike" spc="-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CustomShape 29">
            <a:extLst>
              <a:ext uri="{FF2B5EF4-FFF2-40B4-BE49-F238E27FC236}">
                <a16:creationId xmlns:a16="http://schemas.microsoft.com/office/drawing/2014/main" id="{7C17777B-1A85-4536-B40A-DDBF9CB1ADEB}"/>
              </a:ext>
            </a:extLst>
          </p:cNvPr>
          <p:cNvSpPr/>
          <p:nvPr/>
        </p:nvSpPr>
        <p:spPr>
          <a:xfrm>
            <a:off x="1524393" y="5413361"/>
            <a:ext cx="1059120" cy="39865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32" name="CustomShape 30">
            <a:extLst>
              <a:ext uri="{FF2B5EF4-FFF2-40B4-BE49-F238E27FC236}">
                <a16:creationId xmlns:a16="http://schemas.microsoft.com/office/drawing/2014/main" id="{AE551B27-B777-4547-BDDF-41BBD0714B99}"/>
              </a:ext>
            </a:extLst>
          </p:cNvPr>
          <p:cNvSpPr/>
          <p:nvPr/>
        </p:nvSpPr>
        <p:spPr>
          <a:xfrm>
            <a:off x="2013781" y="3384996"/>
            <a:ext cx="91620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chemeClr val="accent4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endParaRPr lang="ru-RU" sz="2000" b="0" strike="noStrike" spc="-1" dirty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ustomShape 31">
            <a:extLst>
              <a:ext uri="{FF2B5EF4-FFF2-40B4-BE49-F238E27FC236}">
                <a16:creationId xmlns:a16="http://schemas.microsoft.com/office/drawing/2014/main" id="{49485D9E-A8D5-4243-90A2-85FE124CD587}"/>
              </a:ext>
            </a:extLst>
          </p:cNvPr>
          <p:cNvSpPr/>
          <p:nvPr/>
        </p:nvSpPr>
        <p:spPr>
          <a:xfrm rot="5400000" flipH="1">
            <a:off x="-2825764" y="1892999"/>
            <a:ext cx="4892014" cy="370676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4"/>
                  <a:pt x="10856" y="10769"/>
                  <a:pt x="10856" y="10800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close/>
              </a:path>
            </a:pathLst>
          </a:custGeom>
          <a:gradFill rotWithShape="0">
            <a:gsLst>
              <a:gs pos="0">
                <a:srgbClr val="C00000"/>
              </a:gs>
              <a:gs pos="100000">
                <a:srgbClr val="003399">
                  <a:alpha val="0"/>
                </a:srgbClr>
              </a:gs>
            </a:gsLst>
            <a:lin ang="108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" name="CustomShape 1">
            <a:extLst>
              <a:ext uri="{FF2B5EF4-FFF2-40B4-BE49-F238E27FC236}">
                <a16:creationId xmlns:a16="http://schemas.microsoft.com/office/drawing/2014/main" id="{4BD0E690-3F49-4070-A327-9A255EE0A164}"/>
              </a:ext>
            </a:extLst>
          </p:cNvPr>
          <p:cNvSpPr/>
          <p:nvPr/>
        </p:nvSpPr>
        <p:spPr>
          <a:xfrm rot="5400000">
            <a:off x="-2933462" y="1746219"/>
            <a:ext cx="5166806" cy="4000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2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0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id="{44698FFE-CF7E-4E43-B3D2-F379F2B9C8CF}"/>
              </a:ext>
            </a:extLst>
          </p:cNvPr>
          <p:cNvGrpSpPr/>
          <p:nvPr/>
        </p:nvGrpSpPr>
        <p:grpSpPr>
          <a:xfrm>
            <a:off x="209157" y="159798"/>
            <a:ext cx="1144653" cy="1003178"/>
            <a:chOff x="5438288" y="1401208"/>
            <a:chExt cx="1228696" cy="1106017"/>
          </a:xfrm>
        </p:grpSpPr>
        <p:grpSp>
          <p:nvGrpSpPr>
            <p:cNvPr id="38" name="Группа 37">
              <a:extLst>
                <a:ext uri="{FF2B5EF4-FFF2-40B4-BE49-F238E27FC236}">
                  <a16:creationId xmlns:a16="http://schemas.microsoft.com/office/drawing/2014/main" id="{F8524EE3-7C9B-476A-B6E3-CE96AA27C5AA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40" name="CustomShape 4">
                <a:extLst>
                  <a:ext uri="{FF2B5EF4-FFF2-40B4-BE49-F238E27FC236}">
                    <a16:creationId xmlns:a16="http://schemas.microsoft.com/office/drawing/2014/main" id="{E159F261-ED81-43DB-866A-F8519EADBD07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1" name="CustomShape 5">
                <a:extLst>
                  <a:ext uri="{FF2B5EF4-FFF2-40B4-BE49-F238E27FC236}">
                    <a16:creationId xmlns:a16="http://schemas.microsoft.com/office/drawing/2014/main" id="{6C54D7FF-801F-4801-A00D-235048A3DBC7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39" name="Рисунок 11">
              <a:extLst>
                <a:ext uri="{FF2B5EF4-FFF2-40B4-BE49-F238E27FC236}">
                  <a16:creationId xmlns:a16="http://schemas.microsoft.com/office/drawing/2014/main" id="{E03D4109-71D6-4A82-9E27-19DC8D3FA2D5}"/>
                </a:ext>
              </a:extLst>
            </p:cNvPr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43" name="Rectangle 5">
            <a:extLst>
              <a:ext uri="{FF2B5EF4-FFF2-40B4-BE49-F238E27FC236}">
                <a16:creationId xmlns:a16="http://schemas.microsoft.com/office/drawing/2014/main" id="{37DEFBCF-9392-4A5B-8F73-AC69D27D4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3449" y="131310"/>
            <a:ext cx="671151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kumimoji="0" lang="ru-RU" alt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Line 4">
            <a:extLst>
              <a:ext uri="{FF2B5EF4-FFF2-40B4-BE49-F238E27FC236}">
                <a16:creationId xmlns:a16="http://schemas.microsoft.com/office/drawing/2014/main" id="{1DF612C8-76ED-460F-A93B-719172E637F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Rectangle 6">
            <a:extLst>
              <a:ext uri="{FF2B5EF4-FFF2-40B4-BE49-F238E27FC236}">
                <a16:creationId xmlns:a16="http://schemas.microsoft.com/office/drawing/2014/main" id="{3108CDDD-C48E-471A-9975-16DC5E9E8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3030" y="733190"/>
            <a:ext cx="671151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66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04288375-7C9C-4837-AEE3-B15868C78AB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1728" y="4911483"/>
            <a:ext cx="2829109" cy="172463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298E2238-C10D-4F85-A230-3BB61D44E846}"/>
              </a:ext>
            </a:extLst>
          </p:cNvPr>
          <p:cNvGrpSpPr/>
          <p:nvPr/>
        </p:nvGrpSpPr>
        <p:grpSpPr>
          <a:xfrm>
            <a:off x="687447" y="4888566"/>
            <a:ext cx="2917726" cy="1777908"/>
            <a:chOff x="4724400" y="1685925"/>
            <a:chExt cx="3475038" cy="395287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0F9050B0-ADCF-492A-8C0C-9D24692ECE55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solidFill>
              <a:srgbClr val="717EF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C2F8616E-A004-41F4-93F1-57CB844D2B9D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solidFill>
              <a:srgbClr val="717EF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29" name="Rectangle 8">
              <a:extLst>
                <a:ext uri="{FF2B5EF4-FFF2-40B4-BE49-F238E27FC236}">
                  <a16:creationId xmlns:a16="http://schemas.microsoft.com/office/drawing/2014/main" id="{C13C0B5E-CB36-4147-842C-6D4D64F2D9D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801"/>
              <a:ext cx="3200401" cy="3657599"/>
            </a:xfrm>
            <a:prstGeom prst="rect">
              <a:avLst/>
            </a:prstGeom>
            <a:gradFill rotWithShape="1">
              <a:gsLst>
                <a:gs pos="0">
                  <a:srgbClr val="717EF5">
                    <a:gamma/>
                    <a:shade val="46275"/>
                    <a:invGamma/>
                  </a:srgbClr>
                </a:gs>
                <a:gs pos="50000">
                  <a:srgbClr val="717EF5"/>
                </a:gs>
                <a:gs pos="100000">
                  <a:srgbClr val="717EF5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D7D1CDF1-F02F-4E1D-8B9A-3D2747F2D7B5}"/>
              </a:ext>
            </a:extLst>
          </p:cNvPr>
          <p:cNvGrpSpPr/>
          <p:nvPr/>
        </p:nvGrpSpPr>
        <p:grpSpPr>
          <a:xfrm>
            <a:off x="6553200" y="108163"/>
            <a:ext cx="2495132" cy="1883368"/>
            <a:chOff x="4724400" y="1685925"/>
            <a:chExt cx="3475038" cy="395287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A5F87768-AC43-4102-82BA-512D3A5508EA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913C5BF8-731A-4734-94C6-324FE9426D7B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Rectangle 9">
              <a:extLst>
                <a:ext uri="{FF2B5EF4-FFF2-40B4-BE49-F238E27FC236}">
                  <a16:creationId xmlns:a16="http://schemas.microsoft.com/office/drawing/2014/main" id="{A6D90221-9685-4EF6-B538-032B68FDFA8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799"/>
              <a:ext cx="3200400" cy="3657600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b" hangingPunct="1">
                <a:spcBef>
                  <a:spcPts val="0"/>
                </a:spcBef>
                <a:spcAft>
                  <a:spcPts val="0"/>
                </a:spcAft>
                <a:buSzPts val="1400"/>
              </a:pP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</p:grp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F098C48-A2DD-4EF5-A4A5-3C8222FBC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3572-0793-4984-8219-A5F6A83A1C8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Схема 8">
            <a:extLst>
              <a:ext uri="{FF2B5EF4-FFF2-40B4-BE49-F238E27FC236}">
                <a16:creationId xmlns:a16="http://schemas.microsoft.com/office/drawing/2014/main" id="{BB3B1A67-B098-4B51-95FA-86D8442BCB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2501926"/>
              </p:ext>
            </p:extLst>
          </p:nvPr>
        </p:nvGraphicFramePr>
        <p:xfrm>
          <a:off x="529687" y="601395"/>
          <a:ext cx="8348977" cy="403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ustomShape 18">
            <a:extLst>
              <a:ext uri="{FF2B5EF4-FFF2-40B4-BE49-F238E27FC236}">
                <a16:creationId xmlns:a16="http://schemas.microsoft.com/office/drawing/2014/main" id="{87531ADC-0C17-46AF-B644-F3023596F43D}"/>
              </a:ext>
            </a:extLst>
          </p:cNvPr>
          <p:cNvSpPr/>
          <p:nvPr/>
        </p:nvSpPr>
        <p:spPr>
          <a:xfrm>
            <a:off x="3605173" y="2945619"/>
            <a:ext cx="1791199" cy="483381"/>
          </a:xfrm>
          <a:custGeom>
            <a:avLst/>
            <a:gdLst/>
            <a:ahLst/>
            <a:cxnLst/>
            <a:rect l="l" t="t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lnTo>
                  <a:pt x="1301" y="401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F3300"/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1C32727-2913-4284-ABAE-95B90955C8EC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571" y="5018593"/>
            <a:ext cx="2609614" cy="1534988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EAB06B11-BBA9-4F6F-9622-174B4AE65909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3232" y="5018593"/>
            <a:ext cx="2518425" cy="151041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039705B-20F9-41B3-8BF8-A9DBC486012A}"/>
              </a:ext>
            </a:extLst>
          </p:cNvPr>
          <p:cNvSpPr txBox="1"/>
          <p:nvPr/>
        </p:nvSpPr>
        <p:spPr>
          <a:xfrm>
            <a:off x="726028" y="4635020"/>
            <a:ext cx="1907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4B1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лечения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25B1CD-BAE1-494F-BF7E-8CCAC7659AA4}"/>
              </a:ext>
            </a:extLst>
          </p:cNvPr>
          <p:cNvSpPr txBox="1"/>
          <p:nvPr/>
        </p:nvSpPr>
        <p:spPr>
          <a:xfrm>
            <a:off x="5342657" y="4632740"/>
            <a:ext cx="2079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8E9A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лечения</a:t>
            </a: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F168001B-4EBB-44E1-AFE1-121B54534EF0}"/>
              </a:ext>
            </a:extLst>
          </p:cNvPr>
          <p:cNvSpPr/>
          <p:nvPr/>
        </p:nvSpPr>
        <p:spPr bwMode="auto">
          <a:xfrm>
            <a:off x="4064499" y="5372186"/>
            <a:ext cx="865238" cy="655775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EB3FC7E-A7E0-4C25-8979-AF970AA55F67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5675" y="237439"/>
            <a:ext cx="2172989" cy="1629742"/>
          </a:xfrm>
          <a:prstGeom prst="rect">
            <a:avLst/>
          </a:prstGeom>
        </p:spPr>
      </p:pic>
      <p:grpSp>
        <p:nvGrpSpPr>
          <p:cNvPr id="31" name="Группа 30">
            <a:extLst>
              <a:ext uri="{FF2B5EF4-FFF2-40B4-BE49-F238E27FC236}">
                <a16:creationId xmlns:a16="http://schemas.microsoft.com/office/drawing/2014/main" id="{1A419C34-4D25-488C-9F74-9E78BD9442E1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32" name="Группа 31">
              <a:extLst>
                <a:ext uri="{FF2B5EF4-FFF2-40B4-BE49-F238E27FC236}">
                  <a16:creationId xmlns:a16="http://schemas.microsoft.com/office/drawing/2014/main" id="{72C7DE5F-63BC-454F-8142-B34D88DB724F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34" name="CustomShape 4">
                <a:extLst>
                  <a:ext uri="{FF2B5EF4-FFF2-40B4-BE49-F238E27FC236}">
                    <a16:creationId xmlns:a16="http://schemas.microsoft.com/office/drawing/2014/main" id="{2274CB4F-C9B7-4219-9C0C-9C254B800293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5" name="CustomShape 5">
                <a:extLst>
                  <a:ext uri="{FF2B5EF4-FFF2-40B4-BE49-F238E27FC236}">
                    <a16:creationId xmlns:a16="http://schemas.microsoft.com/office/drawing/2014/main" id="{2462F0BF-C3E8-40EA-AA24-BF1C1BBCD1B4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33" name="Рисунок 11">
              <a:extLst>
                <a:ext uri="{FF2B5EF4-FFF2-40B4-BE49-F238E27FC236}">
                  <a16:creationId xmlns:a16="http://schemas.microsoft.com/office/drawing/2014/main" id="{0CC427A2-0E60-44D1-87CE-434212E275FA}"/>
                </a:ext>
              </a:extLst>
            </p:cNvPr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6" name="Rectangle 5">
            <a:extLst>
              <a:ext uri="{FF2B5EF4-FFF2-40B4-BE49-F238E27FC236}">
                <a16:creationId xmlns:a16="http://schemas.microsoft.com/office/drawing/2014/main" id="{14C1119A-EA29-4FD2-ACB7-00A7E235B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651" y="308688"/>
            <a:ext cx="529866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Line 4">
            <a:extLst>
              <a:ext uri="{FF2B5EF4-FFF2-40B4-BE49-F238E27FC236}">
                <a16:creationId xmlns:a16="http://schemas.microsoft.com/office/drawing/2014/main" id="{6EFF57E4-7595-4B78-AAA1-D6A9C3D037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33436" y="827650"/>
            <a:ext cx="5080375" cy="1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26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Группа 49">
            <a:extLst>
              <a:ext uri="{FF2B5EF4-FFF2-40B4-BE49-F238E27FC236}">
                <a16:creationId xmlns:a16="http://schemas.microsoft.com/office/drawing/2014/main" id="{81C20AAA-1736-4436-8CE3-E191DDD594AF}"/>
              </a:ext>
            </a:extLst>
          </p:cNvPr>
          <p:cNvGrpSpPr/>
          <p:nvPr/>
        </p:nvGrpSpPr>
        <p:grpSpPr>
          <a:xfrm>
            <a:off x="739420" y="4117665"/>
            <a:ext cx="1869353" cy="2184992"/>
            <a:chOff x="4724400" y="1685925"/>
            <a:chExt cx="3475038" cy="3952875"/>
          </a:xfrm>
          <a:solidFill>
            <a:schemeClr val="bg1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EC5ED2F1-4EE7-4288-BB28-9AECADFBBAE2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685B954C-7CD1-4831-8A94-9BC2629D35CA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53" name="Rectangle 8">
              <a:extLst>
                <a:ext uri="{FF2B5EF4-FFF2-40B4-BE49-F238E27FC236}">
                  <a16:creationId xmlns:a16="http://schemas.microsoft.com/office/drawing/2014/main" id="{66B89956-28B5-4928-8424-A51A7BE3474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800"/>
              <a:ext cx="3200400" cy="36576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Группа 37">
            <a:extLst>
              <a:ext uri="{FF2B5EF4-FFF2-40B4-BE49-F238E27FC236}">
                <a16:creationId xmlns:a16="http://schemas.microsoft.com/office/drawing/2014/main" id="{EA00E4D7-09FE-48AC-BB43-5F728A3BF2A3}"/>
              </a:ext>
            </a:extLst>
          </p:cNvPr>
          <p:cNvGrpSpPr/>
          <p:nvPr/>
        </p:nvGrpSpPr>
        <p:grpSpPr>
          <a:xfrm>
            <a:off x="706063" y="1247221"/>
            <a:ext cx="2050268" cy="1768871"/>
            <a:chOff x="4724400" y="1685925"/>
            <a:chExt cx="3475038" cy="3952875"/>
          </a:xfrm>
          <a:solidFill>
            <a:srgbClr val="92D05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6E334EA7-45E1-4B07-A41A-D57F6C04D350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40" name="Freeform 7">
              <a:extLst>
                <a:ext uri="{FF2B5EF4-FFF2-40B4-BE49-F238E27FC236}">
                  <a16:creationId xmlns:a16="http://schemas.microsoft.com/office/drawing/2014/main" id="{198778DF-2A88-44F7-AEC4-7FEC3BD68106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41" name="Rectangle 8">
              <a:extLst>
                <a:ext uri="{FF2B5EF4-FFF2-40B4-BE49-F238E27FC236}">
                  <a16:creationId xmlns:a16="http://schemas.microsoft.com/office/drawing/2014/main" id="{CB86B273-2EB5-45DE-994E-DD6113C4662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800"/>
              <a:ext cx="3200400" cy="36576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53706DB-53CD-4478-9345-3A9216E1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43FD-0C8E-435D-964F-1C93F9071D32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6" name="Group 9">
            <a:extLst>
              <a:ext uri="{FF2B5EF4-FFF2-40B4-BE49-F238E27FC236}">
                <a16:creationId xmlns:a16="http://schemas.microsoft.com/office/drawing/2014/main" id="{4D052BB3-8878-4571-BFC4-B9AC1C688742}"/>
              </a:ext>
            </a:extLst>
          </p:cNvPr>
          <p:cNvGrpSpPr/>
          <p:nvPr/>
        </p:nvGrpSpPr>
        <p:grpSpPr>
          <a:xfrm>
            <a:off x="3286140" y="2037235"/>
            <a:ext cx="3006380" cy="3252726"/>
            <a:chOff x="6317640" y="2276100"/>
            <a:chExt cx="2549527" cy="3241440"/>
          </a:xfrm>
        </p:grpSpPr>
        <p:sp>
          <p:nvSpPr>
            <p:cNvPr id="17" name="CustomShape 10">
              <a:extLst>
                <a:ext uri="{FF2B5EF4-FFF2-40B4-BE49-F238E27FC236}">
                  <a16:creationId xmlns:a16="http://schemas.microsoft.com/office/drawing/2014/main" id="{A1895422-FEF3-416C-8630-919D6EBB9E99}"/>
                </a:ext>
              </a:extLst>
            </p:cNvPr>
            <p:cNvSpPr/>
            <p:nvPr/>
          </p:nvSpPr>
          <p:spPr>
            <a:xfrm>
              <a:off x="7023967" y="4549095"/>
              <a:ext cx="1843200" cy="575280"/>
            </a:xfrm>
            <a:custGeom>
              <a:avLst/>
              <a:gdLst/>
              <a:ahLst/>
              <a:cxnLst/>
              <a:rect l="l" t="t" r="r" b="b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CC66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1">
              <a:extLst>
                <a:ext uri="{FF2B5EF4-FFF2-40B4-BE49-F238E27FC236}">
                  <a16:creationId xmlns:a16="http://schemas.microsoft.com/office/drawing/2014/main" id="{EBA7F7B6-30D0-4429-9547-1655991D530E}"/>
                </a:ext>
              </a:extLst>
            </p:cNvPr>
            <p:cNvSpPr/>
            <p:nvPr/>
          </p:nvSpPr>
          <p:spPr>
            <a:xfrm rot="3597600">
              <a:off x="6097680" y="4310280"/>
              <a:ext cx="1839600" cy="574920"/>
            </a:xfrm>
            <a:custGeom>
              <a:avLst/>
              <a:gdLst/>
              <a:ahLst/>
              <a:cxnLst/>
              <a:rect l="l" t="t" r="r" b="b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FF996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12">
              <a:extLst>
                <a:ext uri="{FF2B5EF4-FFF2-40B4-BE49-F238E27FC236}">
                  <a16:creationId xmlns:a16="http://schemas.microsoft.com/office/drawing/2014/main" id="{8963754A-0BB9-49B8-AF41-B04F9393957B}"/>
                </a:ext>
              </a:extLst>
            </p:cNvPr>
            <p:cNvSpPr/>
            <p:nvPr/>
          </p:nvSpPr>
          <p:spPr>
            <a:xfrm rot="7202400">
              <a:off x="5852520" y="3339360"/>
              <a:ext cx="1839600" cy="574920"/>
            </a:xfrm>
            <a:custGeom>
              <a:avLst/>
              <a:gdLst/>
              <a:ahLst/>
              <a:cxnLst/>
              <a:rect l="l" t="t" r="r" b="b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99CC00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13">
              <a:extLst>
                <a:ext uri="{FF2B5EF4-FFF2-40B4-BE49-F238E27FC236}">
                  <a16:creationId xmlns:a16="http://schemas.microsoft.com/office/drawing/2014/main" id="{24394AF6-3647-4222-8D23-B237B2CEC404}"/>
                </a:ext>
              </a:extLst>
            </p:cNvPr>
            <p:cNvSpPr/>
            <p:nvPr/>
          </p:nvSpPr>
          <p:spPr>
            <a:xfrm rot="10800000">
              <a:off x="6317640" y="2688840"/>
              <a:ext cx="1843200" cy="574200"/>
            </a:xfrm>
            <a:custGeom>
              <a:avLst/>
              <a:gdLst/>
              <a:ahLst/>
              <a:cxnLst/>
              <a:rect l="l" t="t" r="r" b="b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33CCC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14">
              <a:extLst>
                <a:ext uri="{FF2B5EF4-FFF2-40B4-BE49-F238E27FC236}">
                  <a16:creationId xmlns:a16="http://schemas.microsoft.com/office/drawing/2014/main" id="{FF0F9E2C-66FD-48DE-B387-95F487E17C1A}"/>
                </a:ext>
              </a:extLst>
            </p:cNvPr>
            <p:cNvSpPr/>
            <p:nvPr/>
          </p:nvSpPr>
          <p:spPr>
            <a:xfrm rot="14397600">
              <a:off x="7253280" y="2908440"/>
              <a:ext cx="1839600" cy="574920"/>
            </a:xfrm>
            <a:custGeom>
              <a:avLst/>
              <a:gdLst/>
              <a:ahLst/>
              <a:cxnLst/>
              <a:rect l="l" t="t" r="r" b="b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6699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15">
              <a:extLst>
                <a:ext uri="{FF2B5EF4-FFF2-40B4-BE49-F238E27FC236}">
                  <a16:creationId xmlns:a16="http://schemas.microsoft.com/office/drawing/2014/main" id="{5085CEC1-F90A-46C9-81A3-124A3143C54D}"/>
                </a:ext>
              </a:extLst>
            </p:cNvPr>
            <p:cNvSpPr/>
            <p:nvPr/>
          </p:nvSpPr>
          <p:spPr>
            <a:xfrm rot="18002400">
              <a:off x="7499520" y="3815280"/>
              <a:ext cx="1841040" cy="576000"/>
            </a:xfrm>
            <a:custGeom>
              <a:avLst/>
              <a:gdLst/>
              <a:ahLst/>
              <a:cxnLst/>
              <a:rect l="l" t="t" r="r" b="b"/>
              <a:pathLst>
                <a:path w="1717" h="484">
                  <a:moveTo>
                    <a:pt x="1427" y="153"/>
                  </a:moveTo>
                  <a:lnTo>
                    <a:pt x="1405" y="102"/>
                  </a:lnTo>
                  <a:lnTo>
                    <a:pt x="1716" y="132"/>
                  </a:lnTo>
                  <a:lnTo>
                    <a:pt x="1540" y="395"/>
                  </a:lnTo>
                  <a:lnTo>
                    <a:pt x="1519" y="344"/>
                  </a:lnTo>
                  <a:lnTo>
                    <a:pt x="1472" y="369"/>
                  </a:lnTo>
                  <a:lnTo>
                    <a:pt x="1413" y="391"/>
                  </a:lnTo>
                  <a:lnTo>
                    <a:pt x="1373" y="403"/>
                  </a:lnTo>
                  <a:lnTo>
                    <a:pt x="1328" y="418"/>
                  </a:lnTo>
                  <a:lnTo>
                    <a:pt x="1274" y="433"/>
                  </a:lnTo>
                  <a:lnTo>
                    <a:pt x="1219" y="447"/>
                  </a:lnTo>
                  <a:lnTo>
                    <a:pt x="1160" y="458"/>
                  </a:lnTo>
                  <a:lnTo>
                    <a:pt x="1117" y="464"/>
                  </a:lnTo>
                  <a:lnTo>
                    <a:pt x="1062" y="472"/>
                  </a:lnTo>
                  <a:lnTo>
                    <a:pt x="1007" y="479"/>
                  </a:lnTo>
                  <a:lnTo>
                    <a:pt x="968" y="479"/>
                  </a:lnTo>
                  <a:lnTo>
                    <a:pt x="916" y="483"/>
                  </a:lnTo>
                  <a:lnTo>
                    <a:pt x="872" y="479"/>
                  </a:lnTo>
                  <a:lnTo>
                    <a:pt x="817" y="475"/>
                  </a:lnTo>
                  <a:lnTo>
                    <a:pt x="766" y="468"/>
                  </a:lnTo>
                  <a:lnTo>
                    <a:pt x="701" y="453"/>
                  </a:lnTo>
                  <a:lnTo>
                    <a:pt x="634" y="439"/>
                  </a:lnTo>
                  <a:lnTo>
                    <a:pt x="576" y="424"/>
                  </a:lnTo>
                  <a:lnTo>
                    <a:pt x="524" y="407"/>
                  </a:lnTo>
                  <a:lnTo>
                    <a:pt x="476" y="391"/>
                  </a:lnTo>
                  <a:lnTo>
                    <a:pt x="435" y="373"/>
                  </a:lnTo>
                  <a:lnTo>
                    <a:pt x="384" y="349"/>
                  </a:lnTo>
                  <a:lnTo>
                    <a:pt x="344" y="326"/>
                  </a:lnTo>
                  <a:lnTo>
                    <a:pt x="293" y="293"/>
                  </a:lnTo>
                  <a:lnTo>
                    <a:pt x="242" y="256"/>
                  </a:lnTo>
                  <a:lnTo>
                    <a:pt x="205" y="226"/>
                  </a:lnTo>
                  <a:lnTo>
                    <a:pt x="157" y="186"/>
                  </a:lnTo>
                  <a:lnTo>
                    <a:pt x="124" y="158"/>
                  </a:lnTo>
                  <a:lnTo>
                    <a:pt x="102" y="132"/>
                  </a:lnTo>
                  <a:lnTo>
                    <a:pt x="62" y="88"/>
                  </a:lnTo>
                  <a:lnTo>
                    <a:pt x="0" y="0"/>
                  </a:lnTo>
                  <a:lnTo>
                    <a:pt x="91" y="88"/>
                  </a:lnTo>
                  <a:lnTo>
                    <a:pt x="135" y="124"/>
                  </a:lnTo>
                  <a:lnTo>
                    <a:pt x="175" y="158"/>
                  </a:lnTo>
                  <a:lnTo>
                    <a:pt x="219" y="186"/>
                  </a:lnTo>
                  <a:lnTo>
                    <a:pt x="263" y="209"/>
                  </a:lnTo>
                  <a:lnTo>
                    <a:pt x="307" y="231"/>
                  </a:lnTo>
                  <a:lnTo>
                    <a:pt x="355" y="253"/>
                  </a:lnTo>
                  <a:lnTo>
                    <a:pt x="395" y="267"/>
                  </a:lnTo>
                  <a:lnTo>
                    <a:pt x="439" y="282"/>
                  </a:lnTo>
                  <a:lnTo>
                    <a:pt x="487" y="293"/>
                  </a:lnTo>
                  <a:lnTo>
                    <a:pt x="534" y="301"/>
                  </a:lnTo>
                  <a:lnTo>
                    <a:pt x="571" y="309"/>
                  </a:lnTo>
                  <a:lnTo>
                    <a:pt x="622" y="312"/>
                  </a:lnTo>
                  <a:lnTo>
                    <a:pt x="673" y="318"/>
                  </a:lnTo>
                  <a:lnTo>
                    <a:pt x="718" y="318"/>
                  </a:lnTo>
                  <a:lnTo>
                    <a:pt x="766" y="318"/>
                  </a:lnTo>
                  <a:lnTo>
                    <a:pt x="828" y="318"/>
                  </a:lnTo>
                  <a:lnTo>
                    <a:pt x="890" y="311"/>
                  </a:lnTo>
                  <a:lnTo>
                    <a:pt x="949" y="304"/>
                  </a:lnTo>
                  <a:lnTo>
                    <a:pt x="1000" y="296"/>
                  </a:lnTo>
                  <a:lnTo>
                    <a:pt x="1058" y="285"/>
                  </a:lnTo>
                  <a:lnTo>
                    <a:pt x="1106" y="274"/>
                  </a:lnTo>
                  <a:lnTo>
                    <a:pt x="1156" y="260"/>
                  </a:lnTo>
                  <a:lnTo>
                    <a:pt x="1212" y="245"/>
                  </a:lnTo>
                  <a:lnTo>
                    <a:pt x="1259" y="231"/>
                  </a:lnTo>
                  <a:lnTo>
                    <a:pt x="1318" y="209"/>
                  </a:lnTo>
                  <a:lnTo>
                    <a:pt x="1362" y="190"/>
                  </a:lnTo>
                  <a:lnTo>
                    <a:pt x="1427" y="153"/>
                  </a:lnTo>
                </a:path>
              </a:pathLst>
            </a:custGeom>
            <a:solidFill>
              <a:srgbClr val="9966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3" name="Group 16">
              <a:extLst>
                <a:ext uri="{FF2B5EF4-FFF2-40B4-BE49-F238E27FC236}">
                  <a16:creationId xmlns:a16="http://schemas.microsoft.com/office/drawing/2014/main" id="{221ACB6B-6DC0-43E5-A4A7-A143AF3B7C58}"/>
                </a:ext>
              </a:extLst>
            </p:cNvPr>
            <p:cNvGrpSpPr/>
            <p:nvPr/>
          </p:nvGrpSpPr>
          <p:grpSpPr>
            <a:xfrm>
              <a:off x="6821543" y="3155960"/>
              <a:ext cx="1557156" cy="1534680"/>
              <a:chOff x="6821543" y="3155960"/>
              <a:chExt cx="1557156" cy="1534680"/>
            </a:xfrm>
          </p:grpSpPr>
          <p:sp>
            <p:nvSpPr>
              <p:cNvPr id="25" name="CustomShape 17">
                <a:extLst>
                  <a:ext uri="{FF2B5EF4-FFF2-40B4-BE49-F238E27FC236}">
                    <a16:creationId xmlns:a16="http://schemas.microsoft.com/office/drawing/2014/main" id="{8C151D15-3940-4696-835D-9C154383F915}"/>
                  </a:ext>
                </a:extLst>
              </p:cNvPr>
              <p:cNvSpPr/>
              <p:nvPr/>
            </p:nvSpPr>
            <p:spPr>
              <a:xfrm>
                <a:off x="6821543" y="3155960"/>
                <a:ext cx="1557156" cy="1534680"/>
              </a:xfrm>
              <a:prstGeom prst="ellipse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3E0C00"/>
                  </a:gs>
                </a:gsLst>
                <a:lin ang="5400000"/>
              </a:gradFill>
              <a:ln w="9360">
                <a:solidFill>
                  <a:srgbClr val="0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6" name="CustomShape 18">
                <a:extLst>
                  <a:ext uri="{FF2B5EF4-FFF2-40B4-BE49-F238E27FC236}">
                    <a16:creationId xmlns:a16="http://schemas.microsoft.com/office/drawing/2014/main" id="{1BB05714-0F77-45FC-ACE8-C43A5CC6C709}"/>
                  </a:ext>
                </a:extLst>
              </p:cNvPr>
              <p:cNvSpPr/>
              <p:nvPr/>
            </p:nvSpPr>
            <p:spPr>
              <a:xfrm>
                <a:off x="7037467" y="3242853"/>
                <a:ext cx="1131698" cy="492003"/>
              </a:xfrm>
              <a:custGeom>
                <a:avLst/>
                <a:gdLst/>
                <a:ahLst/>
                <a:cxnLst/>
                <a:rect l="l" t="t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FF3300"/>
                  </a:gs>
                </a:gsLst>
                <a:lin ang="5400000"/>
              </a:gra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24" name="CustomShape 20">
              <a:extLst>
                <a:ext uri="{FF2B5EF4-FFF2-40B4-BE49-F238E27FC236}">
                  <a16:creationId xmlns:a16="http://schemas.microsoft.com/office/drawing/2014/main" id="{F072AF81-7CD8-432F-B894-7D72EC6F3633}"/>
                </a:ext>
              </a:extLst>
            </p:cNvPr>
            <p:cNvSpPr/>
            <p:nvPr/>
          </p:nvSpPr>
          <p:spPr>
            <a:xfrm>
              <a:off x="6845959" y="3663993"/>
              <a:ext cx="1457395" cy="61196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700" b="1" spc="-1" dirty="0">
                  <a:solidFill>
                    <a:srgbClr val="FFFFFF"/>
                  </a:solidFill>
                  <a:latin typeface="Constantia"/>
                </a:rPr>
                <a:t>п</a:t>
              </a:r>
              <a:r>
                <a:rPr kumimoji="0" lang="ru-RU" sz="1700" b="1" i="0" u="none" strike="noStrike" kern="1200" cap="none" spc="-1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nstantia"/>
                </a:rPr>
                <a:t>реимущества</a:t>
              </a:r>
              <a:r>
                <a:rPr kumimoji="0" lang="ru-RU" sz="1700" b="1" i="0" u="none" strike="noStrike" kern="1200" cap="none" spc="-1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nstantia"/>
                </a:rPr>
                <a:t> </a:t>
              </a:r>
              <a:r>
                <a:rPr kumimoji="0" lang="en-US" sz="1700" b="1" i="0" u="none" strike="noStrike" kern="1200" cap="none" spc="-1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nstantia"/>
                </a:rPr>
                <a:t>CAD/CAM</a:t>
              </a:r>
              <a:endParaRPr kumimoji="0" lang="ru-RU" sz="1700" b="0" i="0" u="none" strike="noStrike" kern="1200" cap="none" spc="-1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ECCC93C-3C4C-4E1E-A7D6-1725E95FE18A}"/>
              </a:ext>
            </a:extLst>
          </p:cNvPr>
          <p:cNvSpPr txBox="1"/>
          <p:nvPr/>
        </p:nvSpPr>
        <p:spPr>
          <a:xfrm>
            <a:off x="2567385" y="1370580"/>
            <a:ext cx="2432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spc="-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точность изготовления с минимальными отклонениями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4E2BD-EEDE-426B-AAE1-F5A19168CEC9}"/>
              </a:ext>
            </a:extLst>
          </p:cNvPr>
          <p:cNvSpPr txBox="1"/>
          <p:nvPr/>
        </p:nvSpPr>
        <p:spPr>
          <a:xfrm>
            <a:off x="312949" y="3216524"/>
            <a:ext cx="26941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300" b="1" spc="-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производства, практически исключающая возможность ошибок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775C7FA-C034-4CFE-A5FF-EF705379E18F}"/>
              </a:ext>
            </a:extLst>
          </p:cNvPr>
          <p:cNvSpPr txBox="1"/>
          <p:nvPr/>
        </p:nvSpPr>
        <p:spPr>
          <a:xfrm>
            <a:off x="2704975" y="5365433"/>
            <a:ext cx="1993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lvl="0" algn="ctr">
              <a:defRPr b="1" spc="-1">
                <a:solidFill>
                  <a:srgbClr val="FFFFFF"/>
                </a:solidFill>
                <a:latin typeface="Constantia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производительность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C161916-46BF-4363-912D-1CFA9CB14CE4}"/>
              </a:ext>
            </a:extLst>
          </p:cNvPr>
          <p:cNvSpPr txBox="1"/>
          <p:nvPr/>
        </p:nvSpPr>
        <p:spPr>
          <a:xfrm>
            <a:off x="4646829" y="5214489"/>
            <a:ext cx="19935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lvl="0" algn="ctr">
              <a:defRPr b="1" spc="-1">
                <a:solidFill>
                  <a:srgbClr val="FFFFFF"/>
                </a:solidFill>
                <a:latin typeface="Constantia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этапности протезирования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14D89D-6987-475D-BB11-07144462EF5C}"/>
              </a:ext>
            </a:extLst>
          </p:cNvPr>
          <p:cNvSpPr txBox="1"/>
          <p:nvPr/>
        </p:nvSpPr>
        <p:spPr>
          <a:xfrm>
            <a:off x="6472389" y="3008677"/>
            <a:ext cx="22508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lvl="0" algn="ctr">
              <a:defRPr b="1" spc="-1">
                <a:solidFill>
                  <a:srgbClr val="FFFFFF"/>
                </a:solidFill>
                <a:latin typeface="Constantia"/>
              </a:defRPr>
            </a:lvl1pPr>
          </a:lstStyle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моделирования в одном месте, а изготовления изделий в другом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51CFED2-5F94-4B8A-872E-E338D284B2E3}"/>
              </a:ext>
            </a:extLst>
          </p:cNvPr>
          <p:cNvSpPr txBox="1"/>
          <p:nvPr/>
        </p:nvSpPr>
        <p:spPr>
          <a:xfrm>
            <a:off x="4813782" y="1420994"/>
            <a:ext cx="17949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lvl="0" algn="ctr">
              <a:defRPr b="1" spc="-1">
                <a:solidFill>
                  <a:srgbClr val="FFFFFF"/>
                </a:solidFill>
                <a:latin typeface="Constantia"/>
              </a:defRPr>
            </a:lvl1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различных видов материалов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BE0A64D-7EE6-44AA-890E-F8C3A6DE90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605" y="1359119"/>
            <a:ext cx="1771570" cy="1526743"/>
          </a:xfrm>
          <a:prstGeom prst="rect">
            <a:avLst/>
          </a:prstGeom>
        </p:spPr>
      </p:pic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2EA42F36-DC49-4448-990D-1ABBCDD48F62}"/>
              </a:ext>
            </a:extLst>
          </p:cNvPr>
          <p:cNvGrpSpPr/>
          <p:nvPr/>
        </p:nvGrpSpPr>
        <p:grpSpPr>
          <a:xfrm>
            <a:off x="6757705" y="1247221"/>
            <a:ext cx="1684058" cy="1539164"/>
            <a:chOff x="4724400" y="1685925"/>
            <a:chExt cx="3475038" cy="3952875"/>
          </a:xfrm>
          <a:solidFill>
            <a:schemeClr val="accent6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5995CEFD-838F-4650-88D2-531CA65F1C1B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7E0A25B9-0A03-4038-A641-4BF763D05854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45" name="Rectangle 8">
              <a:extLst>
                <a:ext uri="{FF2B5EF4-FFF2-40B4-BE49-F238E27FC236}">
                  <a16:creationId xmlns:a16="http://schemas.microsoft.com/office/drawing/2014/main" id="{13444C57-010E-4B62-9C3F-A58D281A9FD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800"/>
              <a:ext cx="3200400" cy="36576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5559A6E-482A-4817-9898-3822505ED69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77755" y="1353706"/>
            <a:ext cx="1450280" cy="1355581"/>
          </a:xfrm>
          <a:prstGeom prst="rect">
            <a:avLst/>
          </a:prstGeom>
        </p:spPr>
      </p:pic>
      <p:grpSp>
        <p:nvGrpSpPr>
          <p:cNvPr id="46" name="Группа 45">
            <a:extLst>
              <a:ext uri="{FF2B5EF4-FFF2-40B4-BE49-F238E27FC236}">
                <a16:creationId xmlns:a16="http://schemas.microsoft.com/office/drawing/2014/main" id="{4D5F3984-7AEB-4F33-B640-C96E16D77AC3}"/>
              </a:ext>
            </a:extLst>
          </p:cNvPr>
          <p:cNvGrpSpPr/>
          <p:nvPr/>
        </p:nvGrpSpPr>
        <p:grpSpPr>
          <a:xfrm>
            <a:off x="6793052" y="4188431"/>
            <a:ext cx="1696588" cy="1948568"/>
            <a:chOff x="4724400" y="1685925"/>
            <a:chExt cx="3475038" cy="3952875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4A6C965A-7758-4B18-8D56-3A14148CE692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18B7EE43-DC3B-4896-8262-1BBEBE273733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49" name="Rectangle 8">
              <a:extLst>
                <a:ext uri="{FF2B5EF4-FFF2-40B4-BE49-F238E27FC236}">
                  <a16:creationId xmlns:a16="http://schemas.microsoft.com/office/drawing/2014/main" id="{A7B5E716-112E-4424-8004-FCA4E029CFE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800"/>
              <a:ext cx="3200400" cy="36576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C8EEED5-2B38-4A29-9D0B-8DB36B5FD01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779675" y="4443858"/>
            <a:ext cx="1730273" cy="1450279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24F34AA-92B3-4BE7-BD41-F12BE9825C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443" y="4226060"/>
            <a:ext cx="1613371" cy="1962937"/>
          </a:xfrm>
          <a:prstGeom prst="rect">
            <a:avLst/>
          </a:prstGeom>
        </p:spPr>
      </p:pic>
      <p:sp>
        <p:nvSpPr>
          <p:cNvPr id="54" name="Line 4">
            <a:extLst>
              <a:ext uri="{FF2B5EF4-FFF2-40B4-BE49-F238E27FC236}">
                <a16:creationId xmlns:a16="http://schemas.microsoft.com/office/drawing/2014/main" id="{56984EC6-A8AD-4C8D-972F-397ABA6199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0B03575-C2DD-4F5F-9E1E-3447BBBE5438}"/>
              </a:ext>
            </a:extLst>
          </p:cNvPr>
          <p:cNvSpPr/>
          <p:nvPr/>
        </p:nvSpPr>
        <p:spPr>
          <a:xfrm>
            <a:off x="1875569" y="137986"/>
            <a:ext cx="672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id="{8310C85D-0798-485D-BBB6-4217316DB84F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56" name="Группа 55">
              <a:extLst>
                <a:ext uri="{FF2B5EF4-FFF2-40B4-BE49-F238E27FC236}">
                  <a16:creationId xmlns:a16="http://schemas.microsoft.com/office/drawing/2014/main" id="{33F2A8D1-DA0F-4D9E-979E-112A95916ED4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58" name="CustomShape 4">
                <a:extLst>
                  <a:ext uri="{FF2B5EF4-FFF2-40B4-BE49-F238E27FC236}">
                    <a16:creationId xmlns:a16="http://schemas.microsoft.com/office/drawing/2014/main" id="{B74B7B88-9414-454D-8D5C-172EE992BB12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9" name="CustomShape 5">
                <a:extLst>
                  <a:ext uri="{FF2B5EF4-FFF2-40B4-BE49-F238E27FC236}">
                    <a16:creationId xmlns:a16="http://schemas.microsoft.com/office/drawing/2014/main" id="{3C1317CD-A1F0-4FCC-AA36-7C6AEC57C41E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57" name="Рисунок 11">
              <a:extLst>
                <a:ext uri="{FF2B5EF4-FFF2-40B4-BE49-F238E27FC236}">
                  <a16:creationId xmlns:a16="http://schemas.microsoft.com/office/drawing/2014/main" id="{E91F67CA-B2F2-45EE-83EE-A523C97FDFCE}"/>
                </a:ext>
              </a:extLst>
            </p:cNvPr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20474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53706DB-53CD-4478-9345-3A9216E1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F743FD-0C8E-435D-964F-1C93F9071D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734D8D7-14FA-4496-A49D-1665D56A3885}"/>
              </a:ext>
            </a:extLst>
          </p:cNvPr>
          <p:cNvSpPr txBox="1"/>
          <p:nvPr/>
        </p:nvSpPr>
        <p:spPr>
          <a:xfrm>
            <a:off x="729851" y="1321325"/>
            <a:ext cx="7603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для изготовления зубных протезов, предназначенная для оказания высокотехнологичной ортопедической помощи населению </a:t>
            </a:r>
          </a:p>
        </p:txBody>
      </p:sp>
      <p:graphicFrame>
        <p:nvGraphicFramePr>
          <p:cNvPr id="34" name="Схема 33">
            <a:extLst>
              <a:ext uri="{FF2B5EF4-FFF2-40B4-BE49-F238E27FC236}">
                <a16:creationId xmlns:a16="http://schemas.microsoft.com/office/drawing/2014/main" id="{3D72DF6B-8B17-4E92-AD69-0A42F5CD29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8763486"/>
              </p:ext>
            </p:extLst>
          </p:nvPr>
        </p:nvGraphicFramePr>
        <p:xfrm>
          <a:off x="889819" y="1633750"/>
          <a:ext cx="7364362" cy="4754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E072908B-7180-4C16-A4D4-80FB316C27C5}"/>
              </a:ext>
            </a:extLst>
          </p:cNvPr>
          <p:cNvGrpSpPr/>
          <p:nvPr/>
        </p:nvGrpSpPr>
        <p:grpSpPr>
          <a:xfrm>
            <a:off x="258183" y="2289645"/>
            <a:ext cx="2442640" cy="2201774"/>
            <a:chOff x="4724400" y="1685925"/>
            <a:chExt cx="3475038" cy="3952875"/>
          </a:xfrm>
          <a:solidFill>
            <a:schemeClr val="bg1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DDAC70F4-709E-4F19-BE72-C4B13A218F15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FBC22372-2901-4CA6-A005-0F0B22978EC1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B4A3F7DB-FF57-472C-B6F8-485D696DE77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800"/>
              <a:ext cx="3200400" cy="36576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Объект 5">
            <a:extLst>
              <a:ext uri="{FF2B5EF4-FFF2-40B4-BE49-F238E27FC236}">
                <a16:creationId xmlns:a16="http://schemas.microsoft.com/office/drawing/2014/main" id="{17BE725F-DFB8-433A-AE8B-43FF042EBE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653" y="2471945"/>
            <a:ext cx="2078119" cy="1914109"/>
          </a:xfrm>
        </p:spPr>
      </p:pic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22C70C44-93EC-446D-91DE-F09B8D3B19DF}"/>
              </a:ext>
            </a:extLst>
          </p:cNvPr>
          <p:cNvGrpSpPr/>
          <p:nvPr/>
        </p:nvGrpSpPr>
        <p:grpSpPr>
          <a:xfrm>
            <a:off x="6482288" y="2210357"/>
            <a:ext cx="2410522" cy="2193669"/>
            <a:chOff x="4724400" y="1685925"/>
            <a:chExt cx="3475038" cy="3952875"/>
          </a:xfrm>
          <a:solidFill>
            <a:srgbClr val="92D05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663F2523-D001-4E36-B401-2F825E7F76F6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id="{5F9486DA-7B60-4869-B028-F1F247C38423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20" name="Rectangle 8">
              <a:extLst>
                <a:ext uri="{FF2B5EF4-FFF2-40B4-BE49-F238E27FC236}">
                  <a16:creationId xmlns:a16="http://schemas.microsoft.com/office/drawing/2014/main" id="{DD4CC9CE-1CC4-4FD5-930B-1A233961B9D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800"/>
              <a:ext cx="3200400" cy="36576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3E60FAC-E6EC-4F7B-907D-6B8A101DAA79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74103" y="2369227"/>
            <a:ext cx="2061736" cy="1906970"/>
          </a:xfrm>
          <a:prstGeom prst="rect">
            <a:avLst/>
          </a:prstGeom>
        </p:spPr>
      </p:pic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FFA5C35B-85FF-48D0-93F6-ADB864D45F64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id="{76FCFADA-4E91-41AC-B06F-DA3BDE9283B5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24" name="CustomShape 4">
                <a:extLst>
                  <a:ext uri="{FF2B5EF4-FFF2-40B4-BE49-F238E27FC236}">
                    <a16:creationId xmlns:a16="http://schemas.microsoft.com/office/drawing/2014/main" id="{EE9E529C-C712-4716-BCF6-7596B1A0AE23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5" name="CustomShape 5">
                <a:extLst>
                  <a:ext uri="{FF2B5EF4-FFF2-40B4-BE49-F238E27FC236}">
                    <a16:creationId xmlns:a16="http://schemas.microsoft.com/office/drawing/2014/main" id="{844F76EA-BFF7-4BF6-965D-FCFE80B59860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23" name="Рисунок 11">
              <a:extLst>
                <a:ext uri="{FF2B5EF4-FFF2-40B4-BE49-F238E27FC236}">
                  <a16:creationId xmlns:a16="http://schemas.microsoft.com/office/drawing/2014/main" id="{70EAA070-4B31-4E77-BD1D-E6626128A19C}"/>
                </a:ext>
              </a:extLst>
            </p:cNvPr>
            <p:cNvPicPr/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B17F8F6B-9F92-4813-8FF2-394D859A011A}"/>
              </a:ext>
            </a:extLst>
          </p:cNvPr>
          <p:cNvSpPr/>
          <p:nvPr/>
        </p:nvSpPr>
        <p:spPr>
          <a:xfrm>
            <a:off x="1875569" y="137986"/>
            <a:ext cx="672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27" name="Line 4">
            <a:extLst>
              <a:ext uri="{FF2B5EF4-FFF2-40B4-BE49-F238E27FC236}">
                <a16:creationId xmlns:a16="http://schemas.microsoft.com/office/drawing/2014/main" id="{E05E6B7C-B62F-4F3C-AE99-061868F279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6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85673" y="1442915"/>
            <a:ext cx="8372653" cy="2084018"/>
            <a:chOff x="755646" y="2420938"/>
            <a:chExt cx="7632704" cy="2160587"/>
          </a:xfrm>
        </p:grpSpPr>
        <p:sp>
          <p:nvSpPr>
            <p:cNvPr id="182276" name="AutoShape 4"/>
            <p:cNvSpPr>
              <a:spLocks noChangeArrowheads="1"/>
            </p:cNvSpPr>
            <p:nvPr/>
          </p:nvSpPr>
          <p:spPr bwMode="gray">
            <a:xfrm>
              <a:off x="2916238" y="3213100"/>
              <a:ext cx="504825" cy="576263"/>
            </a:xfrm>
            <a:prstGeom prst="chevron">
              <a:avLst>
                <a:gd name="adj" fmla="val 52514"/>
              </a:avLst>
            </a:prstGeom>
            <a:solidFill>
              <a:srgbClr val="FFCC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82277" name="AutoShape 5"/>
            <p:cNvSpPr>
              <a:spLocks noChangeArrowheads="1"/>
            </p:cNvSpPr>
            <p:nvPr/>
          </p:nvSpPr>
          <p:spPr bwMode="gray">
            <a:xfrm>
              <a:off x="5651500" y="3213100"/>
              <a:ext cx="506413" cy="576263"/>
            </a:xfrm>
            <a:prstGeom prst="chevron">
              <a:avLst>
                <a:gd name="adj" fmla="val 52514"/>
              </a:avLst>
            </a:prstGeom>
            <a:solidFill>
              <a:srgbClr val="0099CC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182320" name="Group 48"/>
            <p:cNvGrpSpPr>
              <a:grpSpLocks/>
            </p:cNvGrpSpPr>
            <p:nvPr/>
          </p:nvGrpSpPr>
          <p:grpSpPr bwMode="auto">
            <a:xfrm>
              <a:off x="755646" y="2420938"/>
              <a:ext cx="2160592" cy="2160587"/>
              <a:chOff x="476" y="1525"/>
              <a:chExt cx="1361" cy="1361"/>
            </a:xfrm>
          </p:grpSpPr>
          <p:sp>
            <p:nvSpPr>
              <p:cNvPr id="182283" name="Oval 11"/>
              <p:cNvSpPr>
                <a:spLocks noChangeArrowheads="1"/>
              </p:cNvSpPr>
              <p:nvPr/>
            </p:nvSpPr>
            <p:spPr bwMode="gray">
              <a:xfrm>
                <a:off x="476" y="1525"/>
                <a:ext cx="1361" cy="1361"/>
              </a:xfrm>
              <a:prstGeom prst="ellipse">
                <a:avLst/>
              </a:prstGeom>
              <a:gradFill rotWithShape="1">
                <a:gsLst>
                  <a:gs pos="0">
                    <a:srgbClr val="A886E0">
                      <a:gamma/>
                      <a:tint val="0"/>
                      <a:invGamma/>
                    </a:srgbClr>
                  </a:gs>
                  <a:gs pos="50000">
                    <a:srgbClr val="A886E0"/>
                  </a:gs>
                  <a:gs pos="100000">
                    <a:srgbClr val="A886E0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284" name="Oval 12"/>
              <p:cNvSpPr>
                <a:spLocks noChangeArrowheads="1"/>
              </p:cNvSpPr>
              <p:nvPr/>
            </p:nvSpPr>
            <p:spPr bwMode="gray">
              <a:xfrm>
                <a:off x="476" y="1525"/>
                <a:ext cx="1361" cy="1361"/>
              </a:xfrm>
              <a:prstGeom prst="ellipse">
                <a:avLst/>
              </a:prstGeom>
              <a:gradFill rotWithShape="1">
                <a:gsLst>
                  <a:gs pos="0">
                    <a:srgbClr val="A886E0">
                      <a:alpha val="32001"/>
                    </a:srgbClr>
                  </a:gs>
                  <a:gs pos="100000">
                    <a:srgbClr val="A886E0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285" name="Oval 13"/>
              <p:cNvSpPr>
                <a:spLocks noChangeArrowheads="1"/>
              </p:cNvSpPr>
              <p:nvPr/>
            </p:nvSpPr>
            <p:spPr bwMode="gray">
              <a:xfrm>
                <a:off x="565" y="1614"/>
                <a:ext cx="1183" cy="1183"/>
              </a:xfrm>
              <a:prstGeom prst="ellipse">
                <a:avLst/>
              </a:prstGeom>
              <a:gradFill rotWithShape="1">
                <a:gsLst>
                  <a:gs pos="0">
                    <a:srgbClr val="A886E0">
                      <a:gamma/>
                      <a:shade val="54118"/>
                      <a:invGamma/>
                    </a:srgbClr>
                  </a:gs>
                  <a:gs pos="50000">
                    <a:srgbClr val="A886E0"/>
                  </a:gs>
                  <a:gs pos="100000">
                    <a:srgbClr val="A886E0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286" name="Oval 14"/>
              <p:cNvSpPr>
                <a:spLocks noChangeArrowheads="1"/>
              </p:cNvSpPr>
              <p:nvPr/>
            </p:nvSpPr>
            <p:spPr bwMode="gray">
              <a:xfrm>
                <a:off x="566" y="1616"/>
                <a:ext cx="1183" cy="1183"/>
              </a:xfrm>
              <a:prstGeom prst="ellipse">
                <a:avLst/>
              </a:prstGeom>
              <a:gradFill rotWithShape="1">
                <a:gsLst>
                  <a:gs pos="0">
                    <a:srgbClr val="A886E0">
                      <a:gamma/>
                      <a:shade val="63529"/>
                      <a:invGamma/>
                    </a:srgbClr>
                  </a:gs>
                  <a:gs pos="100000">
                    <a:srgbClr val="A886E0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287" name="Oval 15"/>
              <p:cNvSpPr>
                <a:spLocks noChangeArrowheads="1"/>
              </p:cNvSpPr>
              <p:nvPr/>
            </p:nvSpPr>
            <p:spPr bwMode="gray">
              <a:xfrm>
                <a:off x="624" y="1673"/>
                <a:ext cx="1065" cy="106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82288" name="Group 16"/>
              <p:cNvGrpSpPr>
                <a:grpSpLocks/>
              </p:cNvGrpSpPr>
              <p:nvPr/>
            </p:nvGrpSpPr>
            <p:grpSpPr bwMode="auto">
              <a:xfrm>
                <a:off x="641" y="1685"/>
                <a:ext cx="1031" cy="1031"/>
                <a:chOff x="4166" y="1706"/>
                <a:chExt cx="1252" cy="1252"/>
              </a:xfrm>
            </p:grpSpPr>
            <p:sp>
              <p:nvSpPr>
                <p:cNvPr id="182289" name="Oval 17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2290" name="Oval 18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2291" name="Oval 19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2292" name="Oval 20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82311" name="Text Box 39"/>
              <p:cNvSpPr txBox="1">
                <a:spLocks noChangeArrowheads="1"/>
              </p:cNvSpPr>
              <p:nvPr/>
            </p:nvSpPr>
            <p:spPr bwMode="gray">
              <a:xfrm>
                <a:off x="641" y="1868"/>
                <a:ext cx="1035" cy="5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3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обучение врачей 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3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зубных техников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3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новым цифровым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3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технологиям</a:t>
                </a:r>
                <a:endParaRPr lang="en-US" altLang="ru-RU" sz="13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2321" name="Group 49"/>
            <p:cNvGrpSpPr>
              <a:grpSpLocks/>
            </p:cNvGrpSpPr>
            <p:nvPr/>
          </p:nvGrpSpPr>
          <p:grpSpPr bwMode="auto">
            <a:xfrm>
              <a:off x="3492500" y="2420938"/>
              <a:ext cx="2160588" cy="2160587"/>
              <a:chOff x="2200" y="1525"/>
              <a:chExt cx="1361" cy="1361"/>
            </a:xfrm>
          </p:grpSpPr>
          <p:sp>
            <p:nvSpPr>
              <p:cNvPr id="182293" name="Oval 21"/>
              <p:cNvSpPr>
                <a:spLocks noChangeArrowheads="1"/>
              </p:cNvSpPr>
              <p:nvPr/>
            </p:nvSpPr>
            <p:spPr bwMode="gray">
              <a:xfrm>
                <a:off x="2200" y="1525"/>
                <a:ext cx="1361" cy="1361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tint val="0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294" name="Oval 22"/>
              <p:cNvSpPr>
                <a:spLocks noChangeArrowheads="1"/>
              </p:cNvSpPr>
              <p:nvPr/>
            </p:nvSpPr>
            <p:spPr bwMode="gray">
              <a:xfrm>
                <a:off x="2200" y="1525"/>
                <a:ext cx="1361" cy="1361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alpha val="32001"/>
                    </a:srgbClr>
                  </a:gs>
                  <a:gs pos="100000">
                    <a:srgbClr val="FFCC00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295" name="Oval 23"/>
              <p:cNvSpPr>
                <a:spLocks noChangeArrowheads="1"/>
              </p:cNvSpPr>
              <p:nvPr/>
            </p:nvSpPr>
            <p:spPr bwMode="gray">
              <a:xfrm>
                <a:off x="2289" y="1614"/>
                <a:ext cx="1183" cy="1183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54118"/>
                      <a:invGamma/>
                    </a:srgbClr>
                  </a:gs>
                  <a:gs pos="50000">
                    <a:srgbClr val="FFCC00"/>
                  </a:gs>
                  <a:gs pos="100000">
                    <a:srgbClr val="FFCC00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296" name="Oval 24"/>
              <p:cNvSpPr>
                <a:spLocks noChangeArrowheads="1"/>
              </p:cNvSpPr>
              <p:nvPr/>
            </p:nvSpPr>
            <p:spPr bwMode="gray">
              <a:xfrm>
                <a:off x="2290" y="1616"/>
                <a:ext cx="1183" cy="1183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63529"/>
                      <a:invGamma/>
                    </a:srgbClr>
                  </a:gs>
                  <a:gs pos="100000">
                    <a:srgbClr val="FFCC00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297" name="Oval 25"/>
              <p:cNvSpPr>
                <a:spLocks noChangeArrowheads="1"/>
              </p:cNvSpPr>
              <p:nvPr/>
            </p:nvSpPr>
            <p:spPr bwMode="gray">
              <a:xfrm>
                <a:off x="2348" y="1673"/>
                <a:ext cx="1065" cy="106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82298" name="Group 26"/>
              <p:cNvGrpSpPr>
                <a:grpSpLocks/>
              </p:cNvGrpSpPr>
              <p:nvPr/>
            </p:nvGrpSpPr>
            <p:grpSpPr bwMode="auto">
              <a:xfrm>
                <a:off x="2365" y="1685"/>
                <a:ext cx="1031" cy="1031"/>
                <a:chOff x="4166" y="1706"/>
                <a:chExt cx="1252" cy="1252"/>
              </a:xfrm>
            </p:grpSpPr>
            <p:sp>
              <p:nvSpPr>
                <p:cNvPr id="182299" name="Oval 27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2300" name="Oval 28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2301" name="Oval 29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2302" name="Oval 30"/>
                <p:cNvSpPr>
                  <a:spLocks noChangeArrowheads="1"/>
                </p:cNvSpPr>
                <p:nvPr/>
              </p:nvSpPr>
              <p:spPr bwMode="gray">
                <a:xfrm>
                  <a:off x="4259" y="1841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82312" name="Text Box 40"/>
              <p:cNvSpPr txBox="1">
                <a:spLocks noChangeArrowheads="1"/>
              </p:cNvSpPr>
              <p:nvPr/>
            </p:nvSpPr>
            <p:spPr bwMode="gray">
              <a:xfrm>
                <a:off x="2430" y="1917"/>
                <a:ext cx="917" cy="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</a:t>
                </a:r>
                <a:r>
                  <a:rPr kumimoji="0" lang="ru-RU" altLang="ru-RU" sz="1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емонт</a:t>
                </a:r>
                <a:r>
                  <a:rPr kumimoji="0" lang="ru-RU" altLang="ru-RU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зуботехнической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лаборатории</a:t>
                </a:r>
                <a:endParaRPr kumimoji="0" lang="en-US" alt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2322" name="Group 50"/>
            <p:cNvGrpSpPr>
              <a:grpSpLocks/>
            </p:cNvGrpSpPr>
            <p:nvPr/>
          </p:nvGrpSpPr>
          <p:grpSpPr bwMode="auto">
            <a:xfrm>
              <a:off x="6227763" y="2420938"/>
              <a:ext cx="2160587" cy="2160587"/>
              <a:chOff x="3923" y="1525"/>
              <a:chExt cx="1361" cy="1361"/>
            </a:xfrm>
          </p:grpSpPr>
          <p:sp>
            <p:nvSpPr>
              <p:cNvPr id="182278" name="Oval 6"/>
              <p:cNvSpPr>
                <a:spLocks noChangeArrowheads="1"/>
              </p:cNvSpPr>
              <p:nvPr/>
            </p:nvSpPr>
            <p:spPr bwMode="gray">
              <a:xfrm>
                <a:off x="3923" y="1525"/>
                <a:ext cx="1361" cy="1361"/>
              </a:xfrm>
              <a:prstGeom prst="ellipse">
                <a:avLst/>
              </a:prstGeom>
              <a:gradFill rotWithShape="1">
                <a:gsLst>
                  <a:gs pos="0">
                    <a:srgbClr val="0099CC">
                      <a:gamma/>
                      <a:tint val="0"/>
                      <a:invGamma/>
                    </a:srgbClr>
                  </a:gs>
                  <a:gs pos="50000">
                    <a:srgbClr val="0099CC"/>
                  </a:gs>
                  <a:gs pos="100000">
                    <a:srgbClr val="0099CC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279" name="Oval 7"/>
              <p:cNvSpPr>
                <a:spLocks noChangeArrowheads="1"/>
              </p:cNvSpPr>
              <p:nvPr/>
            </p:nvSpPr>
            <p:spPr bwMode="gray">
              <a:xfrm>
                <a:off x="3923" y="1525"/>
                <a:ext cx="1361" cy="1361"/>
              </a:xfrm>
              <a:prstGeom prst="ellipse">
                <a:avLst/>
              </a:prstGeom>
              <a:gradFill rotWithShape="1">
                <a:gsLst>
                  <a:gs pos="0">
                    <a:srgbClr val="0099CC">
                      <a:alpha val="32001"/>
                    </a:srgbClr>
                  </a:gs>
                  <a:gs pos="100000">
                    <a:srgbClr val="0099CC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280" name="Oval 8"/>
              <p:cNvSpPr>
                <a:spLocks noChangeArrowheads="1"/>
              </p:cNvSpPr>
              <p:nvPr/>
            </p:nvSpPr>
            <p:spPr bwMode="gray">
              <a:xfrm>
                <a:off x="4012" y="1614"/>
                <a:ext cx="1183" cy="1183"/>
              </a:xfrm>
              <a:prstGeom prst="ellipse">
                <a:avLst/>
              </a:prstGeom>
              <a:gradFill rotWithShape="1">
                <a:gsLst>
                  <a:gs pos="0">
                    <a:srgbClr val="0099CC">
                      <a:gamma/>
                      <a:shade val="54118"/>
                      <a:invGamma/>
                    </a:srgbClr>
                  </a:gs>
                  <a:gs pos="50000">
                    <a:srgbClr val="0099CC"/>
                  </a:gs>
                  <a:gs pos="100000">
                    <a:srgbClr val="0099CC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281" name="Oval 9"/>
              <p:cNvSpPr>
                <a:spLocks noChangeArrowheads="1"/>
              </p:cNvSpPr>
              <p:nvPr/>
            </p:nvSpPr>
            <p:spPr bwMode="gray">
              <a:xfrm>
                <a:off x="4013" y="1616"/>
                <a:ext cx="1183" cy="1183"/>
              </a:xfrm>
              <a:prstGeom prst="ellipse">
                <a:avLst/>
              </a:prstGeom>
              <a:gradFill rotWithShape="1">
                <a:gsLst>
                  <a:gs pos="0">
                    <a:srgbClr val="0099CC">
                      <a:gamma/>
                      <a:shade val="63529"/>
                      <a:invGamma/>
                    </a:srgbClr>
                  </a:gs>
                  <a:gs pos="100000">
                    <a:srgbClr val="0099CC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82282" name="Oval 10"/>
              <p:cNvSpPr>
                <a:spLocks noChangeArrowheads="1"/>
              </p:cNvSpPr>
              <p:nvPr/>
            </p:nvSpPr>
            <p:spPr bwMode="gray">
              <a:xfrm>
                <a:off x="4076" y="1673"/>
                <a:ext cx="1065" cy="1065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grpSp>
            <p:nvGrpSpPr>
              <p:cNvPr id="182303" name="Group 31"/>
              <p:cNvGrpSpPr>
                <a:grpSpLocks/>
              </p:cNvGrpSpPr>
              <p:nvPr/>
            </p:nvGrpSpPr>
            <p:grpSpPr bwMode="auto">
              <a:xfrm>
                <a:off x="4095" y="1685"/>
                <a:ext cx="1031" cy="1031"/>
                <a:chOff x="4166" y="1706"/>
                <a:chExt cx="1252" cy="1252"/>
              </a:xfrm>
            </p:grpSpPr>
            <p:sp>
              <p:nvSpPr>
                <p:cNvPr id="182304" name="Oval 32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46275"/>
                        <a:invGamma/>
                      </a:srgbClr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2305" name="Oval 33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D6E1E2">
                        <a:gamma/>
                        <a:tint val="34902"/>
                        <a:invGamma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2306" name="Oval 34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shade val="79216"/>
                        <a:invGamma/>
                      </a:srgbClr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82307" name="Oval 35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gamma/>
                        <a:tint val="0"/>
                        <a:invGamma/>
                      </a:srgbClr>
                    </a:gs>
                    <a:gs pos="100000">
                      <a:srgbClr val="D6E1E2">
                        <a:alpha val="38000"/>
                      </a:srgb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82319" name="Text Box 47"/>
              <p:cNvSpPr txBox="1">
                <a:spLocks noChangeArrowheads="1"/>
              </p:cNvSpPr>
              <p:nvPr/>
            </p:nvSpPr>
            <p:spPr bwMode="gray">
              <a:xfrm>
                <a:off x="4217" y="1882"/>
                <a:ext cx="773" cy="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закупка 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оборудования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altLang="ru-RU" sz="1400" b="1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материалов</a:t>
                </a:r>
                <a:endParaRPr lang="en-US" altLang="ru-RU" sz="1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47" name="Заголовок 3"/>
          <p:cNvSpPr>
            <a:spLocks noGrp="1"/>
          </p:cNvSpPr>
          <p:nvPr>
            <p:ph type="title"/>
          </p:nvPr>
        </p:nvSpPr>
        <p:spPr>
          <a:xfrm>
            <a:off x="1147087" y="757455"/>
            <a:ext cx="6804248" cy="762000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реализации проекта: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2253" y="6557080"/>
            <a:ext cx="2133600" cy="247502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F743FD-0C8E-435D-964F-1C93F9071D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161C161D-832C-485E-B023-FC11D7EC85E2}"/>
              </a:ext>
            </a:extLst>
          </p:cNvPr>
          <p:cNvGrpSpPr/>
          <p:nvPr/>
        </p:nvGrpSpPr>
        <p:grpSpPr>
          <a:xfrm>
            <a:off x="6153378" y="3856694"/>
            <a:ext cx="2729108" cy="2714528"/>
            <a:chOff x="4724400" y="1685925"/>
            <a:chExt cx="3475038" cy="3952875"/>
          </a:xfrm>
          <a:solidFill>
            <a:srgbClr val="00B0F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8" name="Freeform 6">
              <a:extLst>
                <a:ext uri="{FF2B5EF4-FFF2-40B4-BE49-F238E27FC236}">
                  <a16:creationId xmlns:a16="http://schemas.microsoft.com/office/drawing/2014/main" id="{6124CD8B-766B-4BB4-92FA-6585D2A68E6E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59" name="Freeform 7">
              <a:extLst>
                <a:ext uri="{FF2B5EF4-FFF2-40B4-BE49-F238E27FC236}">
                  <a16:creationId xmlns:a16="http://schemas.microsoft.com/office/drawing/2014/main" id="{8480E020-48B3-4FE1-ACCA-EFD7B661F724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60" name="Rectangle 8">
              <a:extLst>
                <a:ext uri="{FF2B5EF4-FFF2-40B4-BE49-F238E27FC236}">
                  <a16:creationId xmlns:a16="http://schemas.microsoft.com/office/drawing/2014/main" id="{2592B6CD-B06F-4DC5-8F9D-08D58BBF176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800"/>
              <a:ext cx="3200400" cy="36576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id="{F2E50100-76E9-4EBC-B362-5E1CB8D99758}"/>
              </a:ext>
            </a:extLst>
          </p:cNvPr>
          <p:cNvGrpSpPr/>
          <p:nvPr/>
        </p:nvGrpSpPr>
        <p:grpSpPr>
          <a:xfrm>
            <a:off x="216420" y="3924108"/>
            <a:ext cx="2701952" cy="2791424"/>
            <a:chOff x="4724400" y="1685925"/>
            <a:chExt cx="3475038" cy="395287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3" name="Freeform 7">
              <a:extLst>
                <a:ext uri="{FF2B5EF4-FFF2-40B4-BE49-F238E27FC236}">
                  <a16:creationId xmlns:a16="http://schemas.microsoft.com/office/drawing/2014/main" id="{65244DF8-8601-481D-AB68-B5352A6D5AEC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4" name="Freeform 8">
              <a:extLst>
                <a:ext uri="{FF2B5EF4-FFF2-40B4-BE49-F238E27FC236}">
                  <a16:creationId xmlns:a16="http://schemas.microsoft.com/office/drawing/2014/main" id="{5B961FFE-C995-4ED5-B05C-1B3C15931DFA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5" name="Rectangle 9">
              <a:extLst>
                <a:ext uri="{FF2B5EF4-FFF2-40B4-BE49-F238E27FC236}">
                  <a16:creationId xmlns:a16="http://schemas.microsoft.com/office/drawing/2014/main" id="{0F7B7C21-BA87-4871-B4CA-6A56AC3B65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799"/>
              <a:ext cx="3200400" cy="3657600"/>
            </a:xfrm>
            <a:prstGeom prst="rect">
              <a:avLst/>
            </a:prstGeom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fontAlgn="b" hangingPunct="1">
                <a:spcBef>
                  <a:spcPts val="0"/>
                </a:spcBef>
                <a:spcAft>
                  <a:spcPts val="0"/>
                </a:spcAft>
                <a:buSzPts val="1400"/>
              </a:pPr>
              <a:endPara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</p:grpSp>
      <p:grpSp>
        <p:nvGrpSpPr>
          <p:cNvPr id="61" name="Группа 60">
            <a:extLst>
              <a:ext uri="{FF2B5EF4-FFF2-40B4-BE49-F238E27FC236}">
                <a16:creationId xmlns:a16="http://schemas.microsoft.com/office/drawing/2014/main" id="{E5EB2E1D-0259-4006-80B8-82E985BAE994}"/>
              </a:ext>
            </a:extLst>
          </p:cNvPr>
          <p:cNvGrpSpPr/>
          <p:nvPr/>
        </p:nvGrpSpPr>
        <p:grpSpPr>
          <a:xfrm>
            <a:off x="3116924" y="3662428"/>
            <a:ext cx="2097857" cy="1714772"/>
            <a:chOff x="4724400" y="1685925"/>
            <a:chExt cx="3475038" cy="3952875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Freeform 6">
              <a:extLst>
                <a:ext uri="{FF2B5EF4-FFF2-40B4-BE49-F238E27FC236}">
                  <a16:creationId xmlns:a16="http://schemas.microsoft.com/office/drawing/2014/main" id="{BE95BA34-7F07-46D6-ACC0-8531073A8277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68" name="Freeform 7">
              <a:extLst>
                <a:ext uri="{FF2B5EF4-FFF2-40B4-BE49-F238E27FC236}">
                  <a16:creationId xmlns:a16="http://schemas.microsoft.com/office/drawing/2014/main" id="{52644C83-C130-4DE0-85DF-DDBC6FEB13C4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69" name="Rectangle 8">
              <a:extLst>
                <a:ext uri="{FF2B5EF4-FFF2-40B4-BE49-F238E27FC236}">
                  <a16:creationId xmlns:a16="http://schemas.microsoft.com/office/drawing/2014/main" id="{63A7D028-429E-466A-966D-DE8580E9E43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800"/>
              <a:ext cx="3200400" cy="36576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FD104FD-03B0-4329-B4F0-81ABA17566D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409665" y="3640064"/>
            <a:ext cx="1499488" cy="180216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0FBA418-6732-4A7D-B217-58579441B48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2843" y="4015068"/>
            <a:ext cx="2354219" cy="238573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D25D906-709B-4EEC-A7C0-B64CB0376CD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627" y="4079399"/>
            <a:ext cx="2365496" cy="2491823"/>
          </a:xfrm>
          <a:prstGeom prst="rect">
            <a:avLst/>
          </a:prstGeom>
        </p:spPr>
      </p:pic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FD7CFE4A-E933-4EDE-AB80-1974D679F7D1}"/>
              </a:ext>
            </a:extLst>
          </p:cNvPr>
          <p:cNvGrpSpPr/>
          <p:nvPr/>
        </p:nvGrpSpPr>
        <p:grpSpPr>
          <a:xfrm>
            <a:off x="4079531" y="4697803"/>
            <a:ext cx="2084215" cy="1935767"/>
            <a:chOff x="4724400" y="1685925"/>
            <a:chExt cx="3475038" cy="3952875"/>
          </a:xfrm>
          <a:solidFill>
            <a:srgbClr val="FFC00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11AD1286-2C53-4BE4-A966-C5644571D080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766B280D-3E1C-454E-882D-4E68827907F2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72" name="Rectangle 8">
              <a:extLst>
                <a:ext uri="{FF2B5EF4-FFF2-40B4-BE49-F238E27FC236}">
                  <a16:creationId xmlns:a16="http://schemas.microsoft.com/office/drawing/2014/main" id="{781C9203-057B-4A62-945F-0A180C12762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0" y="1828800"/>
              <a:ext cx="3200400" cy="36576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77" name="Рисунок 76">
            <a:extLst>
              <a:ext uri="{FF2B5EF4-FFF2-40B4-BE49-F238E27FC236}">
                <a16:creationId xmlns:a16="http://schemas.microsoft.com/office/drawing/2014/main" id="{ABBD8D4F-AB6B-4E18-81E5-10546DE1D39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3638" y="4824715"/>
            <a:ext cx="1791140" cy="167074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577D73-A371-44D1-9809-855502FF4C61}"/>
              </a:ext>
            </a:extLst>
          </p:cNvPr>
          <p:cNvSpPr txBox="1"/>
          <p:nvPr/>
        </p:nvSpPr>
        <p:spPr>
          <a:xfrm>
            <a:off x="5178690" y="3531622"/>
            <a:ext cx="977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ремонта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77173CE-6A55-4B68-B2EC-0E1B8A378A3F}"/>
              </a:ext>
            </a:extLst>
          </p:cNvPr>
          <p:cNvSpPr txBox="1"/>
          <p:nvPr/>
        </p:nvSpPr>
        <p:spPr>
          <a:xfrm>
            <a:off x="3083413" y="6130757"/>
            <a:ext cx="992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</a:p>
          <a:p>
            <a:pPr algn="r"/>
            <a:r>
              <a:rPr lang="ru-RU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ремонта</a:t>
            </a:r>
          </a:p>
        </p:txBody>
      </p:sp>
      <p:grpSp>
        <p:nvGrpSpPr>
          <p:cNvPr id="73" name="Группа 72">
            <a:extLst>
              <a:ext uri="{FF2B5EF4-FFF2-40B4-BE49-F238E27FC236}">
                <a16:creationId xmlns:a16="http://schemas.microsoft.com/office/drawing/2014/main" id="{20CAFE93-3DAF-4D28-855F-DE9A3EDD066C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74" name="Группа 73">
              <a:extLst>
                <a:ext uri="{FF2B5EF4-FFF2-40B4-BE49-F238E27FC236}">
                  <a16:creationId xmlns:a16="http://schemas.microsoft.com/office/drawing/2014/main" id="{811DE5E9-66F8-4F79-B525-A64C817C6EBF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76" name="CustomShape 4">
                <a:extLst>
                  <a:ext uri="{FF2B5EF4-FFF2-40B4-BE49-F238E27FC236}">
                    <a16:creationId xmlns:a16="http://schemas.microsoft.com/office/drawing/2014/main" id="{D104C39C-4B62-47ED-9B64-A7266982527A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5">
                <a:extLst>
                  <a:ext uri="{FF2B5EF4-FFF2-40B4-BE49-F238E27FC236}">
                    <a16:creationId xmlns:a16="http://schemas.microsoft.com/office/drawing/2014/main" id="{AE1643FE-762D-42AF-8F99-6E55D0ABE13F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75" name="Рисунок 11">
              <a:extLst>
                <a:ext uri="{FF2B5EF4-FFF2-40B4-BE49-F238E27FC236}">
                  <a16:creationId xmlns:a16="http://schemas.microsoft.com/office/drawing/2014/main" id="{07123E32-E4D5-40FD-BAD5-914CBF4D2889}"/>
                </a:ext>
              </a:extLst>
            </p:cNvPr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09F3E5CD-6268-494E-B0F6-17CAFF326F6A}"/>
              </a:ext>
            </a:extLst>
          </p:cNvPr>
          <p:cNvSpPr/>
          <p:nvPr/>
        </p:nvSpPr>
        <p:spPr>
          <a:xfrm>
            <a:off x="1875569" y="137986"/>
            <a:ext cx="672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81" name="Line 4">
            <a:extLst>
              <a:ext uri="{FF2B5EF4-FFF2-40B4-BE49-F238E27FC236}">
                <a16:creationId xmlns:a16="http://schemas.microsoft.com/office/drawing/2014/main" id="{A390F828-31EB-418D-ACB6-C6DA1608FC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42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7BD35-ADAE-4235-B5AC-B0277A357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712" y="1635317"/>
            <a:ext cx="4210288" cy="726915"/>
          </a:xfrm>
        </p:spPr>
        <p:txBody>
          <a:bodyPr/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CAD/CAM технологии в АУЗ ВО «ВОКСП»:</a:t>
            </a:r>
          </a:p>
        </p:txBody>
      </p:sp>
      <p:graphicFrame>
        <p:nvGraphicFramePr>
          <p:cNvPr id="10" name="Схема 9">
            <a:extLst>
              <a:ext uri="{FF2B5EF4-FFF2-40B4-BE49-F238E27FC236}">
                <a16:creationId xmlns:a16="http://schemas.microsoft.com/office/drawing/2014/main" id="{19288077-17E1-46F2-B79F-6D137E70CE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3221472"/>
              </p:ext>
            </p:extLst>
          </p:nvPr>
        </p:nvGraphicFramePr>
        <p:xfrm>
          <a:off x="773700" y="3556874"/>
          <a:ext cx="7639664" cy="3181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927CF6AB-B53D-42B9-8792-05D61E70E5E6}"/>
              </a:ext>
            </a:extLst>
          </p:cNvPr>
          <p:cNvGrpSpPr/>
          <p:nvPr/>
        </p:nvGrpSpPr>
        <p:grpSpPr>
          <a:xfrm>
            <a:off x="4921076" y="218074"/>
            <a:ext cx="4029888" cy="3375602"/>
            <a:chOff x="4724400" y="1685925"/>
            <a:chExt cx="3475038" cy="395287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1C39762C-A296-4BC3-A3C8-248BF6EB4EDC}"/>
                </a:ext>
              </a:extLst>
            </p:cNvPr>
            <p:cNvSpPr>
              <a:spLocks/>
            </p:cNvSpPr>
            <p:nvPr/>
          </p:nvSpPr>
          <p:spPr bwMode="gray">
            <a:xfrm>
              <a:off x="4724400" y="4483100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solidFill>
              <a:srgbClr val="717EF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796716EC-2568-4875-AEEA-4FC3FC7078B1}"/>
                </a:ext>
              </a:extLst>
            </p:cNvPr>
            <p:cNvSpPr>
              <a:spLocks/>
            </p:cNvSpPr>
            <p:nvPr/>
          </p:nvSpPr>
          <p:spPr bwMode="gray">
            <a:xfrm rot="10800000">
              <a:off x="7183438" y="1685925"/>
              <a:ext cx="1016000" cy="1155700"/>
            </a:xfrm>
            <a:custGeom>
              <a:avLst/>
              <a:gdLst>
                <a:gd name="T0" fmla="*/ 88 w 1104"/>
                <a:gd name="T1" fmla="*/ 1160 h 1256"/>
                <a:gd name="T2" fmla="*/ 88 w 1104"/>
                <a:gd name="T3" fmla="*/ 0 h 1256"/>
                <a:gd name="T4" fmla="*/ 0 w 1104"/>
                <a:gd name="T5" fmla="*/ 0 h 1256"/>
                <a:gd name="T6" fmla="*/ 0 w 1104"/>
                <a:gd name="T7" fmla="*/ 1256 h 1256"/>
                <a:gd name="T8" fmla="*/ 1104 w 1104"/>
                <a:gd name="T9" fmla="*/ 1256 h 1256"/>
                <a:gd name="T10" fmla="*/ 1104 w 1104"/>
                <a:gd name="T11" fmla="*/ 1160 h 1256"/>
                <a:gd name="T12" fmla="*/ 88 w 1104"/>
                <a:gd name="T13" fmla="*/ 116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4" h="1256">
                  <a:moveTo>
                    <a:pt x="88" y="1160"/>
                  </a:moveTo>
                  <a:lnTo>
                    <a:pt x="88" y="0"/>
                  </a:lnTo>
                  <a:lnTo>
                    <a:pt x="0" y="0"/>
                  </a:lnTo>
                  <a:lnTo>
                    <a:pt x="0" y="1256"/>
                  </a:lnTo>
                  <a:lnTo>
                    <a:pt x="1104" y="1256"/>
                  </a:lnTo>
                  <a:lnTo>
                    <a:pt x="1104" y="1160"/>
                  </a:lnTo>
                  <a:lnTo>
                    <a:pt x="88" y="1160"/>
                  </a:lnTo>
                  <a:close/>
                </a:path>
              </a:pathLst>
            </a:custGeom>
            <a:solidFill>
              <a:srgbClr val="717EF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0">
                  <a:solidFill>
                    <a:srgbClr val="DFE29A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endParaRP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5CDCA7F8-EB1C-4CA1-9F65-DE62243B97D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57751" y="1828801"/>
              <a:ext cx="3200400" cy="3657601"/>
            </a:xfrm>
            <a:prstGeom prst="rect">
              <a:avLst/>
            </a:prstGeom>
            <a:gradFill rotWithShape="1">
              <a:gsLst>
                <a:gs pos="0">
                  <a:srgbClr val="717EF5">
                    <a:gamma/>
                    <a:shade val="46275"/>
                    <a:invGamma/>
                  </a:srgbClr>
                </a:gs>
                <a:gs pos="50000">
                  <a:srgbClr val="717EF5"/>
                </a:gs>
                <a:gs pos="100000">
                  <a:srgbClr val="717EF5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anchor="ctr"/>
            <a:lstStyle/>
            <a:p>
              <a:pPr algn="ctr"/>
              <a:endParaRPr lang="ru-RU" altLang="ru-RU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FBB03A28-3BAA-47BE-9D4F-C849320FE3FC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8325" y="412527"/>
            <a:ext cx="3541792" cy="2997854"/>
          </a:xfrm>
          <a:prstGeom prst="rect">
            <a:avLst/>
          </a:prstGeom>
        </p:spPr>
      </p:pic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6610018B-5339-4CA6-B8BC-A414629C2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0788" y="6456822"/>
            <a:ext cx="2133600" cy="247502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F743FD-0C8E-435D-964F-1C93F9071D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B00C63E5-0708-4ACC-9CA7-CCB525821245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id="{F6D13DEA-8CEA-4CF9-99D9-0528A4D66531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25" name="CustomShape 4">
                <a:extLst>
                  <a:ext uri="{FF2B5EF4-FFF2-40B4-BE49-F238E27FC236}">
                    <a16:creationId xmlns:a16="http://schemas.microsoft.com/office/drawing/2014/main" id="{CFAEE7A9-6717-4772-9181-2A4396835345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6" name="CustomShape 5">
                <a:extLst>
                  <a:ext uri="{FF2B5EF4-FFF2-40B4-BE49-F238E27FC236}">
                    <a16:creationId xmlns:a16="http://schemas.microsoft.com/office/drawing/2014/main" id="{FEF5730E-5613-41B3-8F47-A0DDBCE00D76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24" name="Рисунок 11">
              <a:extLst>
                <a:ext uri="{FF2B5EF4-FFF2-40B4-BE49-F238E27FC236}">
                  <a16:creationId xmlns:a16="http://schemas.microsoft.com/office/drawing/2014/main" id="{D0A35567-7669-41AF-9987-820177CB9EC3}"/>
                </a:ext>
              </a:extLst>
            </p:cNvPr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71330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5985" y="1395814"/>
            <a:ext cx="4783209" cy="2449215"/>
          </a:xfrm>
        </p:spPr>
        <p:txBody>
          <a:bodyPr/>
          <a:lstStyle/>
          <a:p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-1853867" y="383303"/>
            <a:ext cx="6193550" cy="4491116"/>
            <a:chOff x="87624" y="362329"/>
            <a:chExt cx="5836679" cy="4922784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87624" y="362329"/>
              <a:ext cx="5836679" cy="4922784"/>
              <a:chOff x="-911404" y="500610"/>
              <a:chExt cx="5836679" cy="4922784"/>
            </a:xfrm>
          </p:grpSpPr>
          <p:grpSp>
            <p:nvGrpSpPr>
              <p:cNvPr id="7" name="Группа 6"/>
              <p:cNvGrpSpPr/>
              <p:nvPr/>
            </p:nvGrpSpPr>
            <p:grpSpPr>
              <a:xfrm>
                <a:off x="936465" y="500610"/>
                <a:ext cx="3970890" cy="4922784"/>
                <a:chOff x="3356667" y="614120"/>
                <a:chExt cx="4503665" cy="5165527"/>
              </a:xfrm>
            </p:grpSpPr>
            <p:sp>
              <p:nvSpPr>
                <p:cNvPr id="5" name="Freeform 62"/>
                <p:cNvSpPr>
                  <a:spLocks noEditPoints="1"/>
                </p:cNvSpPr>
                <p:nvPr/>
              </p:nvSpPr>
              <p:spPr bwMode="gray">
                <a:xfrm rot="20287369">
                  <a:off x="3356667" y="1923345"/>
                  <a:ext cx="3807392" cy="3856302"/>
                </a:xfrm>
                <a:custGeom>
                  <a:avLst/>
                  <a:gdLst>
                    <a:gd name="T0" fmla="*/ 1092 w 2820"/>
                    <a:gd name="T1" fmla="*/ 50 h 2912"/>
                    <a:gd name="T2" fmla="*/ 822 w 2820"/>
                    <a:gd name="T3" fmla="*/ 168 h 2912"/>
                    <a:gd name="T4" fmla="*/ 594 w 2820"/>
                    <a:gd name="T5" fmla="*/ 300 h 2912"/>
                    <a:gd name="T6" fmla="*/ 406 w 2820"/>
                    <a:gd name="T7" fmla="*/ 446 h 2912"/>
                    <a:gd name="T8" fmla="*/ 254 w 2820"/>
                    <a:gd name="T9" fmla="*/ 604 h 2912"/>
                    <a:gd name="T10" fmla="*/ 140 w 2820"/>
                    <a:gd name="T11" fmla="*/ 772 h 2912"/>
                    <a:gd name="T12" fmla="*/ 60 w 2820"/>
                    <a:gd name="T13" fmla="*/ 944 h 2912"/>
                    <a:gd name="T14" fmla="*/ 14 w 2820"/>
                    <a:gd name="T15" fmla="*/ 1122 h 2912"/>
                    <a:gd name="T16" fmla="*/ 0 w 2820"/>
                    <a:gd name="T17" fmla="*/ 1300 h 2912"/>
                    <a:gd name="T18" fmla="*/ 18 w 2820"/>
                    <a:gd name="T19" fmla="*/ 1476 h 2912"/>
                    <a:gd name="T20" fmla="*/ 64 w 2820"/>
                    <a:gd name="T21" fmla="*/ 1650 h 2912"/>
                    <a:gd name="T22" fmla="*/ 138 w 2820"/>
                    <a:gd name="T23" fmla="*/ 1818 h 2912"/>
                    <a:gd name="T24" fmla="*/ 238 w 2820"/>
                    <a:gd name="T25" fmla="*/ 1978 h 2912"/>
                    <a:gd name="T26" fmla="*/ 364 w 2820"/>
                    <a:gd name="T27" fmla="*/ 2126 h 2912"/>
                    <a:gd name="T28" fmla="*/ 512 w 2820"/>
                    <a:gd name="T29" fmla="*/ 2262 h 2912"/>
                    <a:gd name="T30" fmla="*/ 684 w 2820"/>
                    <a:gd name="T31" fmla="*/ 2382 h 2912"/>
                    <a:gd name="T32" fmla="*/ 874 w 2820"/>
                    <a:gd name="T33" fmla="*/ 2484 h 2912"/>
                    <a:gd name="T34" fmla="*/ 1086 w 2820"/>
                    <a:gd name="T35" fmla="*/ 2564 h 2912"/>
                    <a:gd name="T36" fmla="*/ 1314 w 2820"/>
                    <a:gd name="T37" fmla="*/ 2622 h 2912"/>
                    <a:gd name="T38" fmla="*/ 1558 w 2820"/>
                    <a:gd name="T39" fmla="*/ 2654 h 2912"/>
                    <a:gd name="T40" fmla="*/ 1818 w 2820"/>
                    <a:gd name="T41" fmla="*/ 2658 h 2912"/>
                    <a:gd name="T42" fmla="*/ 2090 w 2820"/>
                    <a:gd name="T43" fmla="*/ 2632 h 2912"/>
                    <a:gd name="T44" fmla="*/ 2374 w 2820"/>
                    <a:gd name="T45" fmla="*/ 2574 h 2912"/>
                    <a:gd name="T46" fmla="*/ 2544 w 2820"/>
                    <a:gd name="T47" fmla="*/ 2912 h 2912"/>
                    <a:gd name="T48" fmla="*/ 1868 w 2820"/>
                    <a:gd name="T49" fmla="*/ 1552 h 2912"/>
                    <a:gd name="T50" fmla="*/ 1956 w 2820"/>
                    <a:gd name="T51" fmla="*/ 1914 h 2912"/>
                    <a:gd name="T52" fmla="*/ 1788 w 2820"/>
                    <a:gd name="T53" fmla="*/ 1936 h 2912"/>
                    <a:gd name="T54" fmla="*/ 1616 w 2820"/>
                    <a:gd name="T55" fmla="*/ 1934 h 2912"/>
                    <a:gd name="T56" fmla="*/ 1442 w 2820"/>
                    <a:gd name="T57" fmla="*/ 1912 h 2912"/>
                    <a:gd name="T58" fmla="*/ 1272 w 2820"/>
                    <a:gd name="T59" fmla="*/ 1872 h 2912"/>
                    <a:gd name="T60" fmla="*/ 1108 w 2820"/>
                    <a:gd name="T61" fmla="*/ 1812 h 2912"/>
                    <a:gd name="T62" fmla="*/ 952 w 2820"/>
                    <a:gd name="T63" fmla="*/ 1736 h 2912"/>
                    <a:gd name="T64" fmla="*/ 810 w 2820"/>
                    <a:gd name="T65" fmla="*/ 1646 h 2912"/>
                    <a:gd name="T66" fmla="*/ 684 w 2820"/>
                    <a:gd name="T67" fmla="*/ 1542 h 2912"/>
                    <a:gd name="T68" fmla="*/ 578 w 2820"/>
                    <a:gd name="T69" fmla="*/ 1428 h 2912"/>
                    <a:gd name="T70" fmla="*/ 494 w 2820"/>
                    <a:gd name="T71" fmla="*/ 1304 h 2912"/>
                    <a:gd name="T72" fmla="*/ 438 w 2820"/>
                    <a:gd name="T73" fmla="*/ 1170 h 2912"/>
                    <a:gd name="T74" fmla="*/ 410 w 2820"/>
                    <a:gd name="T75" fmla="*/ 1032 h 2912"/>
                    <a:gd name="T76" fmla="*/ 416 w 2820"/>
                    <a:gd name="T77" fmla="*/ 888 h 2912"/>
                    <a:gd name="T78" fmla="*/ 460 w 2820"/>
                    <a:gd name="T79" fmla="*/ 742 h 2912"/>
                    <a:gd name="T80" fmla="*/ 544 w 2820"/>
                    <a:gd name="T81" fmla="*/ 592 h 2912"/>
                    <a:gd name="T82" fmla="*/ 670 w 2820"/>
                    <a:gd name="T83" fmla="*/ 444 h 2912"/>
                    <a:gd name="T84" fmla="*/ 844 w 2820"/>
                    <a:gd name="T85" fmla="*/ 298 h 2912"/>
                    <a:gd name="T86" fmla="*/ 1070 w 2820"/>
                    <a:gd name="T87" fmla="*/ 154 h 2912"/>
                    <a:gd name="T88" fmla="*/ 1348 w 2820"/>
                    <a:gd name="T89" fmla="*/ 16 h 2912"/>
                    <a:gd name="T90" fmla="*/ 1244 w 2820"/>
                    <a:gd name="T91" fmla="*/ 0 h 2912"/>
                    <a:gd name="T92" fmla="*/ 2820 w 2820"/>
                    <a:gd name="T93" fmla="*/ 1934 h 2912"/>
                    <a:gd name="T94" fmla="*/ 2820 w 2820"/>
                    <a:gd name="T95" fmla="*/ 1934 h 2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820" h="2912">
                      <a:moveTo>
                        <a:pt x="1244" y="0"/>
                      </a:moveTo>
                      <a:lnTo>
                        <a:pt x="1092" y="50"/>
                      </a:lnTo>
                      <a:lnTo>
                        <a:pt x="952" y="106"/>
                      </a:lnTo>
                      <a:lnTo>
                        <a:pt x="822" y="168"/>
                      </a:lnTo>
                      <a:lnTo>
                        <a:pt x="704" y="232"/>
                      </a:lnTo>
                      <a:lnTo>
                        <a:pt x="594" y="300"/>
                      </a:lnTo>
                      <a:lnTo>
                        <a:pt x="494" y="372"/>
                      </a:lnTo>
                      <a:lnTo>
                        <a:pt x="406" y="446"/>
                      </a:lnTo>
                      <a:lnTo>
                        <a:pt x="324" y="524"/>
                      </a:lnTo>
                      <a:lnTo>
                        <a:pt x="254" y="604"/>
                      </a:lnTo>
                      <a:lnTo>
                        <a:pt x="192" y="686"/>
                      </a:lnTo>
                      <a:lnTo>
                        <a:pt x="140" y="772"/>
                      </a:lnTo>
                      <a:lnTo>
                        <a:pt x="96" y="856"/>
                      </a:lnTo>
                      <a:lnTo>
                        <a:pt x="60" y="944"/>
                      </a:lnTo>
                      <a:lnTo>
                        <a:pt x="32" y="1032"/>
                      </a:lnTo>
                      <a:lnTo>
                        <a:pt x="14" y="1122"/>
                      </a:lnTo>
                      <a:lnTo>
                        <a:pt x="2" y="1210"/>
                      </a:lnTo>
                      <a:lnTo>
                        <a:pt x="0" y="1300"/>
                      </a:lnTo>
                      <a:lnTo>
                        <a:pt x="4" y="1388"/>
                      </a:lnTo>
                      <a:lnTo>
                        <a:pt x="18" y="1476"/>
                      </a:lnTo>
                      <a:lnTo>
                        <a:pt x="36" y="1564"/>
                      </a:lnTo>
                      <a:lnTo>
                        <a:pt x="64" y="1650"/>
                      </a:lnTo>
                      <a:lnTo>
                        <a:pt x="96" y="1736"/>
                      </a:lnTo>
                      <a:lnTo>
                        <a:pt x="138" y="1818"/>
                      </a:lnTo>
                      <a:lnTo>
                        <a:pt x="184" y="1900"/>
                      </a:lnTo>
                      <a:lnTo>
                        <a:pt x="238" y="1978"/>
                      </a:lnTo>
                      <a:lnTo>
                        <a:pt x="298" y="2054"/>
                      </a:lnTo>
                      <a:lnTo>
                        <a:pt x="364" y="2126"/>
                      </a:lnTo>
                      <a:lnTo>
                        <a:pt x="434" y="2196"/>
                      </a:lnTo>
                      <a:lnTo>
                        <a:pt x="512" y="2262"/>
                      </a:lnTo>
                      <a:lnTo>
                        <a:pt x="596" y="2324"/>
                      </a:lnTo>
                      <a:lnTo>
                        <a:pt x="684" y="2382"/>
                      </a:lnTo>
                      <a:lnTo>
                        <a:pt x="776" y="2436"/>
                      </a:lnTo>
                      <a:lnTo>
                        <a:pt x="874" y="2484"/>
                      </a:lnTo>
                      <a:lnTo>
                        <a:pt x="978" y="2526"/>
                      </a:lnTo>
                      <a:lnTo>
                        <a:pt x="1086" y="2564"/>
                      </a:lnTo>
                      <a:lnTo>
                        <a:pt x="1198" y="2596"/>
                      </a:lnTo>
                      <a:lnTo>
                        <a:pt x="1314" y="2622"/>
                      </a:lnTo>
                      <a:lnTo>
                        <a:pt x="1434" y="2642"/>
                      </a:lnTo>
                      <a:lnTo>
                        <a:pt x="1558" y="2654"/>
                      </a:lnTo>
                      <a:lnTo>
                        <a:pt x="1686" y="2660"/>
                      </a:lnTo>
                      <a:lnTo>
                        <a:pt x="1818" y="2658"/>
                      </a:lnTo>
                      <a:lnTo>
                        <a:pt x="1952" y="2650"/>
                      </a:lnTo>
                      <a:lnTo>
                        <a:pt x="2090" y="2632"/>
                      </a:lnTo>
                      <a:lnTo>
                        <a:pt x="2230" y="2608"/>
                      </a:lnTo>
                      <a:lnTo>
                        <a:pt x="2374" y="2574"/>
                      </a:lnTo>
                      <a:lnTo>
                        <a:pt x="2542" y="2912"/>
                      </a:lnTo>
                      <a:lnTo>
                        <a:pt x="2544" y="2912"/>
                      </a:lnTo>
                      <a:lnTo>
                        <a:pt x="2820" y="1934"/>
                      </a:lnTo>
                      <a:lnTo>
                        <a:pt x="1868" y="1552"/>
                      </a:lnTo>
                      <a:lnTo>
                        <a:pt x="2036" y="1894"/>
                      </a:lnTo>
                      <a:lnTo>
                        <a:pt x="1956" y="1914"/>
                      </a:lnTo>
                      <a:lnTo>
                        <a:pt x="1872" y="1928"/>
                      </a:lnTo>
                      <a:lnTo>
                        <a:pt x="1788" y="1936"/>
                      </a:lnTo>
                      <a:lnTo>
                        <a:pt x="1702" y="1938"/>
                      </a:lnTo>
                      <a:lnTo>
                        <a:pt x="1616" y="1934"/>
                      </a:lnTo>
                      <a:lnTo>
                        <a:pt x="1528" y="1926"/>
                      </a:lnTo>
                      <a:lnTo>
                        <a:pt x="1442" y="1912"/>
                      </a:lnTo>
                      <a:lnTo>
                        <a:pt x="1356" y="1894"/>
                      </a:lnTo>
                      <a:lnTo>
                        <a:pt x="1272" y="1872"/>
                      </a:lnTo>
                      <a:lnTo>
                        <a:pt x="1188" y="1844"/>
                      </a:lnTo>
                      <a:lnTo>
                        <a:pt x="1108" y="1812"/>
                      </a:lnTo>
                      <a:lnTo>
                        <a:pt x="1028" y="1776"/>
                      </a:lnTo>
                      <a:lnTo>
                        <a:pt x="952" y="1736"/>
                      </a:lnTo>
                      <a:lnTo>
                        <a:pt x="880" y="1692"/>
                      </a:lnTo>
                      <a:lnTo>
                        <a:pt x="810" y="1646"/>
                      </a:lnTo>
                      <a:lnTo>
                        <a:pt x="744" y="1596"/>
                      </a:lnTo>
                      <a:lnTo>
                        <a:pt x="684" y="1542"/>
                      </a:lnTo>
                      <a:lnTo>
                        <a:pt x="628" y="1486"/>
                      </a:lnTo>
                      <a:lnTo>
                        <a:pt x="578" y="1428"/>
                      </a:lnTo>
                      <a:lnTo>
                        <a:pt x="532" y="1366"/>
                      </a:lnTo>
                      <a:lnTo>
                        <a:pt x="494" y="1304"/>
                      </a:lnTo>
                      <a:lnTo>
                        <a:pt x="462" y="1238"/>
                      </a:lnTo>
                      <a:lnTo>
                        <a:pt x="438" y="1170"/>
                      </a:lnTo>
                      <a:lnTo>
                        <a:pt x="420" y="1102"/>
                      </a:lnTo>
                      <a:lnTo>
                        <a:pt x="410" y="1032"/>
                      </a:lnTo>
                      <a:lnTo>
                        <a:pt x="410" y="960"/>
                      </a:lnTo>
                      <a:lnTo>
                        <a:pt x="416" y="888"/>
                      </a:lnTo>
                      <a:lnTo>
                        <a:pt x="434" y="816"/>
                      </a:lnTo>
                      <a:lnTo>
                        <a:pt x="460" y="742"/>
                      </a:lnTo>
                      <a:lnTo>
                        <a:pt x="496" y="668"/>
                      </a:lnTo>
                      <a:lnTo>
                        <a:pt x="544" y="592"/>
                      </a:lnTo>
                      <a:lnTo>
                        <a:pt x="602" y="518"/>
                      </a:lnTo>
                      <a:lnTo>
                        <a:pt x="670" y="444"/>
                      </a:lnTo>
                      <a:lnTo>
                        <a:pt x="752" y="370"/>
                      </a:lnTo>
                      <a:lnTo>
                        <a:pt x="844" y="298"/>
                      </a:lnTo>
                      <a:lnTo>
                        <a:pt x="950" y="226"/>
                      </a:lnTo>
                      <a:lnTo>
                        <a:pt x="1070" y="154"/>
                      </a:lnTo>
                      <a:lnTo>
                        <a:pt x="1202" y="84"/>
                      </a:lnTo>
                      <a:lnTo>
                        <a:pt x="1348" y="16"/>
                      </a:lnTo>
                      <a:lnTo>
                        <a:pt x="1244" y="0"/>
                      </a:lnTo>
                      <a:lnTo>
                        <a:pt x="1244" y="0"/>
                      </a:lnTo>
                      <a:lnTo>
                        <a:pt x="1244" y="0"/>
                      </a:lnTo>
                      <a:close/>
                      <a:moveTo>
                        <a:pt x="2820" y="1934"/>
                      </a:moveTo>
                      <a:lnTo>
                        <a:pt x="2820" y="1934"/>
                      </a:lnTo>
                      <a:lnTo>
                        <a:pt x="2820" y="19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CC9900"/>
                    </a:gs>
                    <a:gs pos="50000">
                      <a:srgbClr val="EAD88A"/>
                    </a:gs>
                    <a:gs pos="100000">
                      <a:srgbClr val="CC9900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Front">
                    <a:rot lat="1500000" lon="20099999" rev="0"/>
                  </a:camera>
                  <a:lightRig rig="legacyFlat4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CC9900"/>
                  </a:extrusionClr>
                  <a:contourClr>
                    <a:srgbClr val="CC9900"/>
                  </a:contourClr>
                </a:sp3d>
                <a:extLst>
                  <a:ext uri="{91240B29-F687-4F45-9708-019B960494DF}">
                    <a14:hiddenLine xmlns:a14="http://schemas.microsoft.com/office/drawing/2010/main" w="0">
                      <a:noFill/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prstTxWarp prst="textArchDown">
                    <a:avLst>
                      <a:gd name="adj" fmla="val 23315"/>
                    </a:avLst>
                  </a:prstTxWarp>
                  <a:flatTx/>
                </a:bodyPr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4" name="Freeform 63"/>
                <p:cNvSpPr>
                  <a:spLocks noEditPoints="1"/>
                </p:cNvSpPr>
                <p:nvPr/>
              </p:nvSpPr>
              <p:spPr bwMode="gray">
                <a:xfrm rot="10020940">
                  <a:off x="4651627" y="614120"/>
                  <a:ext cx="3208705" cy="3558266"/>
                </a:xfrm>
                <a:custGeom>
                  <a:avLst/>
                  <a:gdLst>
                    <a:gd name="T0" fmla="*/ 1092 w 2820"/>
                    <a:gd name="T1" fmla="*/ 50 h 2912"/>
                    <a:gd name="T2" fmla="*/ 822 w 2820"/>
                    <a:gd name="T3" fmla="*/ 168 h 2912"/>
                    <a:gd name="T4" fmla="*/ 594 w 2820"/>
                    <a:gd name="T5" fmla="*/ 300 h 2912"/>
                    <a:gd name="T6" fmla="*/ 406 w 2820"/>
                    <a:gd name="T7" fmla="*/ 446 h 2912"/>
                    <a:gd name="T8" fmla="*/ 254 w 2820"/>
                    <a:gd name="T9" fmla="*/ 604 h 2912"/>
                    <a:gd name="T10" fmla="*/ 140 w 2820"/>
                    <a:gd name="T11" fmla="*/ 772 h 2912"/>
                    <a:gd name="T12" fmla="*/ 60 w 2820"/>
                    <a:gd name="T13" fmla="*/ 944 h 2912"/>
                    <a:gd name="T14" fmla="*/ 14 w 2820"/>
                    <a:gd name="T15" fmla="*/ 1122 h 2912"/>
                    <a:gd name="T16" fmla="*/ 0 w 2820"/>
                    <a:gd name="T17" fmla="*/ 1300 h 2912"/>
                    <a:gd name="T18" fmla="*/ 18 w 2820"/>
                    <a:gd name="T19" fmla="*/ 1476 h 2912"/>
                    <a:gd name="T20" fmla="*/ 64 w 2820"/>
                    <a:gd name="T21" fmla="*/ 1650 h 2912"/>
                    <a:gd name="T22" fmla="*/ 138 w 2820"/>
                    <a:gd name="T23" fmla="*/ 1818 h 2912"/>
                    <a:gd name="T24" fmla="*/ 238 w 2820"/>
                    <a:gd name="T25" fmla="*/ 1978 h 2912"/>
                    <a:gd name="T26" fmla="*/ 364 w 2820"/>
                    <a:gd name="T27" fmla="*/ 2126 h 2912"/>
                    <a:gd name="T28" fmla="*/ 512 w 2820"/>
                    <a:gd name="T29" fmla="*/ 2262 h 2912"/>
                    <a:gd name="T30" fmla="*/ 684 w 2820"/>
                    <a:gd name="T31" fmla="*/ 2382 h 2912"/>
                    <a:gd name="T32" fmla="*/ 874 w 2820"/>
                    <a:gd name="T33" fmla="*/ 2484 h 2912"/>
                    <a:gd name="T34" fmla="*/ 1086 w 2820"/>
                    <a:gd name="T35" fmla="*/ 2564 h 2912"/>
                    <a:gd name="T36" fmla="*/ 1314 w 2820"/>
                    <a:gd name="T37" fmla="*/ 2622 h 2912"/>
                    <a:gd name="T38" fmla="*/ 1558 w 2820"/>
                    <a:gd name="T39" fmla="*/ 2654 h 2912"/>
                    <a:gd name="T40" fmla="*/ 1818 w 2820"/>
                    <a:gd name="T41" fmla="*/ 2658 h 2912"/>
                    <a:gd name="T42" fmla="*/ 2090 w 2820"/>
                    <a:gd name="T43" fmla="*/ 2632 h 2912"/>
                    <a:gd name="T44" fmla="*/ 2374 w 2820"/>
                    <a:gd name="T45" fmla="*/ 2574 h 2912"/>
                    <a:gd name="T46" fmla="*/ 2544 w 2820"/>
                    <a:gd name="T47" fmla="*/ 2912 h 2912"/>
                    <a:gd name="T48" fmla="*/ 1868 w 2820"/>
                    <a:gd name="T49" fmla="*/ 1552 h 2912"/>
                    <a:gd name="T50" fmla="*/ 1956 w 2820"/>
                    <a:gd name="T51" fmla="*/ 1914 h 2912"/>
                    <a:gd name="T52" fmla="*/ 1788 w 2820"/>
                    <a:gd name="T53" fmla="*/ 1936 h 2912"/>
                    <a:gd name="T54" fmla="*/ 1616 w 2820"/>
                    <a:gd name="T55" fmla="*/ 1934 h 2912"/>
                    <a:gd name="T56" fmla="*/ 1442 w 2820"/>
                    <a:gd name="T57" fmla="*/ 1912 h 2912"/>
                    <a:gd name="T58" fmla="*/ 1272 w 2820"/>
                    <a:gd name="T59" fmla="*/ 1872 h 2912"/>
                    <a:gd name="T60" fmla="*/ 1108 w 2820"/>
                    <a:gd name="T61" fmla="*/ 1812 h 2912"/>
                    <a:gd name="T62" fmla="*/ 952 w 2820"/>
                    <a:gd name="T63" fmla="*/ 1736 h 2912"/>
                    <a:gd name="T64" fmla="*/ 810 w 2820"/>
                    <a:gd name="T65" fmla="*/ 1646 h 2912"/>
                    <a:gd name="T66" fmla="*/ 684 w 2820"/>
                    <a:gd name="T67" fmla="*/ 1542 h 2912"/>
                    <a:gd name="T68" fmla="*/ 578 w 2820"/>
                    <a:gd name="T69" fmla="*/ 1428 h 2912"/>
                    <a:gd name="T70" fmla="*/ 494 w 2820"/>
                    <a:gd name="T71" fmla="*/ 1304 h 2912"/>
                    <a:gd name="T72" fmla="*/ 438 w 2820"/>
                    <a:gd name="T73" fmla="*/ 1170 h 2912"/>
                    <a:gd name="T74" fmla="*/ 410 w 2820"/>
                    <a:gd name="T75" fmla="*/ 1032 h 2912"/>
                    <a:gd name="T76" fmla="*/ 416 w 2820"/>
                    <a:gd name="T77" fmla="*/ 888 h 2912"/>
                    <a:gd name="T78" fmla="*/ 460 w 2820"/>
                    <a:gd name="T79" fmla="*/ 742 h 2912"/>
                    <a:gd name="T80" fmla="*/ 544 w 2820"/>
                    <a:gd name="T81" fmla="*/ 592 h 2912"/>
                    <a:gd name="T82" fmla="*/ 670 w 2820"/>
                    <a:gd name="T83" fmla="*/ 444 h 2912"/>
                    <a:gd name="T84" fmla="*/ 844 w 2820"/>
                    <a:gd name="T85" fmla="*/ 298 h 2912"/>
                    <a:gd name="T86" fmla="*/ 1070 w 2820"/>
                    <a:gd name="T87" fmla="*/ 154 h 2912"/>
                    <a:gd name="T88" fmla="*/ 1348 w 2820"/>
                    <a:gd name="T89" fmla="*/ 16 h 2912"/>
                    <a:gd name="T90" fmla="*/ 1244 w 2820"/>
                    <a:gd name="T91" fmla="*/ 0 h 2912"/>
                    <a:gd name="T92" fmla="*/ 2820 w 2820"/>
                    <a:gd name="T93" fmla="*/ 1934 h 2912"/>
                    <a:gd name="T94" fmla="*/ 2820 w 2820"/>
                    <a:gd name="T95" fmla="*/ 1934 h 29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820" h="2912">
                      <a:moveTo>
                        <a:pt x="1244" y="0"/>
                      </a:moveTo>
                      <a:lnTo>
                        <a:pt x="1092" y="50"/>
                      </a:lnTo>
                      <a:lnTo>
                        <a:pt x="952" y="106"/>
                      </a:lnTo>
                      <a:lnTo>
                        <a:pt x="822" y="168"/>
                      </a:lnTo>
                      <a:lnTo>
                        <a:pt x="704" y="232"/>
                      </a:lnTo>
                      <a:lnTo>
                        <a:pt x="594" y="300"/>
                      </a:lnTo>
                      <a:lnTo>
                        <a:pt x="494" y="372"/>
                      </a:lnTo>
                      <a:lnTo>
                        <a:pt x="406" y="446"/>
                      </a:lnTo>
                      <a:lnTo>
                        <a:pt x="324" y="524"/>
                      </a:lnTo>
                      <a:lnTo>
                        <a:pt x="254" y="604"/>
                      </a:lnTo>
                      <a:lnTo>
                        <a:pt x="192" y="686"/>
                      </a:lnTo>
                      <a:lnTo>
                        <a:pt x="140" y="772"/>
                      </a:lnTo>
                      <a:lnTo>
                        <a:pt x="96" y="856"/>
                      </a:lnTo>
                      <a:lnTo>
                        <a:pt x="60" y="944"/>
                      </a:lnTo>
                      <a:lnTo>
                        <a:pt x="32" y="1032"/>
                      </a:lnTo>
                      <a:lnTo>
                        <a:pt x="14" y="1122"/>
                      </a:lnTo>
                      <a:lnTo>
                        <a:pt x="2" y="1210"/>
                      </a:lnTo>
                      <a:lnTo>
                        <a:pt x="0" y="1300"/>
                      </a:lnTo>
                      <a:lnTo>
                        <a:pt x="4" y="1388"/>
                      </a:lnTo>
                      <a:lnTo>
                        <a:pt x="18" y="1476"/>
                      </a:lnTo>
                      <a:lnTo>
                        <a:pt x="36" y="1564"/>
                      </a:lnTo>
                      <a:lnTo>
                        <a:pt x="64" y="1650"/>
                      </a:lnTo>
                      <a:lnTo>
                        <a:pt x="96" y="1736"/>
                      </a:lnTo>
                      <a:lnTo>
                        <a:pt x="138" y="1818"/>
                      </a:lnTo>
                      <a:lnTo>
                        <a:pt x="184" y="1900"/>
                      </a:lnTo>
                      <a:lnTo>
                        <a:pt x="238" y="1978"/>
                      </a:lnTo>
                      <a:lnTo>
                        <a:pt x="298" y="2054"/>
                      </a:lnTo>
                      <a:lnTo>
                        <a:pt x="364" y="2126"/>
                      </a:lnTo>
                      <a:lnTo>
                        <a:pt x="434" y="2196"/>
                      </a:lnTo>
                      <a:lnTo>
                        <a:pt x="512" y="2262"/>
                      </a:lnTo>
                      <a:lnTo>
                        <a:pt x="596" y="2324"/>
                      </a:lnTo>
                      <a:lnTo>
                        <a:pt x="684" y="2382"/>
                      </a:lnTo>
                      <a:lnTo>
                        <a:pt x="776" y="2436"/>
                      </a:lnTo>
                      <a:lnTo>
                        <a:pt x="874" y="2484"/>
                      </a:lnTo>
                      <a:lnTo>
                        <a:pt x="978" y="2526"/>
                      </a:lnTo>
                      <a:lnTo>
                        <a:pt x="1086" y="2564"/>
                      </a:lnTo>
                      <a:lnTo>
                        <a:pt x="1198" y="2596"/>
                      </a:lnTo>
                      <a:lnTo>
                        <a:pt x="1314" y="2622"/>
                      </a:lnTo>
                      <a:lnTo>
                        <a:pt x="1434" y="2642"/>
                      </a:lnTo>
                      <a:lnTo>
                        <a:pt x="1558" y="2654"/>
                      </a:lnTo>
                      <a:lnTo>
                        <a:pt x="1686" y="2660"/>
                      </a:lnTo>
                      <a:lnTo>
                        <a:pt x="1818" y="2658"/>
                      </a:lnTo>
                      <a:lnTo>
                        <a:pt x="1952" y="2650"/>
                      </a:lnTo>
                      <a:lnTo>
                        <a:pt x="2090" y="2632"/>
                      </a:lnTo>
                      <a:lnTo>
                        <a:pt x="2230" y="2608"/>
                      </a:lnTo>
                      <a:lnTo>
                        <a:pt x="2374" y="2574"/>
                      </a:lnTo>
                      <a:lnTo>
                        <a:pt x="2542" y="2912"/>
                      </a:lnTo>
                      <a:lnTo>
                        <a:pt x="2544" y="2912"/>
                      </a:lnTo>
                      <a:lnTo>
                        <a:pt x="2820" y="1934"/>
                      </a:lnTo>
                      <a:lnTo>
                        <a:pt x="1868" y="1552"/>
                      </a:lnTo>
                      <a:lnTo>
                        <a:pt x="2036" y="1894"/>
                      </a:lnTo>
                      <a:lnTo>
                        <a:pt x="1956" y="1914"/>
                      </a:lnTo>
                      <a:lnTo>
                        <a:pt x="1872" y="1928"/>
                      </a:lnTo>
                      <a:lnTo>
                        <a:pt x="1788" y="1936"/>
                      </a:lnTo>
                      <a:lnTo>
                        <a:pt x="1702" y="1938"/>
                      </a:lnTo>
                      <a:lnTo>
                        <a:pt x="1616" y="1934"/>
                      </a:lnTo>
                      <a:lnTo>
                        <a:pt x="1528" y="1926"/>
                      </a:lnTo>
                      <a:lnTo>
                        <a:pt x="1442" y="1912"/>
                      </a:lnTo>
                      <a:lnTo>
                        <a:pt x="1356" y="1894"/>
                      </a:lnTo>
                      <a:lnTo>
                        <a:pt x="1272" y="1872"/>
                      </a:lnTo>
                      <a:lnTo>
                        <a:pt x="1188" y="1844"/>
                      </a:lnTo>
                      <a:lnTo>
                        <a:pt x="1108" y="1812"/>
                      </a:lnTo>
                      <a:lnTo>
                        <a:pt x="1028" y="1776"/>
                      </a:lnTo>
                      <a:lnTo>
                        <a:pt x="952" y="1736"/>
                      </a:lnTo>
                      <a:lnTo>
                        <a:pt x="880" y="1692"/>
                      </a:lnTo>
                      <a:lnTo>
                        <a:pt x="810" y="1646"/>
                      </a:lnTo>
                      <a:lnTo>
                        <a:pt x="744" y="1596"/>
                      </a:lnTo>
                      <a:lnTo>
                        <a:pt x="684" y="1542"/>
                      </a:lnTo>
                      <a:lnTo>
                        <a:pt x="628" y="1486"/>
                      </a:lnTo>
                      <a:lnTo>
                        <a:pt x="578" y="1428"/>
                      </a:lnTo>
                      <a:lnTo>
                        <a:pt x="532" y="1366"/>
                      </a:lnTo>
                      <a:lnTo>
                        <a:pt x="494" y="1304"/>
                      </a:lnTo>
                      <a:lnTo>
                        <a:pt x="462" y="1238"/>
                      </a:lnTo>
                      <a:lnTo>
                        <a:pt x="438" y="1170"/>
                      </a:lnTo>
                      <a:lnTo>
                        <a:pt x="420" y="1102"/>
                      </a:lnTo>
                      <a:lnTo>
                        <a:pt x="410" y="1032"/>
                      </a:lnTo>
                      <a:lnTo>
                        <a:pt x="410" y="960"/>
                      </a:lnTo>
                      <a:lnTo>
                        <a:pt x="416" y="888"/>
                      </a:lnTo>
                      <a:lnTo>
                        <a:pt x="434" y="816"/>
                      </a:lnTo>
                      <a:lnTo>
                        <a:pt x="460" y="742"/>
                      </a:lnTo>
                      <a:lnTo>
                        <a:pt x="496" y="668"/>
                      </a:lnTo>
                      <a:lnTo>
                        <a:pt x="544" y="592"/>
                      </a:lnTo>
                      <a:lnTo>
                        <a:pt x="602" y="518"/>
                      </a:lnTo>
                      <a:lnTo>
                        <a:pt x="670" y="444"/>
                      </a:lnTo>
                      <a:lnTo>
                        <a:pt x="752" y="370"/>
                      </a:lnTo>
                      <a:lnTo>
                        <a:pt x="844" y="298"/>
                      </a:lnTo>
                      <a:lnTo>
                        <a:pt x="950" y="226"/>
                      </a:lnTo>
                      <a:lnTo>
                        <a:pt x="1070" y="154"/>
                      </a:lnTo>
                      <a:lnTo>
                        <a:pt x="1202" y="84"/>
                      </a:lnTo>
                      <a:lnTo>
                        <a:pt x="1348" y="16"/>
                      </a:lnTo>
                      <a:lnTo>
                        <a:pt x="1244" y="0"/>
                      </a:lnTo>
                      <a:lnTo>
                        <a:pt x="1244" y="0"/>
                      </a:lnTo>
                      <a:lnTo>
                        <a:pt x="1244" y="0"/>
                      </a:lnTo>
                      <a:close/>
                      <a:moveTo>
                        <a:pt x="2820" y="1934"/>
                      </a:moveTo>
                      <a:lnTo>
                        <a:pt x="2820" y="1934"/>
                      </a:lnTo>
                      <a:lnTo>
                        <a:pt x="2820" y="193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4996E3"/>
                    </a:gs>
                    <a:gs pos="50000">
                      <a:srgbClr val="AFCEF7"/>
                    </a:gs>
                    <a:gs pos="100000">
                      <a:srgbClr val="4996E3"/>
                    </a:gs>
                  </a:gsLst>
                  <a:lin ang="2700000" scaled="1"/>
                </a:gradFill>
                <a:ln>
                  <a:noFill/>
                </a:ln>
                <a:effectLst/>
                <a:scene3d>
                  <a:camera prst="legacyPerspectiveFront">
                    <a:rot lat="1500000" lon="20099999" rev="0"/>
                  </a:camera>
                  <a:lightRig rig="legacyFlat4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4996E3"/>
                  </a:extrusionClr>
                  <a:contourClr>
                    <a:srgbClr val="4996E3"/>
                  </a:contourClr>
                </a:sp3d>
                <a:extLst>
                  <a:ext uri="{91240B29-F687-4F45-9708-019B960494DF}">
                    <a14:hiddenLine xmlns:a14="http://schemas.microsoft.com/office/drawing/2010/main" w="0">
                      <a:noFill/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7763" dir="8100000" algn="ctr" rotWithShape="0">
                          <a:srgbClr val="00000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>
                  <a:prstTxWarp prst="textArchDown">
                    <a:avLst/>
                  </a:prstTxWarp>
                  <a:flatTx/>
                </a:bodyPr>
                <a:lstStyle>
                  <a:defPPr>
                    <a:defRPr lang="en-US"/>
                  </a:defPPr>
                  <a:lvl1pPr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ctr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" name="Прямоугольник 7"/>
              <p:cNvSpPr/>
              <p:nvPr/>
            </p:nvSpPr>
            <p:spPr>
              <a:xfrm rot="19646531">
                <a:off x="-911404" y="2186277"/>
                <a:ext cx="5836679" cy="237355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Circle">
                  <a:avLst/>
                </a:prstTxWarp>
                <a:spAutoFit/>
                <a:scene3d>
                  <a:camera prst="isometricOffAxis1Right"/>
                  <a:lightRig rig="threePt" dir="t"/>
                </a:scene3d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400" b="1" i="0" u="none" strike="noStrike" kern="1200" cap="none" spc="300" normalizeH="0" baseline="0" noProof="0" dirty="0">
                    <a:ln w="9525">
                      <a:solidFill>
                        <a:srgbClr val="003399"/>
                      </a:solidFill>
                      <a:prstDash val="solid"/>
                    </a:ln>
                    <a:solidFill>
                      <a:srgbClr val="C00000"/>
                    </a:solidFill>
                    <a:effectLst>
                      <a:outerShdw blurRad="12700" dist="38100" dir="2700000" algn="tl" rotWithShape="0">
                        <a:srgbClr val="003399">
                          <a:lumMod val="50000"/>
                        </a:srgbClr>
                      </a:outerShdw>
                    </a:effectLst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Методы реализации             </a:t>
                </a:r>
              </a:p>
            </p:txBody>
          </p:sp>
        </p:grpSp>
        <p:sp>
          <p:nvSpPr>
            <p:cNvPr id="6" name="Прямоугольник 5"/>
            <p:cNvSpPr/>
            <p:nvPr/>
          </p:nvSpPr>
          <p:spPr>
            <a:xfrm rot="205301">
              <a:off x="1761431" y="2765274"/>
              <a:ext cx="3486544" cy="136459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  <a:scene3d>
                <a:camera prst="isometricOffAxis1Right"/>
                <a:lightRig rig="threePt" dir="t"/>
              </a:scene3d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6000" b="1" i="0" u="none" strike="noStrike" kern="1200" cap="none" spc="50" normalizeH="0" baseline="0" noProof="0" dirty="0">
                  <a:ln w="0">
                    <a:solidFill>
                      <a:srgbClr val="003B76"/>
                    </a:solidFill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Инструменты проектного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6000" b="1" i="0" u="none" strike="noStrike" kern="1200" cap="none" spc="50" normalizeH="0" baseline="0" noProof="0" dirty="0">
                  <a:ln w="0">
                    <a:solidFill>
                      <a:srgbClr val="003B76"/>
                    </a:solidFill>
                  </a:ln>
                  <a:solidFill>
                    <a:srgbClr val="C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управления</a:t>
              </a:r>
            </a:p>
          </p:txBody>
        </p:sp>
      </p:grpSp>
      <p:sp>
        <p:nvSpPr>
          <p:cNvPr id="14" name="AutoShape 4"/>
          <p:cNvSpPr>
            <a:spLocks noChangeArrowheads="1"/>
          </p:cNvSpPr>
          <p:nvPr/>
        </p:nvSpPr>
        <p:spPr bwMode="gray">
          <a:xfrm>
            <a:off x="4069985" y="1110252"/>
            <a:ext cx="4955208" cy="239044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5A9ED">
                  <a:gamma/>
                  <a:shade val="68627"/>
                  <a:invGamma/>
                </a:srgbClr>
              </a:gs>
              <a:gs pos="50000">
                <a:srgbClr val="65A9ED"/>
              </a:gs>
              <a:gs pos="100000">
                <a:srgbClr val="65A9ED">
                  <a:gamma/>
                  <a:shade val="68627"/>
                  <a:invGamma/>
                </a:srgbClr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C5F4"/>
              </a:buClr>
              <a:buSzPct val="60000"/>
              <a:buFontTx/>
              <a:buNone/>
              <a:tabLst/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Проработка рисков и ресурсный моделей.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C5F4"/>
              </a:buClr>
              <a:buSzPct val="60000"/>
              <a:buFontTx/>
              <a:buNone/>
              <a:tabLst/>
              <a:defRPr/>
            </a:pPr>
            <a:r>
              <a:rPr lang="ru-RU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лучших практик по внедрению и работе с использованием компьютерных технологий.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C5F4"/>
              </a:buClr>
              <a:buSzPct val="60000"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Командная работа медиков с привлечением специалистов инженерно-технологического, экономического, административно-правового, образовательного звена и др.</a:t>
            </a: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gray">
          <a:xfrm>
            <a:off x="2545105" y="3737397"/>
            <a:ext cx="5482962" cy="282630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48B2E"/>
              </a:gs>
              <a:gs pos="50000">
                <a:srgbClr val="A48B2E">
                  <a:gamma/>
                  <a:tint val="51373"/>
                  <a:invGamma/>
                </a:srgbClr>
              </a:gs>
              <a:gs pos="100000">
                <a:srgbClr val="A48B2E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документы: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600" b="1" dirty="0" err="1">
                <a:solidFill>
                  <a:srgbClr val="DADAD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</a:t>
            </a:r>
            <a:r>
              <a:rPr lang="ru-RU" sz="1600" b="1" dirty="0">
                <a:solidFill>
                  <a:srgbClr val="DADAD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solidFill>
                  <a:srgbClr val="DADAD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ПиН</a:t>
            </a:r>
            <a:r>
              <a:rPr lang="ru-RU" sz="1600" b="1" dirty="0">
                <a:solidFill>
                  <a:srgbClr val="DADAD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600" b="1" dirty="0">
                <a:solidFill>
                  <a:srgbClr val="DADAD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оказания медицинской помощи взрослому населению;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600" b="1" dirty="0">
                <a:solidFill>
                  <a:srgbClr val="DADAD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Клинические рекомендации (протоколы лечения);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организационно-планировочные решения;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600" b="1" dirty="0">
                <a:solidFill>
                  <a:srgbClr val="DADAD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локальные регламентирующие документы;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матрица компетенций и ответственность;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600" b="1" dirty="0">
                <a:solidFill>
                  <a:srgbClr val="DADAD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внедрения методики;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ru-RU" sz="1600" b="1" dirty="0">
                <a:solidFill>
                  <a:srgbClr val="DADADA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хода реализации проекта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2" descr="http://www.kormed.ru/files/upload/medialibrary/b97/b971c71b104cdeb3a32f21eec3f55a9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6651281" y="6393961"/>
            <a:ext cx="2133600" cy="250263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F743FD-0C8E-435D-964F-1C93F9071D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A421B0-0BD2-4F3C-AA48-F47BE6289179}"/>
              </a:ext>
            </a:extLst>
          </p:cNvPr>
          <p:cNvSpPr txBox="1"/>
          <p:nvPr/>
        </p:nvSpPr>
        <p:spPr>
          <a:xfrm rot="19333049">
            <a:off x="890895" y="2101779"/>
            <a:ext cx="2352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CAD/CAM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5273746C-7E4E-4CEF-9C19-5982DF6E6805}"/>
              </a:ext>
            </a:extLst>
          </p:cNvPr>
          <p:cNvGrpSpPr/>
          <p:nvPr/>
        </p:nvGrpSpPr>
        <p:grpSpPr>
          <a:xfrm>
            <a:off x="193036" y="119977"/>
            <a:ext cx="1144653" cy="1003178"/>
            <a:chOff x="5438288" y="1401208"/>
            <a:chExt cx="1228696" cy="1106017"/>
          </a:xfrm>
        </p:grpSpPr>
        <p:grpSp>
          <p:nvGrpSpPr>
            <p:cNvPr id="24" name="Группа 23">
              <a:extLst>
                <a:ext uri="{FF2B5EF4-FFF2-40B4-BE49-F238E27FC236}">
                  <a16:creationId xmlns:a16="http://schemas.microsoft.com/office/drawing/2014/main" id="{F70A4B63-4913-4BBD-B2FD-3C3A126D1794}"/>
                </a:ext>
              </a:extLst>
            </p:cNvPr>
            <p:cNvGrpSpPr/>
            <p:nvPr/>
          </p:nvGrpSpPr>
          <p:grpSpPr>
            <a:xfrm>
              <a:off x="5438288" y="1401208"/>
              <a:ext cx="1228696" cy="1106017"/>
              <a:chOff x="5438288" y="1401208"/>
              <a:chExt cx="1228696" cy="1106017"/>
            </a:xfrm>
          </p:grpSpPr>
          <p:sp>
            <p:nvSpPr>
              <p:cNvPr id="26" name="CustomShape 4">
                <a:extLst>
                  <a:ext uri="{FF2B5EF4-FFF2-40B4-BE49-F238E27FC236}">
                    <a16:creationId xmlns:a16="http://schemas.microsoft.com/office/drawing/2014/main" id="{187B6553-6005-4827-A0BA-DFB3F95835EF}"/>
                  </a:ext>
                </a:extLst>
              </p:cNvPr>
              <p:cNvSpPr/>
              <p:nvPr/>
            </p:nvSpPr>
            <p:spPr>
              <a:xfrm rot="5400000">
                <a:off x="5508578" y="1408527"/>
                <a:ext cx="1106017" cy="1091380"/>
              </a:xfrm>
              <a:custGeom>
                <a:avLst/>
                <a:gdLst/>
                <a:ahLst/>
                <a:cxnLst/>
                <a:rect l="l" t="t" r="r" b="b"/>
                <a:pathLst>
                  <a:path w="2962275" h="2818130">
                    <a:moveTo>
                      <a:pt x="1482893" y="2818129"/>
                    </a:moveTo>
                    <a:cubicBezTo>
                      <a:pt x="963240" y="2818715"/>
                      <a:pt x="481273" y="2560178"/>
                      <a:pt x="212867" y="2136861"/>
                    </a:cubicBezTo>
                    <a:cubicBezTo>
                      <a:pt x="-73528" y="1685172"/>
                      <a:pt x="-70745" y="1119132"/>
                      <a:pt x="220081" y="670012"/>
                    </a:cubicBezTo>
                    <a:cubicBezTo>
                      <a:pt x="492455" y="249386"/>
                      <a:pt x="976490" y="-4811"/>
                      <a:pt x="1495767" y="68"/>
                    </a:cubicBezTo>
                    <a:lnTo>
                      <a:pt x="1481138" y="1409065"/>
                    </a:lnTo>
                    <a:lnTo>
                      <a:pt x="1482893" y="2818129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285081"/>
                  </a:gs>
                  <a:gs pos="8000">
                    <a:srgbClr val="285081"/>
                  </a:gs>
                  <a:gs pos="30000">
                    <a:srgbClr val="3E76BB"/>
                  </a:gs>
                  <a:gs pos="100000">
                    <a:srgbClr val="4B8DDE"/>
                  </a:gs>
                </a:gsLst>
                <a:lin ang="16200000"/>
              </a:gradFill>
              <a:ln w="6480">
                <a:solidFill>
                  <a:srgbClr val="1F497D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7" name="CustomShape 5">
                <a:extLst>
                  <a:ext uri="{FF2B5EF4-FFF2-40B4-BE49-F238E27FC236}">
                    <a16:creationId xmlns:a16="http://schemas.microsoft.com/office/drawing/2014/main" id="{23136EE8-A709-4658-9F4B-6687E14F213C}"/>
                  </a:ext>
                </a:extLst>
              </p:cNvPr>
              <p:cNvSpPr/>
              <p:nvPr/>
            </p:nvSpPr>
            <p:spPr>
              <a:xfrm>
                <a:off x="5438288" y="2010311"/>
                <a:ext cx="1228696" cy="17111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39999">
                    <a:srgbClr val="FEFEFE"/>
                  </a:gs>
                  <a:gs pos="100000">
                    <a:srgbClr val="7C7C7C"/>
                  </a:gs>
                </a:gsLst>
                <a:lin ang="5400000"/>
              </a:gradFill>
              <a:ln w="9360">
                <a:solidFill>
                  <a:srgbClr val="1F497D"/>
                </a:solidFill>
                <a:miter/>
              </a:ln>
              <a:effectLst>
                <a:outerShdw dist="2016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ru-RU" sz="900" b="1" i="1" strike="noStrike" spc="-1" dirty="0">
                    <a:solidFill>
                      <a:srgbClr val="C00000"/>
                    </a:solidFill>
                    <a:latin typeface="Times New Roman"/>
                    <a:ea typeface="Calibri"/>
                  </a:rPr>
                  <a:t>АУЗ ВО «ВОКСП»</a:t>
                </a:r>
                <a:endParaRPr lang="ru-RU" sz="900" b="0" strike="noStrike" spc="-1" dirty="0">
                  <a:latin typeface="Arial"/>
                </a:endParaRPr>
              </a:p>
            </p:txBody>
          </p:sp>
        </p:grpSp>
        <p:pic>
          <p:nvPicPr>
            <p:cNvPr id="25" name="Рисунок 11">
              <a:extLst>
                <a:ext uri="{FF2B5EF4-FFF2-40B4-BE49-F238E27FC236}">
                  <a16:creationId xmlns:a16="http://schemas.microsoft.com/office/drawing/2014/main" id="{9D03EE96-B1E7-475A-A95C-3ACA7249A4A6}"/>
                </a:ext>
              </a:extLst>
            </p:cNvPr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/>
          </p:blipFill>
          <p:spPr>
            <a:xfrm>
              <a:off x="5799657" y="1509361"/>
              <a:ext cx="523858" cy="39763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E0FEA11D-4F4C-4ED7-B66B-C1288AB206DD}"/>
              </a:ext>
            </a:extLst>
          </p:cNvPr>
          <p:cNvSpPr/>
          <p:nvPr/>
        </p:nvSpPr>
        <p:spPr>
          <a:xfrm>
            <a:off x="1875569" y="137986"/>
            <a:ext cx="67278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Автономное учреждение здравоохранения Воронежской области </a:t>
            </a:r>
            <a:endParaRPr lang="ru-RU" altLang="ru-RU" sz="14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ru-RU" altLang="ru-RU" sz="1400" b="1" dirty="0">
                <a:latin typeface="Arial" panose="020B0604020202020204" pitchFamily="34" charset="0"/>
                <a:ea typeface="Times New Roman" panose="02020603050405020304" pitchFamily="18" charset="0"/>
              </a:rPr>
              <a:t>Воронежская областная клиническая стоматологическая поликлиника»</a:t>
            </a:r>
            <a:endParaRPr lang="ru-RU" altLang="ru-RU" sz="1400" dirty="0">
              <a:latin typeface="Arial" panose="020B0604020202020204" pitchFamily="34" charset="0"/>
            </a:endParaRPr>
          </a:p>
        </p:txBody>
      </p:sp>
      <p:sp>
        <p:nvSpPr>
          <p:cNvPr id="29" name="Line 4">
            <a:extLst>
              <a:ext uri="{FF2B5EF4-FFF2-40B4-BE49-F238E27FC236}">
                <a16:creationId xmlns:a16="http://schemas.microsoft.com/office/drawing/2014/main" id="{F7C6C81A-634D-49A6-9D85-589F02497F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8929" y="683748"/>
            <a:ext cx="6538682" cy="9336"/>
          </a:xfrm>
          <a:prstGeom prst="line">
            <a:avLst/>
          </a:prstGeom>
          <a:noFill/>
          <a:ln w="508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977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D100_dark_2002">
  <a:themeElements>
    <a:clrScheme name="CD100_dark_2002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CD100_dark_2002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D100_dark_2002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8807</TotalTime>
  <Words>1248</Words>
  <Application>Microsoft Office PowerPoint</Application>
  <PresentationFormat>Экран (4:3)</PresentationFormat>
  <Paragraphs>237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Calibri</vt:lpstr>
      <vt:lpstr>Cambria</vt:lpstr>
      <vt:lpstr>Constantia</vt:lpstr>
      <vt:lpstr>DejaVu Sans</vt:lpstr>
      <vt:lpstr>Times New Roman</vt:lpstr>
      <vt:lpstr>Verdana</vt:lpstr>
      <vt:lpstr>Wingdings</vt:lpstr>
      <vt:lpstr>Office Theme</vt:lpstr>
      <vt:lpstr>CD100_dark_2002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Методы реализации проекта:</vt:lpstr>
      <vt:lpstr>Этапы работы CAD/CAM технологии в АУЗ ВО «ВОКСП»:</vt:lpstr>
      <vt:lpstr>Презентация PowerPoint</vt:lpstr>
      <vt:lpstr>Практическая значимость проекта</vt:lpstr>
      <vt:lpstr>Ресурсы, использованные при реализации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Лучший опыт …. Тема проекта</dc:title>
  <dc:subject/>
  <dc:creator>Med</dc:creator>
  <dc:description/>
  <cp:lastModifiedBy>secinstaller</cp:lastModifiedBy>
  <cp:revision>770</cp:revision>
  <dcterms:created xsi:type="dcterms:W3CDTF">2022-07-12T10:54:02Z</dcterms:created>
  <dcterms:modified xsi:type="dcterms:W3CDTF">2023-09-21T11:34:30Z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