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1" r:id="rId2"/>
    <p:sldMasterId id="2147483669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1" r:id="rId5"/>
    <p:sldId id="270" r:id="rId6"/>
    <p:sldId id="274" r:id="rId7"/>
    <p:sldId id="330" r:id="rId8"/>
    <p:sldId id="278" r:id="rId9"/>
    <p:sldId id="336" r:id="rId10"/>
    <p:sldId id="341" r:id="rId11"/>
    <p:sldId id="340" r:id="rId12"/>
    <p:sldId id="339" r:id="rId13"/>
    <p:sldId id="342" r:id="rId14"/>
    <p:sldId id="385" r:id="rId15"/>
    <p:sldId id="294" r:id="rId16"/>
    <p:sldId id="347" r:id="rId17"/>
    <p:sldId id="387" r:id="rId18"/>
    <p:sldId id="303" r:id="rId19"/>
    <p:sldId id="264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3" userDrawn="1">
          <p15:clr>
            <a:srgbClr val="A4A3A4"/>
          </p15:clr>
        </p15:guide>
        <p15:guide id="2" pos="2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276" y="120"/>
      </p:cViewPr>
      <p:guideLst>
        <p:guide orient="horz" pos="1813"/>
        <p:guide pos="27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9994984042999"/>
          <c:y val="0.29170827599447002"/>
          <c:w val="0.64630714729164096"/>
          <c:h val="0.52272111290902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Заявлено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внедрения</c:v>
                </c:pt>
                <c:pt idx="1">
                  <c:v>После внедрения</c:v>
                </c:pt>
                <c:pt idx="2">
                  <c:v>Время реагирования до</c:v>
                </c:pt>
                <c:pt idx="3">
                  <c:v>Время реагирования после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9-4AD8-87A2-6B863D5327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Принято</c:v>
                </c:pt>
              </c:strCache>
            </c:strRef>
          </c:tx>
          <c:spPr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внедрения</c:v>
                </c:pt>
                <c:pt idx="1">
                  <c:v>После внедрения</c:v>
                </c:pt>
                <c:pt idx="2">
                  <c:v>Время реагирования до</c:v>
                </c:pt>
                <c:pt idx="3">
                  <c:v>Время реагирования после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69-4AD8-87A2-6B863D5327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Обработано</c:v>
                </c:pt>
              </c:strCache>
            </c:strRef>
          </c:tx>
          <c:spPr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scaled="0"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внедрения</c:v>
                </c:pt>
                <c:pt idx="1">
                  <c:v>После внедрения</c:v>
                </c:pt>
                <c:pt idx="2">
                  <c:v>Время реагирования до</c:v>
                </c:pt>
                <c:pt idx="3">
                  <c:v>Время реагирования после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85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69-4AD8-87A2-6B863D5327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33747680"/>
        <c:axId val="433748336"/>
      </c:barChart>
      <c:catAx>
        <c:axId val="43374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748336"/>
        <c:crosses val="autoZero"/>
        <c:auto val="1"/>
        <c:lblAlgn val="ctr"/>
        <c:lblOffset val="100"/>
        <c:noMultiLvlLbl val="0"/>
      </c:catAx>
      <c:valAx>
        <c:axId val="43374833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74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t>2023-10-13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t>2023-10-13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8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>
                <a:ea typeface="Malgun Gothic" panose="020B0503020000020004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91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154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1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1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6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49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0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1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it@bsmp8.zdrav36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hyperlink" Target="bsmp8.zdrav36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4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-308610"/>
            <a:ext cx="3943350" cy="3983355"/>
          </a:xfrm>
          <a:prstGeom prst="rect">
            <a:avLst/>
          </a:prstGeom>
        </p:spPr>
      </p:pic>
      <p:sp>
        <p:nvSpPr>
          <p:cNvPr id="2" name="TextBox 1">
            <a:hlinkClick r:id="rId4"/>
          </p:cNvPr>
          <p:cNvSpPr txBox="1"/>
          <p:nvPr/>
        </p:nvSpPr>
        <p:spPr>
          <a:xfrm>
            <a:off x="0" y="4844068"/>
            <a:ext cx="91440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БУЗ ВО ВГКБСМП №8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49220" y="2139950"/>
            <a:ext cx="3845560" cy="187196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+mj-lt"/>
              <a:sym typeface="+mn-ea"/>
            </a:endParaRPr>
          </a:p>
          <a:p>
            <a:pPr>
              <a:spcBef>
                <a:spcPts val="0"/>
              </a:spcBef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+mj-lt"/>
                <a:sym typeface="+mn-ea"/>
              </a:rPr>
              <a:t>Командный проект на тему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+mj-lt"/>
                <a:sym typeface="+mn-ea"/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+mj-lt"/>
                <a:sym typeface="+mn-ea"/>
              </a:rPr>
              <a:t>ЗаявкаСервис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+mj-lt"/>
                <a:sym typeface="+mn-ea"/>
              </a:rPr>
              <a:t>: Система электронных 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+mj-lt"/>
              <a:sym typeface="+mn-ea"/>
            </a:endParaRP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+mj-lt"/>
                <a:sym typeface="+mn-ea"/>
              </a:rPr>
              <a:t>заявок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+mj-lt"/>
                <a:sym typeface="+mn-ea"/>
              </a:rPr>
              <a:t>для улучшения взаимодействия между подразделениями медицинской организации"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+mj-lt"/>
              <a:sym typeface="+mn-ea"/>
            </a:endParaRPr>
          </a:p>
          <a:p>
            <a:pPr>
              <a:spcBef>
                <a:spcPts val="0"/>
              </a:spcBef>
              <a:defRPr/>
            </a:pPr>
            <a:endParaRPr lang="en-US" altLang="ko-KR" dirty="0">
              <a:latin typeface="+mj-lt"/>
              <a:cs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36" y="4155826"/>
            <a:ext cx="622713" cy="624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en-US" sz="3200" dirty="0"/>
              <a:t>Структура проекта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74869" y="1416659"/>
            <a:ext cx="3222739" cy="3414395"/>
            <a:chOff x="2979648" y="1294535"/>
            <a:chExt cx="3222739" cy="3414395"/>
          </a:xfrm>
        </p:grpSpPr>
        <p:sp>
          <p:nvSpPr>
            <p:cNvPr id="5" name="Rectangle 5"/>
            <p:cNvSpPr/>
            <p:nvPr/>
          </p:nvSpPr>
          <p:spPr>
            <a:xfrm rot="19320000">
              <a:off x="3203170" y="2213380"/>
              <a:ext cx="2392680" cy="2495550"/>
            </a:xfrm>
            <a:custGeom>
              <a:avLst/>
              <a:gdLst>
                <a:gd name="connsiteX0" fmla="*/ 3633 w 3635"/>
                <a:gd name="connsiteY0" fmla="*/ 0 h 3768"/>
                <a:gd name="connsiteX1" fmla="*/ 3635 w 3635"/>
                <a:gd name="connsiteY1" fmla="*/ 3768 h 3768"/>
                <a:gd name="connsiteX2" fmla="*/ 0 w 3635"/>
                <a:gd name="connsiteY2" fmla="*/ 932 h 3768"/>
                <a:gd name="connsiteX3" fmla="*/ 3633 w 3635"/>
                <a:gd name="connsiteY3" fmla="*/ 0 h 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5" h="3768">
                  <a:moveTo>
                    <a:pt x="3633" y="0"/>
                  </a:moveTo>
                  <a:lnTo>
                    <a:pt x="3635" y="3768"/>
                  </a:lnTo>
                  <a:lnTo>
                    <a:pt x="0" y="932"/>
                  </a:lnTo>
                  <a:lnTo>
                    <a:pt x="3633" y="0"/>
                  </a:lnTo>
                  <a:close/>
                </a:path>
              </a:pathLst>
            </a:custGeom>
            <a:noFill/>
            <a:ln w="247650">
              <a:solidFill>
                <a:schemeClr val="accent1"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26835" y="1294535"/>
              <a:ext cx="888362" cy="888362"/>
              <a:chOff x="4212559" y="1523958"/>
              <a:chExt cx="1002207" cy="1002207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212559" y="1523958"/>
                <a:ext cx="1002207" cy="1002207"/>
              </a:xfrm>
              <a:prstGeom prst="ellips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326404" y="1637803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79648" y="3130055"/>
              <a:ext cx="888362" cy="888362"/>
              <a:chOff x="3285850" y="3111904"/>
              <a:chExt cx="1002207" cy="100220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285850" y="3111904"/>
                <a:ext cx="1002207" cy="1002207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399931" y="3232196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14025" y="3147199"/>
              <a:ext cx="888362" cy="888362"/>
              <a:chOff x="5209064" y="3231212"/>
              <a:chExt cx="1002207" cy="100220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209064" y="3231212"/>
                <a:ext cx="1002207" cy="1002207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322909" y="3345057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469640" y="1454186"/>
            <a:ext cx="2413000" cy="927736"/>
            <a:chOff x="5671395" y="1748170"/>
            <a:chExt cx="2613186" cy="927736"/>
          </a:xfrm>
        </p:grpSpPr>
        <p:sp>
          <p:nvSpPr>
            <p:cNvPr id="16" name="TextBox 15"/>
            <p:cNvSpPr txBox="1"/>
            <p:nvPr/>
          </p:nvSpPr>
          <p:spPr>
            <a:xfrm>
              <a:off x="5671396" y="1748170"/>
              <a:ext cx="2355573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Отдел ИТС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71395" y="2030746"/>
              <a:ext cx="2613186" cy="645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Разработка и отладка сервиса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(начальник отдела, системные администраторы)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292080" y="1379625"/>
            <a:ext cx="108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614784" y="3136276"/>
            <a:ext cx="2211643" cy="1129439"/>
            <a:chOff x="6212679" y="4662146"/>
            <a:chExt cx="2355573" cy="1129439"/>
          </a:xfrm>
        </p:grpSpPr>
        <p:sp>
          <p:nvSpPr>
            <p:cNvPr id="20" name="TextBox 19"/>
            <p:cNvSpPr txBox="1"/>
            <p:nvPr/>
          </p:nvSpPr>
          <p:spPr>
            <a:xfrm>
              <a:off x="6212679" y="4662146"/>
              <a:ext cx="2355573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Администрация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13018" y="4961640"/>
              <a:ext cx="2349209" cy="8299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Анализ влияния сервиса на логистику и ускорение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процессов в медициской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организаци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444208" y="3179825"/>
            <a:ext cx="108000" cy="10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86707" y="3151516"/>
            <a:ext cx="2392293" cy="1198245"/>
            <a:chOff x="17708" y="4601820"/>
            <a:chExt cx="2590761" cy="1198245"/>
          </a:xfrm>
        </p:grpSpPr>
        <p:sp>
          <p:nvSpPr>
            <p:cNvPr id="24" name="TextBox 23"/>
            <p:cNvSpPr txBox="1"/>
            <p:nvPr/>
          </p:nvSpPr>
          <p:spPr>
            <a:xfrm>
              <a:off x="252896" y="4601820"/>
              <a:ext cx="2355573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Фокус-группа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708" y="4970120"/>
              <a:ext cx="2590493" cy="8299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Анализ и предоставление </a:t>
              </a:r>
            </a:p>
            <a:p>
              <a:pPr algn="r"/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информации о необходимости доработки функционала </a:t>
              </a:r>
            </a:p>
            <a:p>
              <a:pPr algn="r"/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сервиса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633379" y="3179825"/>
            <a:ext cx="1080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Рисунок 1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280920" cy="576064"/>
          </a:xfrm>
        </p:spPr>
        <p:txBody>
          <a:bodyPr/>
          <a:lstStyle/>
          <a:p>
            <a:r>
              <a:rPr lang="ru-RU" altLang="ko-KR" sz="2800" dirty="0" smtClean="0"/>
              <a:t>Ресурсы, используемые в реализации проекта</a:t>
            </a:r>
            <a:endParaRPr lang="ko-KR" altLang="en-US" sz="2800" dirty="0"/>
          </a:p>
        </p:txBody>
      </p:sp>
      <p:sp>
        <p:nvSpPr>
          <p:cNvPr id="9" name="Rectangle 18"/>
          <p:cNvSpPr/>
          <p:nvPr/>
        </p:nvSpPr>
        <p:spPr>
          <a:xfrm>
            <a:off x="611505" y="4093210"/>
            <a:ext cx="528320" cy="42989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42060" y="3723615"/>
            <a:ext cx="2366010" cy="1077719"/>
            <a:chOff x="1042079" y="767648"/>
            <a:chExt cx="2765965" cy="1077882"/>
          </a:xfrm>
        </p:grpSpPr>
        <p:sp>
          <p:nvSpPr>
            <p:cNvPr id="11" name="TextBox 10"/>
            <p:cNvSpPr txBox="1"/>
            <p:nvPr/>
          </p:nvSpPr>
          <p:spPr>
            <a:xfrm>
              <a:off x="1042079" y="1200272"/>
              <a:ext cx="2765965" cy="6452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Используются исключительно локальные серверные решения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2079" y="767648"/>
              <a:ext cx="2765965" cy="4604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Вычислительные мощности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16705" y="3744710"/>
            <a:ext cx="2327384" cy="1027379"/>
            <a:chOff x="1472558" y="783036"/>
            <a:chExt cx="3048966" cy="1027379"/>
          </a:xfrm>
        </p:grpSpPr>
        <p:sp>
          <p:nvSpPr>
            <p:cNvPr id="14" name="TextBox 13"/>
            <p:cNvSpPr txBox="1"/>
            <p:nvPr/>
          </p:nvSpPr>
          <p:spPr>
            <a:xfrm>
              <a:off x="1472558" y="1165255"/>
              <a:ext cx="3048966" cy="645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Сотрудники ИТС, административный</a:t>
              </a:r>
            </a:p>
            <a:p>
              <a:pPr latinLnBrk="0">
                <a:defRPr/>
              </a:pP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персонал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2558" y="783036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Человеческие ресурсы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26580" y="3867802"/>
            <a:ext cx="2078990" cy="1088982"/>
            <a:chOff x="1241639" y="911646"/>
            <a:chExt cx="3315917" cy="1088921"/>
          </a:xfrm>
        </p:grpSpPr>
        <p:sp>
          <p:nvSpPr>
            <p:cNvPr id="22" name="TextBox 21"/>
            <p:cNvSpPr txBox="1"/>
            <p:nvPr/>
          </p:nvSpPr>
          <p:spPr>
            <a:xfrm>
              <a:off x="1241639" y="1170669"/>
              <a:ext cx="3315917" cy="8298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0">
                <a:defRPr/>
              </a:pPr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Использование программного обеспечения свободного распространения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41639" y="911646"/>
              <a:ext cx="2765965" cy="2755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Cвободно</a:t>
              </a:r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е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ПО</a:t>
              </a:r>
            </a:p>
          </p:txBody>
        </p:sp>
      </p:grpSp>
      <p:sp>
        <p:nvSpPr>
          <p:cNvPr id="24" name="그림 개체 틀 23"/>
          <p:cNvSpPr>
            <a:spLocks noGrp="1"/>
          </p:cNvSpPr>
          <p:nvPr>
            <p:ph type="pic" idx="12"/>
          </p:nvPr>
        </p:nvSpPr>
        <p:spPr/>
      </p:sp>
      <p:pic>
        <p:nvPicPr>
          <p:cNvPr id="2" name="Рисунок 1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915" y="1368217"/>
            <a:ext cx="2315327" cy="16264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924" y="1373313"/>
            <a:ext cx="2319328" cy="1585926"/>
          </a:xfrm>
          <a:prstGeom prst="rect">
            <a:avLst/>
          </a:prstGeom>
        </p:spPr>
      </p:pic>
      <p:sp>
        <p:nvSpPr>
          <p:cNvPr id="91" name="Freeform 108"/>
          <p:cNvSpPr/>
          <p:nvPr/>
        </p:nvSpPr>
        <p:spPr>
          <a:xfrm>
            <a:off x="3710305" y="4083685"/>
            <a:ext cx="405765" cy="46990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Freeform 32"/>
          <p:cNvSpPr/>
          <p:nvPr/>
        </p:nvSpPr>
        <p:spPr>
          <a:xfrm>
            <a:off x="6443980" y="4093210"/>
            <a:ext cx="426085" cy="46990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en-US" sz="3200" dirty="0"/>
              <a:t>Описание хода реализации проекта</a:t>
            </a: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1341538" y="2833628"/>
            <a:ext cx="6313227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092278" y="2355726"/>
            <a:ext cx="971680" cy="971680"/>
            <a:chOff x="7092280" y="2517710"/>
            <a:chExt cx="971680" cy="971680"/>
          </a:xfrm>
        </p:grpSpPr>
        <p:sp>
          <p:nvSpPr>
            <p:cNvPr id="6" name="Oval 5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69530" y="2688977"/>
            <a:ext cx="288032" cy="288032"/>
            <a:chOff x="611560" y="2851238"/>
            <a:chExt cx="288032" cy="288032"/>
          </a:xfrm>
        </p:grpSpPr>
        <p:sp>
          <p:nvSpPr>
            <p:cNvPr id="9" name="Oval 8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65642" y="2688619"/>
            <a:ext cx="288032" cy="288032"/>
            <a:chOff x="611560" y="2851238"/>
            <a:chExt cx="288032" cy="288032"/>
          </a:xfrm>
        </p:grpSpPr>
        <p:sp>
          <p:nvSpPr>
            <p:cNvPr id="12" name="Oval 11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14359" y="2694969"/>
            <a:ext cx="288032" cy="288032"/>
            <a:chOff x="611560" y="2851238"/>
            <a:chExt cx="288032" cy="288032"/>
          </a:xfrm>
        </p:grpSpPr>
        <p:sp>
          <p:nvSpPr>
            <p:cNvPr id="15" name="Oval 14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3075" y="2694098"/>
            <a:ext cx="288032" cy="288032"/>
            <a:chOff x="611560" y="2851238"/>
            <a:chExt cx="288032" cy="288032"/>
          </a:xfrm>
        </p:grpSpPr>
        <p:sp>
          <p:nvSpPr>
            <p:cNvPr id="18" name="Oval 1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871970" y="1656080"/>
            <a:ext cx="137223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en-US" sz="1200" b="1" dirty="0">
                <a:solidFill>
                  <a:schemeClr val="accent2"/>
                </a:solidFill>
                <a:cs typeface="Arial" panose="020B0604020202020204" pitchFamily="34" charset="0"/>
              </a:rPr>
              <a:t>Релиз </a:t>
            </a:r>
          </a:p>
          <a:p>
            <a:pPr algn="ctr"/>
            <a:r>
              <a:rPr lang="ru-RU" altLang="en-US" sz="1200" b="1" dirty="0">
                <a:solidFill>
                  <a:schemeClr val="accent2"/>
                </a:solidFill>
                <a:cs typeface="Arial" panose="020B0604020202020204" pitchFamily="34" charset="0"/>
              </a:rPr>
              <a:t>стабильной </a:t>
            </a:r>
          </a:p>
          <a:p>
            <a:pPr algn="ctr"/>
            <a:r>
              <a:rPr lang="ru-RU" altLang="en-US" sz="1200" b="1" dirty="0">
                <a:solidFill>
                  <a:schemeClr val="accent2"/>
                </a:solidFill>
                <a:cs typeface="Arial" panose="020B0604020202020204" pitchFamily="34" charset="0"/>
              </a:rPr>
              <a:t>версии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3955" y="2182178"/>
            <a:ext cx="1435735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Проектирование</a:t>
            </a:r>
          </a:p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Программирование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5920" y="3028315"/>
            <a:ext cx="1505585" cy="5530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Выбор ЯП</a:t>
            </a:r>
          </a:p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(язык </a:t>
            </a:r>
          </a:p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программирования)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31720" y="2211388"/>
            <a:ext cx="1255395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Составление </a:t>
            </a:r>
          </a:p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дорожной карты</a:t>
            </a:r>
          </a:p>
        </p:txBody>
      </p:sp>
      <p:pic>
        <p:nvPicPr>
          <p:cNvPr id="37" name="Рисунок 10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  <p:grpSp>
        <p:nvGrpSpPr>
          <p:cNvPr id="38" name="Group 7"/>
          <p:cNvGrpSpPr/>
          <p:nvPr/>
        </p:nvGrpSpPr>
        <p:grpSpPr>
          <a:xfrm>
            <a:off x="2017560" y="2688977"/>
            <a:ext cx="288032" cy="288032"/>
            <a:chOff x="611560" y="2851238"/>
            <a:chExt cx="288032" cy="288032"/>
          </a:xfrm>
        </p:grpSpPr>
        <p:sp>
          <p:nvSpPr>
            <p:cNvPr id="39" name="Oval 8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Oval 9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16"/>
          <p:cNvGrpSpPr/>
          <p:nvPr/>
        </p:nvGrpSpPr>
        <p:grpSpPr>
          <a:xfrm>
            <a:off x="5011740" y="2694733"/>
            <a:ext cx="288032" cy="288032"/>
            <a:chOff x="611560" y="2851238"/>
            <a:chExt cx="288032" cy="288032"/>
          </a:xfrm>
        </p:grpSpPr>
        <p:sp>
          <p:nvSpPr>
            <p:cNvPr id="42" name="Oval 1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Oval 1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16"/>
          <p:cNvGrpSpPr/>
          <p:nvPr/>
        </p:nvGrpSpPr>
        <p:grpSpPr>
          <a:xfrm>
            <a:off x="5759135" y="2688383"/>
            <a:ext cx="288032" cy="288032"/>
            <a:chOff x="611560" y="2851238"/>
            <a:chExt cx="288032" cy="288032"/>
          </a:xfrm>
        </p:grpSpPr>
        <p:sp>
          <p:nvSpPr>
            <p:cNvPr id="48" name="Oval 1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Oval 1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Group 16"/>
          <p:cNvGrpSpPr/>
          <p:nvPr/>
        </p:nvGrpSpPr>
        <p:grpSpPr>
          <a:xfrm>
            <a:off x="6516055" y="2700448"/>
            <a:ext cx="288032" cy="288032"/>
            <a:chOff x="611560" y="2851238"/>
            <a:chExt cx="288032" cy="288032"/>
          </a:xfrm>
        </p:grpSpPr>
        <p:sp>
          <p:nvSpPr>
            <p:cNvPr id="51" name="Oval 1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Oval 1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53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35" y="2254885"/>
            <a:ext cx="1058545" cy="1069340"/>
          </a:xfrm>
          <a:prstGeom prst="rect">
            <a:avLst/>
          </a:prstGeom>
        </p:spPr>
      </p:pic>
      <p:sp>
        <p:nvSpPr>
          <p:cNvPr id="54" name="TextBox 21"/>
          <p:cNvSpPr txBox="1"/>
          <p:nvPr/>
        </p:nvSpPr>
        <p:spPr>
          <a:xfrm>
            <a:off x="4657090" y="3093720"/>
            <a:ext cx="997585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Запуск бета-версии</a:t>
            </a:r>
          </a:p>
        </p:txBody>
      </p:sp>
      <p:sp>
        <p:nvSpPr>
          <p:cNvPr id="55" name="TextBox 21"/>
          <p:cNvSpPr txBox="1"/>
          <p:nvPr/>
        </p:nvSpPr>
        <p:spPr>
          <a:xfrm>
            <a:off x="5256530" y="2194243"/>
            <a:ext cx="1329055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Сбор и обработка обратной связи</a:t>
            </a:r>
          </a:p>
        </p:txBody>
      </p:sp>
      <p:sp>
        <p:nvSpPr>
          <p:cNvPr id="56" name="TextBox 21"/>
          <p:cNvSpPr txBox="1"/>
          <p:nvPr/>
        </p:nvSpPr>
        <p:spPr>
          <a:xfrm>
            <a:off x="5830570" y="2996565"/>
            <a:ext cx="1449705" cy="5873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Доработка проекта и устранение </a:t>
            </a:r>
          </a:p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недочетов</a:t>
            </a:r>
          </a:p>
        </p:txBody>
      </p:sp>
      <p:sp>
        <p:nvSpPr>
          <p:cNvPr id="58" name="TextBox 22"/>
          <p:cNvSpPr txBox="1"/>
          <p:nvPr/>
        </p:nvSpPr>
        <p:spPr>
          <a:xfrm>
            <a:off x="1557655" y="3093720"/>
            <a:ext cx="1160145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Сбор входных данных</a:t>
            </a:r>
          </a:p>
        </p:txBody>
      </p:sp>
      <p:sp>
        <p:nvSpPr>
          <p:cNvPr id="59" name="TextBox 23"/>
          <p:cNvSpPr txBox="1"/>
          <p:nvPr/>
        </p:nvSpPr>
        <p:spPr>
          <a:xfrm>
            <a:off x="899795" y="2196783"/>
            <a:ext cx="1022985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Выявление потребности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58219" y="1209551"/>
            <a:ext cx="2817837" cy="353050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2574948" y="2067445"/>
            <a:ext cx="2163445" cy="2174875"/>
            <a:chOff x="2034567" y="1880714"/>
            <a:chExt cx="6586299" cy="2174875"/>
          </a:xfrm>
        </p:grpSpPr>
        <p:sp>
          <p:nvSpPr>
            <p:cNvPr id="10" name="TextBox 9"/>
            <p:cNvSpPr txBox="1"/>
            <p:nvPr/>
          </p:nvSpPr>
          <p:spPr>
            <a:xfrm>
              <a:off x="2034567" y="2240759"/>
              <a:ext cx="6586299" cy="181483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Реализация проекта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осуществлена на базе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открытой серверной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системы DEBIAN 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</a:t>
              </a:r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использованием MariaDB, HTML, CSS, PHP,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JavaScript, Python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6953" y="1880714"/>
              <a:ext cx="6325322" cy="2755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Основные инструменты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633070" y="1209551"/>
            <a:ext cx="2817837" cy="353050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896459" y="2060142"/>
            <a:ext cx="2364740" cy="2583181"/>
            <a:chOff x="1798721" y="1383191"/>
            <a:chExt cx="7199113" cy="2583181"/>
          </a:xfrm>
        </p:grpSpPr>
        <p:sp>
          <p:nvSpPr>
            <p:cNvPr id="14" name="TextBox 13"/>
            <p:cNvSpPr txBox="1"/>
            <p:nvPr/>
          </p:nvSpPr>
          <p:spPr>
            <a:xfrm>
              <a:off x="1798721" y="1843567"/>
              <a:ext cx="7199113" cy="21228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 учетом самоподписанного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сертификата, есть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возможность интеграции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 социальными сетями более высокого уровня с защитой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персональных данных.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Реализована интеграция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 сетью Telegram посредством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API.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32109" y="1383191"/>
              <a:ext cx="6160540" cy="4603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Вспомогательные </a:t>
              </a:r>
            </a:p>
            <a:p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инструменты</a:t>
              </a:r>
            </a:p>
          </p:txBody>
        </p:sp>
      </p:grpSp>
      <p:pic>
        <p:nvPicPr>
          <p:cNvPr id="4" name="Рисунок 1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/>
        </p:nvSpPr>
        <p:spPr>
          <a:xfrm>
            <a:off x="0" y="5172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dirty="0"/>
              <a:t>Практические инструменты</a:t>
            </a:r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1551305" y="633095"/>
            <a:ext cx="6115685" cy="28829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altLang="en-US" dirty="0"/>
              <a:t>используемые при реализации проекта</a:t>
            </a:r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3376930" y="1428115"/>
            <a:ext cx="581025" cy="58547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Oval 25"/>
          <p:cNvSpPr>
            <a:spLocks noChangeAspect="1"/>
          </p:cNvSpPr>
          <p:nvPr/>
        </p:nvSpPr>
        <p:spPr>
          <a:xfrm>
            <a:off x="6814820" y="1419860"/>
            <a:ext cx="624205" cy="6254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sz="3200" dirty="0" smtClean="0"/>
              <a:t>Критерии оценки эффективности</a:t>
            </a:r>
            <a:endParaRPr lang="ko-KR" alt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altLang="ko-KR" dirty="0" smtClean="0"/>
              <a:t>Изменения в качестве оказания услуг по итогам внедрения сервиса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  <p:graphicFrame>
        <p:nvGraphicFramePr>
          <p:cNvPr id="25" name="Диаграмма 24"/>
          <p:cNvGraphicFramePr/>
          <p:nvPr/>
        </p:nvGraphicFramePr>
        <p:xfrm>
          <a:off x="467995" y="1491615"/>
          <a:ext cx="7984490" cy="292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Текстовое поле 25"/>
          <p:cNvSpPr txBox="1"/>
          <p:nvPr/>
        </p:nvSpPr>
        <p:spPr>
          <a:xfrm>
            <a:off x="1508125" y="1573530"/>
            <a:ext cx="60877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Обработка заявок после внедрения сервиса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D2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/>
          <p:nvPr/>
        </p:nvSpPr>
        <p:spPr>
          <a:xfrm>
            <a:off x="5436235" y="267335"/>
            <a:ext cx="3384550" cy="136906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60000"/>
              </a:lnSpc>
              <a:buNone/>
            </a:pPr>
            <a:r>
              <a:rPr lang="ru-RU" sz="28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Результаты </a:t>
            </a:r>
          </a:p>
          <a:p>
            <a:pPr marL="0" indent="0" algn="r">
              <a:lnSpc>
                <a:spcPct val="60000"/>
              </a:lnSpc>
              <a:buNone/>
            </a:pPr>
            <a:r>
              <a:rPr lang="ru-RU" sz="28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внедрения </a:t>
            </a:r>
          </a:p>
          <a:p>
            <a:pPr marL="0" indent="0" algn="r">
              <a:lnSpc>
                <a:spcPct val="60000"/>
              </a:lnSpc>
              <a:buNone/>
            </a:pPr>
            <a:r>
              <a:rPr lang="ru-RU" sz="28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сервиса</a:t>
            </a:r>
            <a:endParaRPr lang="ru-RU" altLang="ko-KR" sz="2800" b="1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3570" y="1485265"/>
            <a:ext cx="3131820" cy="9607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ru-RU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Положительная динамика в скорости </a:t>
            </a:r>
          </a:p>
          <a:p>
            <a:pPr algn="r"/>
            <a:r>
              <a:rPr lang="ru-RU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обработки обращений, а также </a:t>
            </a:r>
          </a:p>
          <a:p>
            <a:pPr algn="r"/>
            <a:r>
              <a:rPr lang="ru-RU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сокращение использования </a:t>
            </a:r>
          </a:p>
          <a:p>
            <a:pPr algn="r"/>
            <a:r>
              <a:rPr lang="ru-RU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человеческого ресурса в обработке </a:t>
            </a:r>
          </a:p>
          <a:p>
            <a:pPr algn="r"/>
            <a:r>
              <a:rPr lang="ru-RU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заявок </a:t>
            </a:r>
          </a:p>
        </p:txBody>
      </p:sp>
      <p:sp>
        <p:nvSpPr>
          <p:cNvPr id="10" name="Content Placeholder 4"/>
          <p:cNvSpPr txBox="1"/>
          <p:nvPr/>
        </p:nvSpPr>
        <p:spPr>
          <a:xfrm>
            <a:off x="5703518" y="2715637"/>
            <a:ext cx="3116954" cy="1800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1400"/>
              <a:t>- Существенное сокращение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400"/>
              <a:t>времени исполнения заявок между структурными подразделениями,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400"/>
              <a:t>в том</a:t>
            </a:r>
            <a:r>
              <a:rPr lang="en-US" altLang="ru-RU" sz="1400"/>
              <a:t> </a:t>
            </a:r>
            <a:r>
              <a:rPr lang="ru-RU" sz="1400"/>
              <a:t>числе с помощью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400"/>
              <a:t>дублирования заявок через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1400"/>
              <a:t>API Telegram</a:t>
            </a:r>
            <a:r>
              <a:rPr lang="ru-RU" sz="1400"/>
              <a:t> </a:t>
            </a:r>
            <a:r>
              <a:rPr lang="en-US" altLang="ru-RU" sz="1400"/>
              <a:t>(</a:t>
            </a:r>
            <a:r>
              <a:rPr lang="ru-RU" sz="1400"/>
              <a:t>чат-бот</a:t>
            </a:r>
            <a:r>
              <a:rPr lang="en-US" altLang="ru-RU" sz="1400"/>
              <a:t>)</a:t>
            </a:r>
            <a:r>
              <a:rPr lang="ru-RU" sz="1400"/>
              <a:t>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400"/>
              <a:t>для узкого информирования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400"/>
              <a:t>пользователей согласно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400"/>
              <a:t>критериям и цели заявки.</a:t>
            </a:r>
            <a:endParaRPr lang="ru-RU" altLang="ko-KR" sz="1400"/>
          </a:p>
        </p:txBody>
      </p:sp>
      <p:pic>
        <p:nvPicPr>
          <p:cNvPr id="2" name="Рисунок 1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  <p:pic>
        <p:nvPicPr>
          <p:cNvPr id="6" name="Рисунок 8"/>
          <p:cNvPicPr>
            <a:picLocks noGrp="1" noChangeAspect="1"/>
          </p:cNvPicPr>
          <p:nvPr>
            <p:ph type="pic" idx="15"/>
          </p:nvPr>
        </p:nvPicPr>
        <p:blipFill>
          <a:blip r:embed="rId4"/>
          <a:stretch>
            <a:fillRect/>
          </a:stretch>
        </p:blipFill>
        <p:spPr>
          <a:xfrm>
            <a:off x="3131820" y="3580130"/>
            <a:ext cx="3077845" cy="1396365"/>
          </a:xfrm>
          <a:prstGeom prst="rect">
            <a:avLst/>
          </a:prstGeom>
          <a:ln w="12700" cmpd="dbl">
            <a:solidFill>
              <a:srgbClr val="FF0000">
                <a:alpha val="90000"/>
              </a:srgbClr>
            </a:solidFill>
            <a:prstDash val="solid"/>
          </a:ln>
        </p:spPr>
      </p:pic>
      <p:pic>
        <p:nvPicPr>
          <p:cNvPr id="17" name="Рисунок 4"/>
          <p:cNvPicPr>
            <a:picLocks noGrp="1" noChangeAspect="1"/>
          </p:cNvPicPr>
          <p:nvPr>
            <p:ph type="pic" idx="16"/>
          </p:nvPr>
        </p:nvPicPr>
        <p:blipFill>
          <a:blip r:embed="rId5"/>
          <a:stretch>
            <a:fillRect/>
          </a:stretch>
        </p:blipFill>
        <p:spPr>
          <a:xfrm>
            <a:off x="179705" y="1419860"/>
            <a:ext cx="1728470" cy="2155190"/>
          </a:xfrm>
          <a:prstGeom prst="rect">
            <a:avLst/>
          </a:prstGeom>
          <a:ln w="12700" cmpd="dbl">
            <a:solidFill>
              <a:srgbClr val="FF0000">
                <a:alpha val="90000"/>
              </a:srgbClr>
            </a:solidFill>
            <a:prstDash val="solid"/>
          </a:ln>
        </p:spPr>
      </p:pic>
      <p:pic>
        <p:nvPicPr>
          <p:cNvPr id="18" name="Рисунок 1"/>
          <p:cNvPicPr>
            <a:picLocks noGrp="1" noChangeAspect="1"/>
          </p:cNvPicPr>
          <p:nvPr>
            <p:ph type="pic" idx="18"/>
          </p:nvPr>
        </p:nvPicPr>
        <p:blipFill>
          <a:blip r:embed="rId6"/>
          <a:stretch>
            <a:fillRect/>
          </a:stretch>
        </p:blipFill>
        <p:spPr>
          <a:xfrm>
            <a:off x="3420110" y="268605"/>
            <a:ext cx="2379345" cy="1431925"/>
          </a:xfrm>
          <a:prstGeom prst="rect">
            <a:avLst/>
          </a:prstGeom>
          <a:ln w="12700" cmpd="dbl">
            <a:solidFill>
              <a:srgbClr val="FF0000">
                <a:alpha val="90000"/>
              </a:srgbClr>
            </a:solidFill>
            <a:prstDash val="solid"/>
          </a:ln>
        </p:spPr>
      </p:pic>
      <p:pic>
        <p:nvPicPr>
          <p:cNvPr id="11" name="Рисунок 5"/>
          <p:cNvPicPr>
            <a:picLocks noGrp="1" noChangeAspect="1"/>
          </p:cNvPicPr>
          <p:nvPr>
            <p:ph type="pic" idx="17"/>
          </p:nvPr>
        </p:nvPicPr>
        <p:blipFill>
          <a:blip r:embed="rId7"/>
          <a:stretch>
            <a:fillRect/>
          </a:stretch>
        </p:blipFill>
        <p:spPr>
          <a:xfrm>
            <a:off x="323850" y="3220085"/>
            <a:ext cx="3262630" cy="1585595"/>
          </a:xfrm>
          <a:prstGeom prst="rect">
            <a:avLst/>
          </a:prstGeom>
          <a:ln w="12700" cmpd="dbl">
            <a:solidFill>
              <a:srgbClr val="FF0000">
                <a:alpha val="90000"/>
              </a:srgbClr>
            </a:solidFill>
            <a:prstDash val="solid"/>
          </a:ln>
        </p:spPr>
      </p:pic>
      <p:pic>
        <p:nvPicPr>
          <p:cNvPr id="19" name="Рисунок 4"/>
          <p:cNvPicPr>
            <a:picLocks noGrp="1" noChangeAspect="1"/>
          </p:cNvPicPr>
          <p:nvPr>
            <p:ph type="pic" idx="14"/>
          </p:nvPr>
        </p:nvPicPr>
        <p:blipFill>
          <a:blip r:embed="rId8"/>
          <a:stretch>
            <a:fillRect/>
          </a:stretch>
        </p:blipFill>
        <p:spPr>
          <a:xfrm>
            <a:off x="2484120" y="1779905"/>
            <a:ext cx="3050540" cy="1492885"/>
          </a:xfrm>
          <a:prstGeom prst="rect">
            <a:avLst/>
          </a:prstGeom>
          <a:ln w="12700" cmpd="dbl">
            <a:solidFill>
              <a:srgbClr val="FF0000">
                <a:alpha val="90000"/>
              </a:srgbClr>
            </a:solidFill>
            <a:prstDash val="solid"/>
          </a:ln>
        </p:spPr>
      </p:pic>
      <p:pic>
        <p:nvPicPr>
          <p:cNvPr id="4" name="Рисунок 4"/>
          <p:cNvPicPr>
            <a:picLocks noGrp="1" noChangeAspect="1"/>
          </p:cNvPicPr>
          <p:nvPr>
            <p:ph type="pic" idx="13"/>
          </p:nvPr>
        </p:nvPicPr>
        <p:blipFill>
          <a:blip r:embed="rId9"/>
          <a:stretch>
            <a:fillRect/>
          </a:stretch>
        </p:blipFill>
        <p:spPr>
          <a:xfrm>
            <a:off x="467995" y="195580"/>
            <a:ext cx="3000375" cy="1731645"/>
          </a:xfrm>
          <a:prstGeom prst="rect">
            <a:avLst/>
          </a:prstGeom>
          <a:ln w="12700" cmpd="dbl">
            <a:solidFill>
              <a:srgbClr val="FF0000">
                <a:alpha val="90000"/>
              </a:srgbClr>
            </a:solidFill>
            <a:prstDash val="solid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4310" y="195580"/>
            <a:ext cx="8698230" cy="575945"/>
          </a:xfrm>
        </p:spPr>
        <p:txBody>
          <a:bodyPr/>
          <a:lstStyle/>
          <a:p>
            <a:r>
              <a:rPr lang="en-US" altLang="ko-KR" sz="2800" dirty="0"/>
              <a:t>Рекомендации и перспективы реализации проекта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4945" y="771525"/>
            <a:ext cx="8697595" cy="288290"/>
          </a:xfrm>
        </p:spPr>
        <p:txBody>
          <a:bodyPr/>
          <a:lstStyle/>
          <a:p>
            <a:pPr lvl="0"/>
            <a:r>
              <a:rPr lang="en-US" altLang="ko-KR" dirty="0"/>
              <a:t>Планы на будущее и завершение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250" y="4034155"/>
            <a:ext cx="2937510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Расширение возможностей </a:t>
            </a:r>
          </a:p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взаимодействия с отечественными мессенджерами посредством </a:t>
            </a:r>
          </a:p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API.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2405" y="4011930"/>
            <a:ext cx="206057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Полное взаимодействие всего персонала </a:t>
            </a:r>
          </a:p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стационара с системой.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155" y="3940493"/>
            <a:ext cx="2386330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Автоматическая модерация заявок для отклонения </a:t>
            </a:r>
          </a:p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не </a:t>
            </a:r>
            <a:r>
              <a:rPr lang="ru-RU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оответствующих</a:t>
            </a:r>
            <a:r>
              <a:rPr lang="ru-RU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нормативам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945" y="1310005"/>
            <a:ext cx="4758690" cy="2091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AutoNum type="arabicPeriod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Создание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и редактирование заявок различных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типов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между клиническими, параклиническими отделениями, а также заявок по части АХЧ и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IT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2. Отслеживание и контроль выполнения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заявок между заявителем и </a:t>
            </a:r>
          </a:p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исполнителем, в том числе возложение контроля на администраторов </a:t>
            </a:r>
          </a:p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сервиса (также посредством автоматизированного контроля заявок)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3. Уведомления пользователей о статусе заявки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4. Мониторинг и анализ процесса выполнения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заявок</a:t>
            </a:r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5. Возможность выбора степени критичности заявки (экстренная, </a:t>
            </a:r>
          </a:p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неотложная, плановая, другое)</a:t>
            </a: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6.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Реализована возможность внутреннего документооборота для общего</a:t>
            </a:r>
          </a:p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пользования, а также для адресата (пользователя сервиса)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7. Реализован локальный индивидуальный чат между пользователями </a:t>
            </a:r>
          </a:p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сервиса</a:t>
            </a:r>
            <a:endParaRPr lang="ru-RU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077" y="1053128"/>
            <a:ext cx="4176463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en-US" sz="1400" b="1" dirty="0">
                <a:solidFill>
                  <a:schemeClr val="accent1"/>
                </a:solidFill>
                <a:cs typeface="Arial" panose="020B0604020202020204" pitchFamily="34" charset="0"/>
              </a:rPr>
              <a:t>Что можем сейчас:</a:t>
            </a:r>
          </a:p>
        </p:txBody>
      </p:sp>
      <p:pic>
        <p:nvPicPr>
          <p:cNvPr id="2" name="Рисунок 1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  <p:sp>
        <p:nvSpPr>
          <p:cNvPr id="18" name="TextBox 20"/>
          <p:cNvSpPr txBox="1"/>
          <p:nvPr/>
        </p:nvSpPr>
        <p:spPr>
          <a:xfrm>
            <a:off x="195077" y="3508038"/>
            <a:ext cx="4176463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en-US" sz="1400" b="1" dirty="0">
                <a:solidFill>
                  <a:schemeClr val="accent1"/>
                </a:solidFill>
                <a:cs typeface="Arial" panose="020B0604020202020204" pitchFamily="34" charset="0"/>
              </a:rPr>
              <a:t>Что будет дальше:</a:t>
            </a:r>
          </a:p>
        </p:txBody>
      </p:sp>
      <p:sp>
        <p:nvSpPr>
          <p:cNvPr id="105" name="Frame 17"/>
          <p:cNvSpPr/>
          <p:nvPr/>
        </p:nvSpPr>
        <p:spPr>
          <a:xfrm>
            <a:off x="199208" y="427532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Frame 17"/>
          <p:cNvSpPr/>
          <p:nvPr/>
        </p:nvSpPr>
        <p:spPr>
          <a:xfrm>
            <a:off x="3597728" y="427532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Frame 17"/>
          <p:cNvSpPr/>
          <p:nvPr/>
        </p:nvSpPr>
        <p:spPr>
          <a:xfrm>
            <a:off x="6227898" y="427532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3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5283200" y="1435100"/>
            <a:ext cx="2834005" cy="20999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Благодарим за внимание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file"/>
              </a:rPr>
              <a:t>it@bsmp8.zdrav36.ru</a:t>
            </a:r>
            <a:r>
              <a:rPr lang="en-US" alt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file"/>
              </a:rPr>
              <a:t>bsmp8.zdrav36.ru</a:t>
            </a:r>
          </a:p>
        </p:txBody>
      </p:sp>
      <p:pic>
        <p:nvPicPr>
          <p:cNvPr id="9" name="Рисунок 10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  <p:pic>
        <p:nvPicPr>
          <p:cNvPr id="53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95" y="1629410"/>
            <a:ext cx="1864995" cy="18840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/>
          <p:nvPr/>
        </p:nvSpPr>
        <p:spPr>
          <a:xfrm>
            <a:off x="755576" y="339502"/>
            <a:ext cx="83884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Участники проекта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5534" y="1420161"/>
            <a:ext cx="6570630" cy="615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2091562" y="1505553"/>
            <a:ext cx="5738578" cy="4603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Команда разработчиков (Глумов А.В. начальник отдела ИТС, 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+mn-ea"/>
              </a:rPr>
              <a:t>Васильев С.А. - системный администратор,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Корецкая Е.В. - зам. главного врача по ОМР)</a:t>
            </a:r>
          </a:p>
        </p:txBody>
      </p:sp>
      <p:sp>
        <p:nvSpPr>
          <p:cNvPr id="5" name="Oval 4"/>
          <p:cNvSpPr/>
          <p:nvPr/>
        </p:nvSpPr>
        <p:spPr>
          <a:xfrm>
            <a:off x="1133356" y="1385943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61234" y="1476037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75534" y="2256918"/>
            <a:ext cx="6570630" cy="6159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12"/>
          <p:cNvSpPr txBox="1"/>
          <p:nvPr/>
        </p:nvSpPr>
        <p:spPr bwMode="auto">
          <a:xfrm>
            <a:off x="2070100" y="3170873"/>
            <a:ext cx="5739130" cy="4603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lt"/>
              </a:rPr>
              <a:t>Медицинский персонал (</a:t>
            </a:r>
            <a:r>
              <a:rPr lang="en-US" sz="1200" dirty="0">
                <a:solidFill>
                  <a:srgbClr val="272525"/>
                </a:solidFill>
                <a:ea typeface="Eudoxus Sans" pitchFamily="34" charset="-122"/>
                <a:cs typeface="+mn-lt"/>
                <a:sym typeface="+mn-ea"/>
              </a:rPr>
              <a:t>Врачи, медсестры,</a:t>
            </a:r>
            <a:r>
              <a:rPr lang="ru-RU" altLang="en-US" sz="1200" dirty="0">
                <a:solidFill>
                  <a:srgbClr val="272525"/>
                </a:solidFill>
                <a:ea typeface="Eudoxus Sans" pitchFamily="34" charset="-122"/>
                <a:cs typeface="+mn-lt"/>
                <a:sym typeface="+mn-ea"/>
              </a:rPr>
              <a:t> заведующие отделений и прочие сотрудники организации </a:t>
            </a:r>
            <a:r>
              <a:rPr lang="en-US" sz="1200" dirty="0">
                <a:solidFill>
                  <a:srgbClr val="272525"/>
                </a:solidFill>
                <a:ea typeface="Eudoxus Sans" pitchFamily="34" charset="-122"/>
                <a:cs typeface="+mn-lt"/>
                <a:sym typeface="+mn-ea"/>
              </a:rPr>
              <a:t>которые будут использовать систему.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lt"/>
              </a:rPr>
              <a:t>) </a:t>
            </a:r>
          </a:p>
        </p:txBody>
      </p:sp>
      <p:sp>
        <p:nvSpPr>
          <p:cNvPr id="34" name="Oval 33"/>
          <p:cNvSpPr/>
          <p:nvPr/>
        </p:nvSpPr>
        <p:spPr>
          <a:xfrm>
            <a:off x="1133356" y="2222700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61234" y="2312794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anose="020B0604020202020204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75534" y="3093675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33356" y="3059457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261234" y="3149551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anose="020B0604020202020204" pitchFamily="34" charset="0"/>
              </a:rPr>
              <a:t>3</a:t>
            </a:r>
            <a:endParaRPr lang="ko-KR" altLang="en-US" sz="28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12"/>
          <p:cNvSpPr txBox="1"/>
          <p:nvPr/>
        </p:nvSpPr>
        <p:spPr bwMode="auto">
          <a:xfrm>
            <a:off x="2091562" y="2327359"/>
            <a:ext cx="5738578" cy="4603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Фокус-группа (сотрудники организации, </a:t>
            </a:r>
            <a:r>
              <a:rPr lang="en-US" sz="1200" dirty="0">
                <a:solidFill>
                  <a:srgbClr val="272525"/>
                </a:solidFill>
                <a:ea typeface="Eudoxus Sans" pitchFamily="34" charset="-122"/>
                <a:cs typeface="+mn-lt"/>
                <a:sym typeface="+mn-ea"/>
              </a:rPr>
              <a:t>помогающие понять потребности </a:t>
            </a:r>
          </a:p>
          <a:p>
            <a:pPr>
              <a:defRPr/>
            </a:pPr>
            <a:r>
              <a:rPr lang="ru-RU" altLang="en-US" sz="1200" dirty="0">
                <a:solidFill>
                  <a:srgbClr val="272525"/>
                </a:solidFill>
                <a:ea typeface="Eudoxus Sans" pitchFamily="34" charset="-122"/>
                <a:cs typeface="+mn-lt"/>
                <a:sym typeface="+mn-ea"/>
              </a:rPr>
              <a:t>медицинского персонала</a:t>
            </a:r>
            <a:r>
              <a:rPr lang="en-US" sz="1200" dirty="0">
                <a:solidFill>
                  <a:srgbClr val="272525"/>
                </a:solidFill>
                <a:ea typeface="Eudoxus Sans" pitchFamily="34" charset="-122"/>
                <a:cs typeface="+mn-lt"/>
                <a:sym typeface="+mn-ea"/>
              </a:rPr>
              <a:t> в отношении системы управления заявками.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lt"/>
              </a:rPr>
              <a:t>)</a:t>
            </a:r>
          </a:p>
        </p:txBody>
      </p:sp>
      <p:pic>
        <p:nvPicPr>
          <p:cNvPr id="9" name="Рисунок 1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0" y="517840"/>
            <a:ext cx="4104456" cy="1196715"/>
            <a:chOff x="3779911" y="3327771"/>
            <a:chExt cx="1584177" cy="1196715"/>
          </a:xfrm>
        </p:grpSpPr>
        <p:sp>
          <p:nvSpPr>
            <p:cNvPr id="6" name="Text Placeholder 17"/>
            <p:cNvSpPr txBox="1"/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Упростить процесс управления и обработки заявок сотрудников в медицинской организации</a:t>
              </a:r>
            </a:p>
          </p:txBody>
        </p:sp>
        <p:sp>
          <p:nvSpPr>
            <p:cNvPr id="7" name="Text Placeholder 18"/>
            <p:cNvSpPr txBox="1"/>
            <p:nvPr/>
          </p:nvSpPr>
          <p:spPr>
            <a:xfrm>
              <a:off x="3779911" y="365391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en-US" sz="1200" dirty="0">
                  <a:solidFill>
                    <a:schemeClr val="accent2"/>
                  </a:solidFill>
                  <a:cs typeface="Arial" panose="020B0604020202020204" pitchFamily="34" charset="0"/>
                </a:rPr>
                <a:t>-----------------------------------------------------------------------------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1" y="3879326"/>
              <a:ext cx="1584177" cy="645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Информация по задачам поступает из различных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мессенджеров, что приводит к децентрализации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процессов обработки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2093950"/>
            <a:ext cx="4274184" cy="1086168"/>
            <a:chOff x="3779911" y="3327771"/>
            <a:chExt cx="1649686" cy="1086168"/>
          </a:xfrm>
        </p:grpSpPr>
        <p:sp>
          <p:nvSpPr>
            <p:cNvPr id="10" name="Text Placeholder 17"/>
            <p:cNvSpPr txBox="1"/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Минимизировать время реакции</a:t>
              </a:r>
            </a:p>
          </p:txBody>
        </p:sp>
        <p:sp>
          <p:nvSpPr>
            <p:cNvPr id="11" name="Text Placeholder 18"/>
            <p:cNvSpPr txBox="1"/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en-US" sz="1200" dirty="0">
                  <a:solidFill>
                    <a:schemeClr val="accent2"/>
                  </a:solidFill>
                  <a:cs typeface="Arial" panose="020B0604020202020204" pitchFamily="34" charset="0"/>
                  <a:sym typeface="+mn-ea"/>
                </a:rPr>
                <a:t>-----------------------------------------------------------------------------</a:t>
              </a:r>
              <a:endParaRPr lang="en-US" sz="1200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1" y="3768779"/>
              <a:ext cx="1649686" cy="645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  <a:sym typeface="+mn-ea"/>
                </a:rPr>
                <a:t>Поступление информации по задачам из различных </a:t>
              </a:r>
              <a:endPara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  <a:sym typeface="+mn-ea"/>
                </a:rPr>
                <a:t>мессенджеров, что приводит к замедлению обработки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  <a:sym typeface="+mn-ea"/>
                </a:rPr>
                <a:t>заявок, что негативно сказывается на скорости решения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3508135"/>
            <a:ext cx="4104456" cy="1417059"/>
            <a:chOff x="3779911" y="3256016"/>
            <a:chExt cx="1584177" cy="1417059"/>
          </a:xfrm>
        </p:grpSpPr>
        <p:sp>
          <p:nvSpPr>
            <p:cNvPr id="14" name="Text Placeholder 17"/>
            <p:cNvSpPr txBox="1"/>
            <p:nvPr/>
          </p:nvSpPr>
          <p:spPr>
            <a:xfrm>
              <a:off x="3779911" y="3256016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Повысить качество обслуживания</a:t>
              </a:r>
            </a:p>
          </p:txBody>
        </p:sp>
        <p:sp>
          <p:nvSpPr>
            <p:cNvPr id="15" name="Text Placeholder 18"/>
            <p:cNvSpPr txBox="1"/>
            <p:nvPr/>
          </p:nvSpPr>
          <p:spPr>
            <a:xfrm>
              <a:off x="3779911" y="346341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en-US" sz="1200" dirty="0">
                  <a:solidFill>
                    <a:schemeClr val="accent2"/>
                  </a:solidFill>
                  <a:cs typeface="Arial" panose="020B0604020202020204" pitchFamily="34" charset="0"/>
                  <a:sym typeface="+mn-ea"/>
                </a:rPr>
                <a:t>-----------------------------------------------------------------------------</a:t>
              </a:r>
              <a:endParaRPr lang="en-US" sz="1200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911" y="3658345"/>
              <a:ext cx="1584177" cy="10147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Отсутствие обратной связи по заявке, невозможность контроля выполнения, а также вышеизложенные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проблемы, ведут к падению качества оказываемых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услуг в медицинской организации, что само по себе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недопустимо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Text Placeholder 17"/>
          <p:cNvSpPr txBox="1"/>
          <p:nvPr/>
        </p:nvSpPr>
        <p:spPr>
          <a:xfrm>
            <a:off x="443230" y="321945"/>
            <a:ext cx="2256790" cy="2395220"/>
          </a:xfrm>
          <a:prstGeom prst="rect">
            <a:avLst/>
          </a:prstGeom>
          <a:effectLst>
            <a:outerShdw blurRad="76200" dist="1270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Миссия</a:t>
            </a:r>
          </a:p>
          <a:p>
            <a:pPr marL="0" indent="0">
              <a:buNone/>
            </a:pPr>
            <a:r>
              <a:rPr lang="ru-RU" altLang="en-US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и</a:t>
            </a:r>
          </a:p>
          <a:p>
            <a:pPr marL="0" indent="0">
              <a:buNone/>
            </a:pPr>
            <a:r>
              <a:rPr lang="ru-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Проблематика</a:t>
            </a:r>
          </a:p>
        </p:txBody>
      </p:sp>
      <p:pic>
        <p:nvPicPr>
          <p:cNvPr id="2" name="Замещающая рамка рисунка 1" descr="1857070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771775" y="194945"/>
            <a:ext cx="1384935" cy="138493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Замещающая рамка рисунка 22"/>
          <p:cNvPicPr>
            <a:picLocks noGrp="1" noChangeAspect="1"/>
          </p:cNvPicPr>
          <p:nvPr>
            <p:ph type="pic" idx="12"/>
          </p:nvPr>
        </p:nvPicPr>
        <p:blipFill>
          <a:blip r:embed="rId4"/>
          <a:stretch>
            <a:fillRect/>
          </a:stretch>
        </p:blipFill>
        <p:spPr>
          <a:xfrm>
            <a:off x="2799715" y="1878965"/>
            <a:ext cx="1384935" cy="138493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Замещающая рамка рисунка 23"/>
          <p:cNvPicPr>
            <a:picLocks noGrp="1" noChangeAspect="1"/>
          </p:cNvPicPr>
          <p:nvPr>
            <p:ph type="pic" idx="11"/>
          </p:nvPr>
        </p:nvPicPr>
        <p:blipFill>
          <a:blip r:embed="rId5"/>
          <a:stretch>
            <a:fillRect/>
          </a:stretch>
        </p:blipFill>
        <p:spPr>
          <a:xfrm>
            <a:off x="2799715" y="3333115"/>
            <a:ext cx="1384935" cy="1384935"/>
          </a:xfrm>
          <a:prstGeom prst="rect">
            <a:avLst/>
          </a:prstGeom>
          <a:noFill/>
          <a:ln>
            <a:noFill/>
          </a:ln>
          <a:effectLst>
            <a:outerShdw blurRad="88900" dist="38100" dir="10800000" algn="r" rotWithShape="0">
              <a:prstClr val="black">
                <a:alpha val="75000"/>
              </a:prstClr>
            </a:outerShdw>
          </a:effectLst>
        </p:spPr>
      </p:pic>
      <p:pic>
        <p:nvPicPr>
          <p:cNvPr id="28" name="Рисунок 10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en-US" sz="3200" dirty="0"/>
              <a:t>Цели и задачи</a:t>
            </a:r>
          </a:p>
        </p:txBody>
      </p:sp>
      <p:sp>
        <p:nvSpPr>
          <p:cNvPr id="4" name="Oval 3"/>
          <p:cNvSpPr/>
          <p:nvPr/>
        </p:nvSpPr>
        <p:spPr>
          <a:xfrm>
            <a:off x="3235992" y="1618066"/>
            <a:ext cx="1080000" cy="108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753622" y="1618066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3235357" y="308596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753622" y="3113265"/>
            <a:ext cx="1080000" cy="1080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075471" y="1618238"/>
            <a:ext cx="3014980" cy="1014731"/>
            <a:chOff x="2113657" y="4126222"/>
            <a:chExt cx="4171199" cy="1014731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495793"/>
              <a:ext cx="4171199" cy="645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Указание приоритета исполнения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заявки, а также возможность выбора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непосредственного исполнителя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5956" y="4126222"/>
              <a:ext cx="3841755" cy="4603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Оптимизация процесса </a:t>
              </a:r>
            </a:p>
            <a:p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обработки и выполнения заявок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70391" y="2966752"/>
            <a:ext cx="2652927" cy="1382988"/>
            <a:chOff x="2106629" y="4144002"/>
            <a:chExt cx="3670301" cy="1382988"/>
          </a:xfrm>
        </p:grpSpPr>
        <p:sp>
          <p:nvSpPr>
            <p:cNvPr id="16" name="TextBox 15"/>
            <p:cNvSpPr txBox="1"/>
            <p:nvPr/>
          </p:nvSpPr>
          <p:spPr>
            <a:xfrm>
              <a:off x="2106629" y="4512260"/>
              <a:ext cx="3647459" cy="10147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Предоставление возможности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администраторам сервиса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строить автоматические отчет по текущим и прошедшим задачам </a:t>
              </a:r>
            </a:p>
            <a:p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для последующего анализа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29471" y="4144002"/>
              <a:ext cx="3647459" cy="4603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Генерация отчетов и аналитика данных в рамках сервиса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0458" y="1636018"/>
            <a:ext cx="2656349" cy="996908"/>
            <a:chOff x="463845" y="1280310"/>
            <a:chExt cx="1934890" cy="996908"/>
          </a:xfrm>
        </p:grpSpPr>
        <p:sp>
          <p:nvSpPr>
            <p:cNvPr id="19" name="TextBox 18"/>
            <p:cNvSpPr txBox="1"/>
            <p:nvPr/>
          </p:nvSpPr>
          <p:spPr>
            <a:xfrm>
              <a:off x="467544" y="1632058"/>
              <a:ext cx="1931191" cy="645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Разработка единого пространства для обработки и отслеживания поступающих заявок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845" y="1280310"/>
              <a:ext cx="1931191" cy="4603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Централизованная система </a:t>
              </a:r>
            </a:p>
            <a:p>
              <a:pPr algn="r"/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управления заявками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4072" y="2966752"/>
            <a:ext cx="2942736" cy="1290323"/>
            <a:chOff x="265080" y="2232975"/>
            <a:chExt cx="2143495" cy="1290323"/>
          </a:xfrm>
        </p:grpSpPr>
        <p:sp>
          <p:nvSpPr>
            <p:cNvPr id="22" name="TextBox 21"/>
            <p:cNvSpPr txBox="1"/>
            <p:nvPr/>
          </p:nvSpPr>
          <p:spPr>
            <a:xfrm>
              <a:off x="265080" y="2693353"/>
              <a:ext cx="2143389" cy="8299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Реализация дружелюбного и простогопользовательского интерфейса, </a:t>
              </a:r>
            </a:p>
            <a:p>
              <a:pPr algn="r"/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работа с которым будет доступна сотрудникам всех возрастов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7384" y="2232975"/>
              <a:ext cx="1931191" cy="4603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Удобный интерфейс для </a:t>
              </a:r>
            </a:p>
            <a:p>
              <a:pPr algn="r"/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пользователей сервиса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12086" y="1244233"/>
            <a:ext cx="3293408" cy="3262066"/>
            <a:chOff x="2228466" y="1244261"/>
            <a:chExt cx="3293408" cy="3262066"/>
          </a:xfrm>
        </p:grpSpPr>
        <p:sp>
          <p:nvSpPr>
            <p:cNvPr id="25" name="Rectangle 24"/>
            <p:cNvSpPr/>
            <p:nvPr/>
          </p:nvSpPr>
          <p:spPr>
            <a:xfrm>
              <a:off x="2435170" y="2804492"/>
              <a:ext cx="2880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2435170" y="2805622"/>
              <a:ext cx="2880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755281" y="1244261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5298633" y="2755140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3755281" y="4299622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16200000">
              <a:off x="2211930" y="2755140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065" y="1823085"/>
            <a:ext cx="669925" cy="669925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770" y="3335020"/>
            <a:ext cx="647065" cy="647065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545" y="3249930"/>
            <a:ext cx="687705" cy="687705"/>
          </a:xfrm>
          <a:prstGeom prst="rect">
            <a:avLst/>
          </a:prstGeom>
        </p:spPr>
      </p:pic>
      <p:pic>
        <p:nvPicPr>
          <p:cNvPr id="34" name="Изображение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475" y="1812290"/>
            <a:ext cx="706755" cy="706755"/>
          </a:xfrm>
          <a:prstGeom prst="rect">
            <a:avLst/>
          </a:prstGeom>
        </p:spPr>
      </p:pic>
      <p:pic>
        <p:nvPicPr>
          <p:cNvPr id="35" name="Рисунок 10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en-US" sz="3200" dirty="0"/>
              <a:t>Актуальность</a:t>
            </a:r>
          </a:p>
        </p:txBody>
      </p:sp>
      <p:sp>
        <p:nvSpPr>
          <p:cNvPr id="4" name="Hexagon 3"/>
          <p:cNvSpPr>
            <a:spLocks noChangeAspect="1"/>
          </p:cNvSpPr>
          <p:nvPr/>
        </p:nvSpPr>
        <p:spPr>
          <a:xfrm>
            <a:off x="1547664" y="2462497"/>
            <a:ext cx="1296144" cy="1117365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Hexagon 4"/>
          <p:cNvSpPr>
            <a:spLocks noChangeAspect="1"/>
          </p:cNvSpPr>
          <p:nvPr/>
        </p:nvSpPr>
        <p:spPr>
          <a:xfrm>
            <a:off x="3131840" y="2462497"/>
            <a:ext cx="1296144" cy="1117365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Hexagon 5"/>
          <p:cNvSpPr>
            <a:spLocks noChangeAspect="1"/>
          </p:cNvSpPr>
          <p:nvPr/>
        </p:nvSpPr>
        <p:spPr>
          <a:xfrm>
            <a:off x="4716016" y="2462497"/>
            <a:ext cx="1296144" cy="1117365"/>
          </a:xfrm>
          <a:prstGeom prst="hexagon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Hexagon 6"/>
          <p:cNvSpPr>
            <a:spLocks noChangeAspect="1"/>
          </p:cNvSpPr>
          <p:nvPr/>
        </p:nvSpPr>
        <p:spPr>
          <a:xfrm>
            <a:off x="6300192" y="2462497"/>
            <a:ext cx="1296144" cy="1117365"/>
          </a:xfrm>
          <a:prstGeom prst="hexagon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12196" y="1225116"/>
            <a:ext cx="3439796" cy="1067752"/>
            <a:chOff x="953001" y="3344241"/>
            <a:chExt cx="1622519" cy="1067752"/>
          </a:xfrm>
        </p:grpSpPr>
        <p:sp>
          <p:nvSpPr>
            <p:cNvPr id="9" name="TextBox 8"/>
            <p:cNvSpPr txBox="1"/>
            <p:nvPr/>
          </p:nvSpPr>
          <p:spPr>
            <a:xfrm>
              <a:off x="953001" y="3628403"/>
              <a:ext cx="1622519" cy="7835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Р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азработка сервиса обработки заявок в медицинской 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организации актуальна, так как она позволяет повысить 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эффективность работы организации, улучшить качество 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обслуживания и удовлетворенность пациентов, а также 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улучшить контроль и аналитику процессов.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3001" y="3344241"/>
              <a:ext cx="1324654" cy="2755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  <a:sym typeface="+mn-ea"/>
                </a:rPr>
                <a:t>В целом</a:t>
              </a:r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  <a:sym typeface="+mn-ea"/>
                </a:rPr>
                <a:t>: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2195" y="3577503"/>
            <a:ext cx="3383280" cy="1356360"/>
            <a:chOff x="952701" y="3236608"/>
            <a:chExt cx="1595861" cy="1356360"/>
          </a:xfrm>
        </p:grpSpPr>
        <p:sp>
          <p:nvSpPr>
            <p:cNvPr id="12" name="TextBox 11"/>
            <p:cNvSpPr txBox="1"/>
            <p:nvPr/>
          </p:nvSpPr>
          <p:spPr>
            <a:xfrm>
              <a:off x="952701" y="3670948"/>
              <a:ext cx="1595861" cy="9220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Разработка сервиса обработки заявок позволяет 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автоматизировать многие рутинные операции, такие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как заполнение форм, распределение заявок на</a:t>
              </a:r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правильные отделы или специалистов, отправка 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уведомлений и т.д. Это значительно улучшает и упрощает рабочие процессы в медицинской организации.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2701" y="3236608"/>
              <a:ext cx="1324654" cy="4603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Автоматизация и оптимизация </a:t>
              </a:r>
            </a:p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рабочих процессов: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94488" y="1225750"/>
            <a:ext cx="3726955" cy="1066800"/>
            <a:chOff x="512375" y="3344875"/>
            <a:chExt cx="1765281" cy="1066800"/>
          </a:xfrm>
        </p:grpSpPr>
        <p:sp>
          <p:nvSpPr>
            <p:cNvPr id="15" name="TextBox 14"/>
            <p:cNvSpPr txBox="1"/>
            <p:nvPr/>
          </p:nvSpPr>
          <p:spPr>
            <a:xfrm>
              <a:off x="512375" y="3628085"/>
              <a:ext cx="1765215" cy="7835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 помощью сервиса обработки заявок можно легко получить </a:t>
              </a:r>
            </a:p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доступ к статистике и аналитическим данным о заявках. Это</a:t>
              </a:r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позволяет анализировать эффективность и производительност</a:t>
              </a:r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ь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медицинской организации, выявлять</a:t>
              </a:r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проблемные зоны и </a:t>
              </a:r>
            </a:p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принимать соответствующие меры по их</a:t>
              </a:r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улучшению.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3002" y="3344875"/>
              <a:ext cx="1324654" cy="2755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Улучшение контроля и аналитики: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17018" y="3577619"/>
            <a:ext cx="3803790" cy="1243965"/>
            <a:chOff x="475681" y="3337573"/>
            <a:chExt cx="1801674" cy="1243965"/>
          </a:xfrm>
        </p:grpSpPr>
        <p:sp>
          <p:nvSpPr>
            <p:cNvPr id="18" name="TextBox 17"/>
            <p:cNvSpPr txBox="1"/>
            <p:nvPr/>
          </p:nvSpPr>
          <p:spPr>
            <a:xfrm>
              <a:off x="475681" y="3797948"/>
              <a:ext cx="1798901" cy="7835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Сервис обработки заявок может включать функции для обратнойсвязи между медицинским персоналом. Это позволяет</a:t>
              </a:r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сотрудникам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задавать вопросы, получать</a:t>
              </a:r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информацию о статусе своих заяво</a:t>
              </a:r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и быть в курсе последних</a:t>
              </a:r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новостей от медицинской</a:t>
              </a:r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организации. </a:t>
              </a:r>
            </a:p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Такая коммуникация способствует лучшему</a:t>
              </a:r>
              <a:r>
                <a:rPr lang="ru-RU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взаимодействию.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2701" y="3337573"/>
              <a:ext cx="1324654" cy="4603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Улучшение коммуникации и </a:t>
              </a:r>
            </a:p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взаимодействия: </a:t>
              </a:r>
            </a:p>
          </p:txBody>
        </p:sp>
      </p:grpSp>
      <p:sp>
        <p:nvSpPr>
          <p:cNvPr id="21" name="Oval 21"/>
          <p:cNvSpPr>
            <a:spLocks noChangeAspect="1"/>
          </p:cNvSpPr>
          <p:nvPr/>
        </p:nvSpPr>
        <p:spPr>
          <a:xfrm>
            <a:off x="5154930" y="2818130"/>
            <a:ext cx="419100" cy="4222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7"/>
          <p:cNvSpPr/>
          <p:nvPr/>
        </p:nvSpPr>
        <p:spPr>
          <a:xfrm>
            <a:off x="2052048" y="283755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Pie 24"/>
          <p:cNvSpPr/>
          <p:nvPr/>
        </p:nvSpPr>
        <p:spPr>
          <a:xfrm>
            <a:off x="3604922" y="284149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ounded Rectangle 5"/>
          <p:cNvSpPr/>
          <p:nvPr/>
        </p:nvSpPr>
        <p:spPr>
          <a:xfrm flipH="1">
            <a:off x="6772894" y="2873440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Замещающий текст 2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altLang="en-US" sz="1000"/>
              <a:t>Разработка сервиса обработки заявок в медицинской организации имеет высокую актуальность в настоящее время. Вот несколько причин:</a:t>
            </a:r>
          </a:p>
        </p:txBody>
      </p:sp>
      <p:pic>
        <p:nvPicPr>
          <p:cNvPr id="26" name="Рисунок 1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en-US" sz="3200" dirty="0"/>
              <a:t>Стратегия разрешения проблемы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79703" y="1958120"/>
            <a:ext cx="2984593" cy="2629854"/>
            <a:chOff x="2851223" y="1466478"/>
            <a:chExt cx="3503465" cy="3087055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3308424" y="2355726"/>
              <a:ext cx="2520280" cy="2172655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308423" y="1923678"/>
              <a:ext cx="2520280" cy="2172655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111363" y="146647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51223" y="363913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40288" y="363913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21"/>
            <p:cNvSpPr>
              <a:spLocks noChangeAspect="1"/>
            </p:cNvSpPr>
            <p:nvPr/>
          </p:nvSpPr>
          <p:spPr>
            <a:xfrm>
              <a:off x="4352746" y="1706059"/>
              <a:ext cx="431634" cy="43523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605" y="3809697"/>
            <a:ext cx="2662555" cy="1014095"/>
            <a:chOff x="908826" y="3393770"/>
            <a:chExt cx="1426101" cy="1014095"/>
          </a:xfrm>
        </p:grpSpPr>
        <p:sp>
          <p:nvSpPr>
            <p:cNvPr id="14" name="TextBox 13"/>
            <p:cNvSpPr txBox="1"/>
            <p:nvPr/>
          </p:nvSpPr>
          <p:spPr>
            <a:xfrm>
              <a:off x="908826" y="3577920"/>
              <a:ext cx="1426101" cy="8299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Упорядочить процессы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взаимодействия с заявками,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установив четкие этапы и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ответственность каждой стороны.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0180" y="3393770"/>
              <a:ext cx="1324654" cy="2755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Систематизация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6568" y="3809697"/>
            <a:ext cx="2544446" cy="1014095"/>
            <a:chOff x="914608" y="3393770"/>
            <a:chExt cx="1362840" cy="1014095"/>
          </a:xfrm>
        </p:grpSpPr>
        <p:sp>
          <p:nvSpPr>
            <p:cNvPr id="17" name="TextBox 16"/>
            <p:cNvSpPr txBox="1"/>
            <p:nvPr/>
          </p:nvSpPr>
          <p:spPr>
            <a:xfrm>
              <a:off x="916989" y="3577920"/>
              <a:ext cx="1360459" cy="8299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Обеспечить прозрачную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коммуникацию между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сотрудниками и </a:t>
              </a:r>
              <a:r>
                <a:rPr lang="ru-RU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администрацией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в рамках обработки заявок.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608" y="3393770"/>
              <a:ext cx="1324654" cy="2755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Улучшение коммуникации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67866" y="1275539"/>
            <a:ext cx="4615181" cy="622618"/>
            <a:chOff x="721807" y="3471240"/>
            <a:chExt cx="1790977" cy="622618"/>
          </a:xfrm>
        </p:grpSpPr>
        <p:sp>
          <p:nvSpPr>
            <p:cNvPr id="20" name="TextBox 19"/>
            <p:cNvSpPr txBox="1"/>
            <p:nvPr/>
          </p:nvSpPr>
          <p:spPr>
            <a:xfrm>
              <a:off x="721807" y="3633483"/>
              <a:ext cx="1790977" cy="4603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Автоматизировать процесс обработки заявок,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минимизируя человеческий фактор и ускоряя работу команды.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0873" y="3471240"/>
              <a:ext cx="1324654" cy="2755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Автоматизация</a:t>
              </a:r>
            </a:p>
          </p:txBody>
        </p:sp>
      </p:grpSp>
      <p:sp>
        <p:nvSpPr>
          <p:cNvPr id="72" name="Rectangle 30"/>
          <p:cNvSpPr/>
          <p:nvPr/>
        </p:nvSpPr>
        <p:spPr>
          <a:xfrm>
            <a:off x="3310757" y="403956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1" name="Smiley Face 14"/>
          <p:cNvSpPr/>
          <p:nvPr/>
        </p:nvSpPr>
        <p:spPr>
          <a:xfrm>
            <a:off x="5490803" y="4005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3" name="Рисунок 1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200" dirty="0"/>
              <a:t>Методы используемые при реализации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7584" y="1497384"/>
            <a:ext cx="7378615" cy="1074366"/>
            <a:chOff x="699901" y="1635614"/>
            <a:chExt cx="8372190" cy="1687090"/>
          </a:xfrm>
        </p:grpSpPr>
        <p:sp>
          <p:nvSpPr>
            <p:cNvPr id="5" name="Right Arrow Callout 4"/>
            <p:cNvSpPr/>
            <p:nvPr/>
          </p:nvSpPr>
          <p:spPr>
            <a:xfrm>
              <a:off x="6685195" y="1635614"/>
              <a:ext cx="2386896" cy="168709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ight Arrow Callout 5"/>
            <p:cNvSpPr/>
            <p:nvPr/>
          </p:nvSpPr>
          <p:spPr>
            <a:xfrm>
              <a:off x="4690097" y="1635615"/>
              <a:ext cx="2386897" cy="1687089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ight Arrow Callout 6"/>
            <p:cNvSpPr/>
            <p:nvPr/>
          </p:nvSpPr>
          <p:spPr>
            <a:xfrm>
              <a:off x="2694999" y="1635614"/>
              <a:ext cx="2386897" cy="168709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ight Arrow Callout 7"/>
            <p:cNvSpPr/>
            <p:nvPr/>
          </p:nvSpPr>
          <p:spPr>
            <a:xfrm>
              <a:off x="699901" y="1635614"/>
              <a:ext cx="2386897" cy="168709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3042" y="2877493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042" y="3872831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905" y="2877493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8905" y="3872831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24691" y="2800548"/>
            <a:ext cx="3053715" cy="829945"/>
            <a:chOff x="2454349" y="4283314"/>
            <a:chExt cx="2352698" cy="829945"/>
          </a:xfrm>
        </p:grpSpPr>
        <p:sp>
          <p:nvSpPr>
            <p:cNvPr id="14" name="TextBox 13"/>
            <p:cNvSpPr txBox="1"/>
            <p:nvPr/>
          </p:nvSpPr>
          <p:spPr>
            <a:xfrm>
              <a:off x="2454349" y="4560174"/>
              <a:ext cx="2352698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Постепенн</a:t>
              </a:r>
              <a:r>
                <a:rPr lang="ru-RU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ая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реализация функционала </a:t>
              </a:r>
            </a:p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системы с обратной связью от </a:t>
              </a:r>
            </a:p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пользователей и итерационным обновлением.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54349" y="4283314"/>
              <a:ext cx="213393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Инкрементное развитие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91367" y="3797156"/>
            <a:ext cx="2793514" cy="830084"/>
            <a:chOff x="2505718" y="4284584"/>
            <a:chExt cx="2152229" cy="830084"/>
          </a:xfrm>
        </p:grpSpPr>
        <p:sp>
          <p:nvSpPr>
            <p:cNvPr id="20" name="TextBox 19"/>
            <p:cNvSpPr txBox="1"/>
            <p:nvPr/>
          </p:nvSpPr>
          <p:spPr>
            <a:xfrm>
              <a:off x="2505719" y="4561583"/>
              <a:ext cx="2152228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прототипов системы для </a:t>
              </a:r>
            </a:p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демонстрации и уточнения требований и </a:t>
              </a:r>
            </a:p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функциональных возможностей.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05718" y="4284584"/>
              <a:ext cx="213393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Тестирование и отладка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42610" y="4072890"/>
            <a:ext cx="27698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релиза</a:t>
            </a:r>
          </a:p>
        </p:txBody>
      </p:sp>
      <p:grpSp>
        <p:nvGrpSpPr>
          <p:cNvPr id="30" name="Group 18"/>
          <p:cNvGrpSpPr/>
          <p:nvPr/>
        </p:nvGrpSpPr>
        <p:grpSpPr>
          <a:xfrm>
            <a:off x="5642972" y="2797031"/>
            <a:ext cx="2793514" cy="830084"/>
            <a:chOff x="2505718" y="4284584"/>
            <a:chExt cx="2152229" cy="830084"/>
          </a:xfrm>
        </p:grpSpPr>
        <p:sp>
          <p:nvSpPr>
            <p:cNvPr id="31" name="TextBox 19"/>
            <p:cNvSpPr txBox="1"/>
            <p:nvPr/>
          </p:nvSpPr>
          <p:spPr>
            <a:xfrm>
              <a:off x="2505719" y="4561583"/>
              <a:ext cx="2152228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прототипов системы для </a:t>
              </a:r>
            </a:p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демонстрации и уточнения требований и </a:t>
              </a:r>
            </a:p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функциональных возможностей.</a:t>
              </a:r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2505718" y="4284584"/>
              <a:ext cx="2133933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Прототипирование</a:t>
              </a:r>
            </a:p>
          </p:txBody>
        </p:sp>
      </p:grpSp>
      <p:sp>
        <p:nvSpPr>
          <p:cNvPr id="105" name="Frame 17"/>
          <p:cNvSpPr/>
          <p:nvPr/>
        </p:nvSpPr>
        <p:spPr>
          <a:xfrm>
            <a:off x="6777808" y="183184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8" name="Oval 25"/>
          <p:cNvSpPr>
            <a:spLocks noChangeAspect="1"/>
          </p:cNvSpPr>
          <p:nvPr/>
        </p:nvSpPr>
        <p:spPr>
          <a:xfrm>
            <a:off x="3253287" y="1821281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 Same Side Corner Rectangle 6"/>
          <p:cNvSpPr/>
          <p:nvPr/>
        </p:nvSpPr>
        <p:spPr>
          <a:xfrm rot="2700000">
            <a:off x="5121214" y="177354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/>
          <p:cNvSpPr/>
          <p:nvPr/>
        </p:nvSpPr>
        <p:spPr>
          <a:xfrm>
            <a:off x="1411604" y="182128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3" name="Рисунок 1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185" b="7185"/>
          <a:stretch>
            <a:fillRect/>
          </a:stretch>
        </p:blipFill>
        <p:spPr>
          <a:xfrm>
            <a:off x="6659880" y="1123950"/>
            <a:ext cx="1801495" cy="273367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sz="3200" dirty="0" smtClean="0"/>
              <a:t>Практическая значимость</a:t>
            </a:r>
            <a:endParaRPr lang="ko-KR" alt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360" y="725170"/>
            <a:ext cx="5057140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en-US" sz="1600" b="1" dirty="0">
                <a:solidFill>
                  <a:schemeClr val="accent2"/>
                </a:solidFill>
                <a:cs typeface="Arial" panose="020B0604020202020204" pitchFamily="34" charset="0"/>
              </a:rPr>
              <a:t>«ЗаявкаСервис» на практике несет на себе </a:t>
            </a:r>
          </a:p>
          <a:p>
            <a:r>
              <a:rPr lang="ru-RU" altLang="en-US" sz="1600" b="1" dirty="0">
                <a:solidFill>
                  <a:schemeClr val="accent2"/>
                </a:solidFill>
                <a:cs typeface="Arial" panose="020B0604020202020204" pitchFamily="34" charset="0"/>
              </a:rPr>
              <a:t>большой  объем задач: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" y="1419543"/>
            <a:ext cx="5591810" cy="31381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1. Автоматизация процесса: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ЗаявкаСервис для обработки заявок позволяет автоматизировать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рутинные задачи, связанные с обработкой и анализом заявок. Это экономит время и силы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сотрудников, которые теперь могут заниматься более важными и стратегическими задачами.</a:t>
            </a:r>
          </a:p>
          <a:p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2. Улучшение процессов: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ЗаявкаСервис позволяет оптимизировать процессы обработки заявок,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сокращая время на их обработку, упорядочивая их приоритеты и улучшая взаимодействие между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различными отделами и сотрудниками. Это приводит к более эффективной и точной работе и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повышению уровня обслуживания клиентов.</a:t>
            </a:r>
          </a:p>
          <a:p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3. Упрощение учета и анализа: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ЗаявкаСервис предоставляет возможность вести учет и хранение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всех заявок в одной системе, что упрощает доступ и анализ данных. Это позволяет нам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отслеживать и анализировать ключевые метрики производительности, такие как время обработки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заявок, количество отклоненных и выполненных заявок, а также выявлять тренды и проблемы,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требующие внимания и исправления.</a:t>
            </a:r>
          </a:p>
          <a:p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4. Повышение качества обслуживания: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ЗаявкаСервис может автоматически уведомлять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заказчиков о статусе и прогрессе обработки их заявок, отправлять уведомления о задержках или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срочных обновлениях, что повышает прозрачность и надежность работы. Кроме того, система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может помочь в управлении и распределении рабочих нагрузок между сотрудниками, чтобы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обеспечить более быструю и качественную обработку заявок.</a:t>
            </a:r>
          </a:p>
          <a:p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5. Улучшение отчетности и мониторинга: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ЗаявкаСервис предоставляет возможность генерации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отчетов и аналитики по процессу обработки заявок, что помогает нам понять, какие аспекты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нуждаются в улучшении. Кроме того, система позволяет отслеживать процессы и мониторить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показатели производительности, что помогает в принятии оперативных решений и оптимизации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работы.</a:t>
            </a:r>
          </a:p>
        </p:txBody>
      </p:sp>
      <p:pic>
        <p:nvPicPr>
          <p:cNvPr id="2" name="Рисунок 10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en-US" sz="3200" dirty="0"/>
              <a:t>Инструменты проектного 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3005" y="4143375"/>
            <a:ext cx="1991995" cy="5956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Управление проектами, где каждая задача — </a:t>
            </a:r>
          </a:p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это чат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9220" y="4143375"/>
            <a:ext cx="2044700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Управление временем и повторяющиеся задачи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3045" y="4143058"/>
            <a:ext cx="2426970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Аналитика, сводки и полная прозрачность гибких отчётов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492" y="2859450"/>
            <a:ext cx="4075297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YouGile – система управления проектами и общения в команде. Главное отличие – чат в каждой задаче на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привычных agile-досках. Соединяет в себе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таск-трекер и корпоративный мессенджер.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702" y="1995151"/>
            <a:ext cx="4176463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Управление проектами с полной</a:t>
            </a:r>
          </a:p>
          <a:p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прозрачностью взаимодействий</a:t>
            </a:r>
          </a:p>
        </p:txBody>
      </p:sp>
      <p:pic>
        <p:nvPicPr>
          <p:cNvPr id="2" name="Замещающая рамка рисунка 1" descr="yougile-logo-site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5605" y="1038225"/>
            <a:ext cx="2976245" cy="690245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90" y="1442085"/>
            <a:ext cx="2812415" cy="2070735"/>
          </a:xfrm>
          <a:prstGeom prst="rect">
            <a:avLst/>
          </a:prstGeom>
        </p:spPr>
      </p:pic>
      <p:pic>
        <p:nvPicPr>
          <p:cNvPr id="22" name="Замещающая рамка рисунка 1" descr="yougile-logo-sit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66355" y="1508760"/>
            <a:ext cx="380365" cy="88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795" y="4071620"/>
            <a:ext cx="551815" cy="551815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350" y="4083685"/>
            <a:ext cx="574675" cy="574675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" y="4088765"/>
            <a:ext cx="569595" cy="569595"/>
          </a:xfrm>
          <a:prstGeom prst="rect">
            <a:avLst/>
          </a:prstGeom>
        </p:spPr>
      </p:pic>
      <p:pic>
        <p:nvPicPr>
          <p:cNvPr id="26" name="Рисунок 10"/>
          <p:cNvPicPr>
            <a:picLocks noChangeAspect="1"/>
          </p:cNvPicPr>
          <p:nvPr/>
        </p:nvPicPr>
        <p:blipFill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51435"/>
            <a:ext cx="410210" cy="411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DD2D9"/>
      </a:hlink>
      <a:folHlink>
        <a:srgbClr val="0A9DA3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1269</Words>
  <Application>Microsoft Office PowerPoint</Application>
  <PresentationFormat>Экран (16:9)</PresentationFormat>
  <Paragraphs>259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맑은 고딕</vt:lpstr>
      <vt:lpstr>맑은 고딕</vt:lpstr>
      <vt:lpstr>Arial</vt:lpstr>
      <vt:lpstr>Arial Unicode MS</vt:lpstr>
      <vt:lpstr>Eudoxus Sans</vt:lpstr>
      <vt:lpstr>Tahoma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medic</cp:lastModifiedBy>
  <cp:revision>101</cp:revision>
  <dcterms:created xsi:type="dcterms:W3CDTF">2016-12-05T23:26:00Z</dcterms:created>
  <dcterms:modified xsi:type="dcterms:W3CDTF">2023-10-13T09:32:28Z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56C8F588015E4CC798B4623B850DCEDB_13</vt:lpwstr>
  </property>
  <property fmtid="{D5CDD505-2E9C-101B-9397-08002B2CF9AE}" pid="3" name="KSOProductBuildVer">
    <vt:lpwstr>1049-12.2.0.13266</vt:lpwstr>
  </property>
</Properties>
</file>