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 id="2147483879" r:id="rId2"/>
    <p:sldMasterId id="2147483891" r:id="rId3"/>
  </p:sldMasterIdLst>
  <p:notesMasterIdLst>
    <p:notesMasterId r:id="rId24"/>
  </p:notesMasterIdLst>
  <p:handoutMasterIdLst>
    <p:handoutMasterId r:id="rId25"/>
  </p:handoutMasterIdLst>
  <p:sldIdLst>
    <p:sldId id="1499" r:id="rId4"/>
    <p:sldId id="1631" r:id="rId5"/>
    <p:sldId id="1656" r:id="rId6"/>
    <p:sldId id="1659" r:id="rId7"/>
    <p:sldId id="1661" r:id="rId8"/>
    <p:sldId id="1654" r:id="rId9"/>
    <p:sldId id="1662" r:id="rId10"/>
    <p:sldId id="1632" r:id="rId11"/>
    <p:sldId id="1638" r:id="rId12"/>
    <p:sldId id="1639" r:id="rId13"/>
    <p:sldId id="1642" r:id="rId14"/>
    <p:sldId id="1633" r:id="rId15"/>
    <p:sldId id="1644" r:id="rId16"/>
    <p:sldId id="1645" r:id="rId17"/>
    <p:sldId id="1649" r:id="rId18"/>
    <p:sldId id="1651" r:id="rId19"/>
    <p:sldId id="1653" r:id="rId20"/>
    <p:sldId id="1636" r:id="rId21"/>
    <p:sldId id="1652" r:id="rId22"/>
    <p:sldId id="1629" r:id="rId23"/>
  </p:sldIdLst>
  <p:sldSz cx="9144000" cy="5143500" type="screen16x9"/>
  <p:notesSz cx="6797675" cy="9874250"/>
  <p:defaultTextStyle>
    <a:defPPr>
      <a:defRPr lang="en-US"/>
    </a:defPPr>
    <a:lvl1pPr algn="l" rtl="0" fontAlgn="base">
      <a:spcBef>
        <a:spcPct val="0"/>
      </a:spcBef>
      <a:spcAft>
        <a:spcPct val="0"/>
      </a:spcAft>
      <a:defRPr kern="1200">
        <a:solidFill>
          <a:schemeClr val="bg2"/>
        </a:solidFill>
        <a:latin typeface="Segoe"/>
        <a:ea typeface="+mn-ea"/>
        <a:cs typeface="Arial" charset="0"/>
      </a:defRPr>
    </a:lvl1pPr>
    <a:lvl2pPr marL="457035" algn="l" rtl="0" fontAlgn="base">
      <a:spcBef>
        <a:spcPct val="0"/>
      </a:spcBef>
      <a:spcAft>
        <a:spcPct val="0"/>
      </a:spcAft>
      <a:defRPr kern="1200">
        <a:solidFill>
          <a:schemeClr val="bg2"/>
        </a:solidFill>
        <a:latin typeface="Segoe"/>
        <a:ea typeface="+mn-ea"/>
        <a:cs typeface="Arial" charset="0"/>
      </a:defRPr>
    </a:lvl2pPr>
    <a:lvl3pPr marL="914070" algn="l" rtl="0" fontAlgn="base">
      <a:spcBef>
        <a:spcPct val="0"/>
      </a:spcBef>
      <a:spcAft>
        <a:spcPct val="0"/>
      </a:spcAft>
      <a:defRPr kern="1200">
        <a:solidFill>
          <a:schemeClr val="bg2"/>
        </a:solidFill>
        <a:latin typeface="Segoe"/>
        <a:ea typeface="+mn-ea"/>
        <a:cs typeface="Arial" charset="0"/>
      </a:defRPr>
    </a:lvl3pPr>
    <a:lvl4pPr marL="1371105" algn="l" rtl="0" fontAlgn="base">
      <a:spcBef>
        <a:spcPct val="0"/>
      </a:spcBef>
      <a:spcAft>
        <a:spcPct val="0"/>
      </a:spcAft>
      <a:defRPr kern="1200">
        <a:solidFill>
          <a:schemeClr val="bg2"/>
        </a:solidFill>
        <a:latin typeface="Segoe"/>
        <a:ea typeface="+mn-ea"/>
        <a:cs typeface="Arial" charset="0"/>
      </a:defRPr>
    </a:lvl4pPr>
    <a:lvl5pPr marL="1828141" algn="l" rtl="0" fontAlgn="base">
      <a:spcBef>
        <a:spcPct val="0"/>
      </a:spcBef>
      <a:spcAft>
        <a:spcPct val="0"/>
      </a:spcAft>
      <a:defRPr kern="1200">
        <a:solidFill>
          <a:schemeClr val="bg2"/>
        </a:solidFill>
        <a:latin typeface="Segoe"/>
        <a:ea typeface="+mn-ea"/>
        <a:cs typeface="Arial" charset="0"/>
      </a:defRPr>
    </a:lvl5pPr>
    <a:lvl6pPr marL="2285176" algn="l" defTabSz="914070" rtl="0" eaLnBrk="1" latinLnBrk="0" hangingPunct="1">
      <a:defRPr kern="1200">
        <a:solidFill>
          <a:schemeClr val="bg2"/>
        </a:solidFill>
        <a:latin typeface="Segoe"/>
        <a:ea typeface="+mn-ea"/>
        <a:cs typeface="Arial" charset="0"/>
      </a:defRPr>
    </a:lvl6pPr>
    <a:lvl7pPr marL="2742213" algn="l" defTabSz="914070" rtl="0" eaLnBrk="1" latinLnBrk="0" hangingPunct="1">
      <a:defRPr kern="1200">
        <a:solidFill>
          <a:schemeClr val="bg2"/>
        </a:solidFill>
        <a:latin typeface="Segoe"/>
        <a:ea typeface="+mn-ea"/>
        <a:cs typeface="Arial" charset="0"/>
      </a:defRPr>
    </a:lvl7pPr>
    <a:lvl8pPr marL="3199248" algn="l" defTabSz="914070" rtl="0" eaLnBrk="1" latinLnBrk="0" hangingPunct="1">
      <a:defRPr kern="1200">
        <a:solidFill>
          <a:schemeClr val="bg2"/>
        </a:solidFill>
        <a:latin typeface="Segoe"/>
        <a:ea typeface="+mn-ea"/>
        <a:cs typeface="Arial" charset="0"/>
      </a:defRPr>
    </a:lvl8pPr>
    <a:lvl9pPr marL="3656283" algn="l" defTabSz="914070" rtl="0" eaLnBrk="1" latinLnBrk="0" hangingPunct="1">
      <a:defRPr kern="1200">
        <a:solidFill>
          <a:schemeClr val="bg2"/>
        </a:solidFill>
        <a:latin typeface="Segoe"/>
        <a:ea typeface="+mn-ea"/>
        <a:cs typeface="Arial" charset="0"/>
      </a:defRPr>
    </a:lvl9pPr>
  </p:defaultTextStyle>
  <p:extLst>
    <p:ext uri="{521415D9-36F7-43E2-AB2F-B90AF26B5E84}">
      <p14:sectionLst xmlns:p14="http://schemas.microsoft.com/office/powerpoint/2010/main">
        <p14:section name="Раздел по умолчанию" id="{68EE5F18-D8C0-4BD5-92F2-F82369FD9062}">
          <p14:sldIdLst>
            <p14:sldId id="1499"/>
            <p14:sldId id="1631"/>
            <p14:sldId id="1656"/>
            <p14:sldId id="1659"/>
            <p14:sldId id="1661"/>
            <p14:sldId id="1654"/>
            <p14:sldId id="1662"/>
            <p14:sldId id="1632"/>
            <p14:sldId id="1638"/>
            <p14:sldId id="1639"/>
            <p14:sldId id="1642"/>
            <p14:sldId id="1633"/>
            <p14:sldId id="1644"/>
            <p14:sldId id="1645"/>
            <p14:sldId id="1649"/>
            <p14:sldId id="1651"/>
            <p14:sldId id="1653"/>
            <p14:sldId id="1636"/>
            <p14:sldId id="1652"/>
            <p14:sldId id="1629"/>
          </p14:sldIdLst>
        </p14:section>
      </p14:sectionLst>
    </p:ext>
    <p:ext uri="{EFAFB233-063F-42B5-8137-9DF3F51BA10A}">
      <p15:sldGuideLst xmlns="" xmlns:p15="http://schemas.microsoft.com/office/powerpoint/2012/main">
        <p15:guide id="1" orient="horz" pos="3072" userDrawn="1">
          <p15:clr>
            <a:srgbClr val="A4A3A4"/>
          </p15:clr>
        </p15:guide>
        <p15:guide id="2" pos="1202" userDrawn="1">
          <p15:clr>
            <a:srgbClr val="A4A3A4"/>
          </p15:clr>
        </p15:guide>
        <p15:guide id="3" orient="horz" pos="2300" userDrawn="1">
          <p15:clr>
            <a:srgbClr val="A4A3A4"/>
          </p15:clr>
        </p15:guide>
      </p15:sldGuideLst>
    </p:ext>
    <p:ext uri="{2D200454-40CA-4A62-9FC3-DE9A4176ACB9}">
      <p15:notesGuideLst xmlns="" xmlns:p15="http://schemas.microsoft.com/office/powerpoint/2012/main">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l Kalinichenk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0066CC"/>
    <a:srgbClr val="FFCC00"/>
    <a:srgbClr val="0E77BE"/>
    <a:srgbClr val="009644"/>
    <a:srgbClr val="000000"/>
    <a:srgbClr val="FF9900"/>
    <a:srgbClr val="0033CC"/>
    <a:srgbClr val="007635"/>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7" autoAdjust="0"/>
    <p:restoredTop sz="96303" autoAdjust="0"/>
  </p:normalViewPr>
  <p:slideViewPr>
    <p:cSldViewPr snapToGrid="0">
      <p:cViewPr varScale="1">
        <p:scale>
          <a:sx n="91" d="100"/>
          <a:sy n="91" d="100"/>
        </p:scale>
        <p:origin x="-410" y="-42"/>
      </p:cViewPr>
      <p:guideLst>
        <p:guide orient="horz" pos="3072"/>
        <p:guide orient="horz" pos="2300"/>
        <p:guide pos="12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2196"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sz="1200" b="1">
                <a:solidFill>
                  <a:schemeClr val="tx1"/>
                </a:solidFill>
                <a:latin typeface="Segoe Semibold" pitchFamily="34" charset="0"/>
                <a:cs typeface="+mn-cs"/>
              </a:defRPr>
            </a:lvl1pPr>
          </a:lstStyle>
          <a:p>
            <a:pPr>
              <a:defRPr/>
            </a:pPr>
            <a:endParaRPr lang="en-US"/>
          </a:p>
        </p:txBody>
      </p:sp>
      <p:sp>
        <p:nvSpPr>
          <p:cNvPr id="19459"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000">
                <a:solidFill>
                  <a:schemeClr val="tx1"/>
                </a:solidFill>
                <a:latin typeface="Segoe" pitchFamily="34" charset="0"/>
                <a:cs typeface="+mn-cs"/>
              </a:defRPr>
            </a:lvl1pPr>
          </a:lstStyle>
          <a:p>
            <a:pPr>
              <a:defRPr/>
            </a:pPr>
            <a:fld id="{81AB48C9-9D6D-4E9B-8768-749F71E48AD9}" type="datetime8">
              <a:rPr lang="en-US"/>
              <a:pPr>
                <a:defRPr/>
              </a:pPr>
              <a:t>10/15/2023 9:02 PM</a:t>
            </a:fld>
            <a:endParaRPr lang="en-US"/>
          </a:p>
        </p:txBody>
      </p:sp>
      <p:sp>
        <p:nvSpPr>
          <p:cNvPr id="19460" name="Rectangle 4"/>
          <p:cNvSpPr>
            <a:spLocks noGrp="1" noChangeArrowheads="1"/>
          </p:cNvSpPr>
          <p:nvPr>
            <p:ph type="ftr" sz="quarter" idx="2"/>
          </p:nvPr>
        </p:nvSpPr>
        <p:spPr bwMode="auto">
          <a:xfrm>
            <a:off x="0" y="9380538"/>
            <a:ext cx="613092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buClrTx/>
              <a:buFontTx/>
              <a:buNone/>
              <a:defRPr sz="800">
                <a:solidFill>
                  <a:schemeClr val="tx1"/>
                </a:solidFill>
                <a:latin typeface="Segoe" pitchFamily="34" charset="0"/>
                <a:cs typeface="Arial" charset="0"/>
              </a:defRPr>
            </a:lvl1pPr>
          </a:lstStyle>
          <a:p>
            <a:pPr>
              <a:defRPr/>
            </a:pPr>
            <a:r>
              <a:rPr lang="en-US"/>
              <a:t>© 2006 Microsoft Corporation. All rights reserved.</a:t>
            </a:r>
          </a:p>
          <a:p>
            <a:pPr>
              <a:defRPr/>
            </a:pPr>
            <a:r>
              <a:rPr lang="en-US"/>
              <a:t>This presentation is for informational purposes only. Microsoft makes no warranties, express or implied, in this summary.</a:t>
            </a:r>
          </a:p>
        </p:txBody>
      </p:sp>
      <p:sp>
        <p:nvSpPr>
          <p:cNvPr id="19461" name="Rectangle 5"/>
          <p:cNvSpPr>
            <a:spLocks noGrp="1" noChangeArrowheads="1"/>
          </p:cNvSpPr>
          <p:nvPr>
            <p:ph type="sldNum" sz="quarter" idx="3"/>
          </p:nvPr>
        </p:nvSpPr>
        <p:spPr bwMode="auto">
          <a:xfrm>
            <a:off x="6191250" y="9380538"/>
            <a:ext cx="606425"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FontTx/>
              <a:buNone/>
              <a:defRPr sz="1200" b="1">
                <a:solidFill>
                  <a:schemeClr val="tx1"/>
                </a:solidFill>
                <a:latin typeface="Segoe Semibold" pitchFamily="34" charset="0"/>
                <a:cs typeface="+mn-cs"/>
              </a:defRPr>
            </a:lvl1pPr>
          </a:lstStyle>
          <a:p>
            <a:pPr>
              <a:defRPr/>
            </a:pPr>
            <a:fld id="{947D053E-07DF-4BBA-B95F-0873B7F11A95}" type="slidenum">
              <a:rPr lang="en-US"/>
              <a:pPr>
                <a:defRPr/>
              </a:pPr>
              <a:t>‹#›</a:t>
            </a:fld>
            <a:endParaRPr lang="en-US"/>
          </a:p>
        </p:txBody>
      </p:sp>
    </p:spTree>
    <p:extLst>
      <p:ext uri="{BB962C8B-B14F-4D97-AF65-F5344CB8AC3E}">
        <p14:creationId xmlns:p14="http://schemas.microsoft.com/office/powerpoint/2010/main" val="1213160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FontTx/>
              <a:buNone/>
              <a:defRPr sz="1200">
                <a:solidFill>
                  <a:schemeClr val="tx1"/>
                </a:solidFill>
                <a:latin typeface="Times New Roman" pitchFamily="18" charset="0"/>
                <a:cs typeface="+mn-cs"/>
              </a:defRPr>
            </a:lvl1pPr>
          </a:lstStyle>
          <a:p>
            <a:pPr>
              <a:defRPr/>
            </a:pPr>
            <a:endParaRPr lang="en-US"/>
          </a:p>
        </p:txBody>
      </p:sp>
      <p:sp>
        <p:nvSpPr>
          <p:cNvPr id="29699"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FontTx/>
              <a:buNone/>
              <a:defRPr sz="1200">
                <a:solidFill>
                  <a:schemeClr val="tx1"/>
                </a:solidFill>
                <a:latin typeface="Times New Roman" pitchFamily="18" charset="0"/>
                <a:cs typeface="+mn-cs"/>
              </a:defRPr>
            </a:lvl1pPr>
          </a:lstStyle>
          <a:p>
            <a:pPr>
              <a:defRPr/>
            </a:pPr>
            <a:fld id="{7A405C5A-1B2C-4D2F-8E5E-25E98AF67D51}" type="datetime8">
              <a:rPr lang="en-US"/>
              <a:pPr>
                <a:defRPr/>
              </a:pPr>
              <a:t>10/15/2023 9:02 PM</a:t>
            </a:fld>
            <a:endParaRPr lang="en-US"/>
          </a:p>
        </p:txBody>
      </p:sp>
      <p:sp>
        <p:nvSpPr>
          <p:cNvPr id="25604" name="Rectangle 4"/>
          <p:cNvSpPr>
            <a:spLocks noGrp="1" noRot="1" noChangeAspect="1" noChangeArrowheads="1" noTextEdit="1"/>
          </p:cNvSpPr>
          <p:nvPr>
            <p:ph type="sldImg" idx="2"/>
          </p:nvPr>
        </p:nvSpPr>
        <p:spPr bwMode="auto">
          <a:xfrm>
            <a:off x="109538" y="741363"/>
            <a:ext cx="6578600" cy="37020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9493250"/>
            <a:ext cx="5618163" cy="3794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buClrTx/>
              <a:buFontTx/>
              <a:buNone/>
              <a:defRPr sz="800">
                <a:solidFill>
                  <a:schemeClr val="tx1"/>
                </a:solidFill>
                <a:latin typeface="Segoe" pitchFamily="34" charset="0"/>
                <a:cs typeface="Arial" charset="0"/>
              </a:defRPr>
            </a:lvl1pPr>
          </a:lstStyle>
          <a:p>
            <a:pPr>
              <a:defRPr/>
            </a:pPr>
            <a:r>
              <a:rPr lang="en-US"/>
              <a:t>© 2006 Microsoft Corporation. All rights reserved.</a:t>
            </a:r>
          </a:p>
          <a:p>
            <a:pPr>
              <a:defRPr/>
            </a:pPr>
            <a:r>
              <a:rPr lang="en-US"/>
              <a:t>This presentation is for informational purposes only. Microsoft makes no warranties, express or implied, in this summary.</a:t>
            </a:r>
          </a:p>
        </p:txBody>
      </p:sp>
      <p:sp>
        <p:nvSpPr>
          <p:cNvPr id="29703" name="Rectangle 7"/>
          <p:cNvSpPr>
            <a:spLocks noGrp="1" noChangeArrowheads="1"/>
          </p:cNvSpPr>
          <p:nvPr>
            <p:ph type="sldNum" sz="quarter" idx="5"/>
          </p:nvPr>
        </p:nvSpPr>
        <p:spPr bwMode="auto">
          <a:xfrm>
            <a:off x="5534025" y="9378950"/>
            <a:ext cx="126206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FontTx/>
              <a:buNone/>
              <a:defRPr sz="1200">
                <a:solidFill>
                  <a:schemeClr val="tx1"/>
                </a:solidFill>
                <a:latin typeface="Times New Roman" pitchFamily="18" charset="0"/>
                <a:cs typeface="+mn-cs"/>
              </a:defRPr>
            </a:lvl1pPr>
          </a:lstStyle>
          <a:p>
            <a:pPr>
              <a:defRPr/>
            </a:pPr>
            <a:fld id="{633EE4BD-8181-4FCF-903A-F2AF7240ACF3}" type="slidenum">
              <a:rPr lang="en-US"/>
              <a:pPr>
                <a:defRPr/>
              </a:pPr>
              <a:t>‹#›</a:t>
            </a:fld>
            <a:endParaRPr lang="en-US"/>
          </a:p>
        </p:txBody>
      </p:sp>
    </p:spTree>
    <p:extLst>
      <p:ext uri="{BB962C8B-B14F-4D97-AF65-F5344CB8AC3E}">
        <p14:creationId xmlns:p14="http://schemas.microsoft.com/office/powerpoint/2010/main" val="293778308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035"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07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105"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141"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176" algn="l" defTabSz="914070" rtl="0" eaLnBrk="1" latinLnBrk="0" hangingPunct="1">
      <a:defRPr sz="1200" kern="1200">
        <a:solidFill>
          <a:schemeClr val="tx1"/>
        </a:solidFill>
        <a:latin typeface="+mn-lt"/>
        <a:ea typeface="+mn-ea"/>
        <a:cs typeface="+mn-cs"/>
      </a:defRPr>
    </a:lvl6pPr>
    <a:lvl7pPr marL="2742213" algn="l" defTabSz="914070" rtl="0" eaLnBrk="1" latinLnBrk="0" hangingPunct="1">
      <a:defRPr sz="1200" kern="1200">
        <a:solidFill>
          <a:schemeClr val="tx1"/>
        </a:solidFill>
        <a:latin typeface="+mn-lt"/>
        <a:ea typeface="+mn-ea"/>
        <a:cs typeface="+mn-cs"/>
      </a:defRPr>
    </a:lvl7pPr>
    <a:lvl8pPr marL="3199248" algn="l" defTabSz="914070" rtl="0" eaLnBrk="1" latinLnBrk="0" hangingPunct="1">
      <a:defRPr sz="1200" kern="1200">
        <a:solidFill>
          <a:schemeClr val="tx1"/>
        </a:solidFill>
        <a:latin typeface="+mn-lt"/>
        <a:ea typeface="+mn-ea"/>
        <a:cs typeface="+mn-cs"/>
      </a:defRPr>
    </a:lvl8pPr>
    <a:lvl9pPr marL="3656283" algn="l" defTabSz="9140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7F3C398-E62B-4960-BF11-297CF6C70E51}" type="datetime1">
              <a:rPr lang="ru-RU"/>
              <a:pPr/>
              <a:t>15.10.2023</a:t>
            </a:fld>
            <a:endParaRPr lang="ru-RU"/>
          </a:p>
        </p:txBody>
      </p:sp>
      <p:sp>
        <p:nvSpPr>
          <p:cNvPr id="7" name="Rectangle 7"/>
          <p:cNvSpPr>
            <a:spLocks noGrp="1" noChangeArrowheads="1"/>
          </p:cNvSpPr>
          <p:nvPr>
            <p:ph type="sldNum" sz="quarter" idx="5"/>
          </p:nvPr>
        </p:nvSpPr>
        <p:spPr>
          <a:ln/>
        </p:spPr>
        <p:txBody>
          <a:bodyPr/>
          <a:lstStyle/>
          <a:p>
            <a:fld id="{546309CD-0C45-47BF-AF0A-61831865EB9B}" type="slidenum">
              <a:rPr lang="ru-RU"/>
              <a:pPr/>
              <a:t>17</a:t>
            </a:fld>
            <a:endParaRPr lang="ru-RU"/>
          </a:p>
        </p:txBody>
      </p:sp>
      <p:sp>
        <p:nvSpPr>
          <p:cNvPr id="737282" name="Rectangle 2"/>
          <p:cNvSpPr>
            <a:spLocks noGrp="1" noRot="1" noChangeAspect="1" noChangeArrowheads="1" noTextEdit="1"/>
          </p:cNvSpPr>
          <p:nvPr>
            <p:ph type="sldImg"/>
          </p:nvPr>
        </p:nvSpPr>
        <p:spPr>
          <a:ln/>
        </p:spPr>
      </p:sp>
      <p:sp>
        <p:nvSpPr>
          <p:cNvPr id="737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5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69FAE0-6EE3-4261-9E46-9362569C376A}" type="datetime8">
              <a:rPr kumimoji="0" lang="en-US" sz="1200" b="0" i="0" u="none" strike="noStrike" kern="1200" cap="none" spc="0" normalizeH="0" baseline="0" noProof="0" smtClean="0">
                <a:ln>
                  <a:noFill/>
                </a:ln>
                <a:solidFill>
                  <a:srgbClr val="EEECE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10/15/2023 9:02 PM</a:t>
            </a:fld>
            <a:endParaRPr kumimoji="0" lang="en-US" sz="1200" b="0" i="0" u="none" strike="noStrike" kern="1200" cap="none" spc="0" normalizeH="0" baseline="0" noProof="0">
              <a:ln>
                <a:noFill/>
              </a:ln>
              <a:solidFill>
                <a:srgbClr val="EEECE1"/>
              </a:solidFill>
              <a:effectLst/>
              <a:uLnTx/>
              <a:uFillTx/>
              <a:latin typeface="Arial" pitchFamily="34" charset="0"/>
              <a:ea typeface="+mn-ea"/>
              <a:cs typeface="+mn-cs"/>
            </a:endParaRPr>
          </a:p>
        </p:txBody>
      </p:sp>
      <p:sp>
        <p:nvSpPr>
          <p:cNvPr id="480258" name="Rectangle 6"/>
          <p:cNvSpPr>
            <a:spLocks noGrp="1" noChangeArrowheads="1"/>
          </p:cNvSpPr>
          <p:nvPr>
            <p:ph type="ftr" sz="quarter" idx="4"/>
          </p:nvPr>
        </p:nvSpPr>
        <p:spPr>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EEECE1"/>
                </a:solidFill>
                <a:effectLst/>
                <a:uLnTx/>
                <a:uFillTx/>
                <a:latin typeface="Segoe" pitchFamily="34" charset="0"/>
                <a:ea typeface="+mn-ea"/>
                <a:cs typeface="Arial" charset="0"/>
              </a:rPr>
              <a:t>© 2006 Microsoft Corporation. All rights reserved.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EEECE1"/>
                </a:solidFill>
                <a:effectLst/>
                <a:uLnTx/>
                <a:uFillTx/>
                <a:latin typeface="Segoe" pitchFamily="34" charset="0"/>
                <a:ea typeface="+mn-ea"/>
                <a:cs typeface="Arial" charset="0"/>
              </a:rPr>
              <a:t>This presentation is for informational purposes only. Microsoft makes no warranties, express or implied, in this summary.</a:t>
            </a:r>
          </a:p>
        </p:txBody>
      </p:sp>
      <p:sp>
        <p:nvSpPr>
          <p:cNvPr id="29700"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A76CF50-4A6D-46F3-BE29-FF23F4171865}" type="slidenum">
              <a:rPr kumimoji="0" lang="en-US" sz="1200" b="0" i="0" u="none" strike="noStrike" kern="1200" cap="none" spc="0" normalizeH="0" baseline="0" noProof="0" smtClean="0">
                <a:ln>
                  <a:noFill/>
                </a:ln>
                <a:solidFill>
                  <a:srgbClr val="EEECE1"/>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EEECE1"/>
              </a:solidFill>
              <a:effectLst/>
              <a:uLnTx/>
              <a:uFillTx/>
              <a:latin typeface="Arial" pitchFamily="34" charset="0"/>
              <a:ea typeface="+mn-ea"/>
              <a:cs typeface="+mn-cs"/>
            </a:endParaRPr>
          </a:p>
        </p:txBody>
      </p:sp>
      <p:sp>
        <p:nvSpPr>
          <p:cNvPr id="480260" name="Rectangle 6"/>
          <p:cNvSpPr>
            <a:spLocks noGrp="1" noRot="1" noChangeAspect="1" noChangeArrowheads="1" noTextEdit="1"/>
          </p:cNvSpPr>
          <p:nvPr>
            <p:ph type="sldImg"/>
          </p:nvPr>
        </p:nvSpPr>
        <p:spPr>
          <a:xfrm>
            <a:off x="109538" y="741363"/>
            <a:ext cx="6578600" cy="3702050"/>
          </a:xfrm>
          <a:ln/>
        </p:spPr>
      </p:sp>
      <p:sp>
        <p:nvSpPr>
          <p:cNvPr id="480261" name="Rectangle 7"/>
          <p:cNvSpPr>
            <a:spLocks noGrp="1" noChangeArrowheads="1"/>
          </p:cNvSpPr>
          <p:nvPr>
            <p:ph type="body" idx="1"/>
          </p:nvPr>
        </p:nvSpPr>
        <p:spPr>
          <a:noFill/>
          <a:ln/>
        </p:spPr>
        <p:txBody>
          <a:bodyPr/>
          <a:lstStyle/>
          <a:p>
            <a:pPr eaLnBrk="1" hangingPunct="1"/>
            <a:endParaRPr lang="en-AU">
              <a:latin typeface="Arial" charset="0"/>
            </a:endParaRPr>
          </a:p>
        </p:txBody>
      </p:sp>
    </p:spTree>
    <p:extLst>
      <p:ext uri="{BB962C8B-B14F-4D97-AF65-F5344CB8AC3E}">
        <p14:creationId xmlns:p14="http://schemas.microsoft.com/office/powerpoint/2010/main" val="172078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1"/>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5C612A3-568A-471A-9EA1-403ABD946A07}" type="datetimeFigureOut">
              <a:rPr lang="ru-RU" smtClean="0">
                <a:solidFill>
                  <a:prstClr val="black">
                    <a:tint val="75000"/>
                  </a:prstClr>
                </a:solidFill>
              </a:rPr>
              <a:pPr/>
              <a:t>15.10.2023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1A02A8A-C870-48A0-8A3E-681C064803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9858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5C612A3-568A-471A-9EA1-403ABD946A07}" type="datetimeFigureOut">
              <a:rPr lang="ru-RU" smtClean="0">
                <a:solidFill>
                  <a:prstClr val="black">
                    <a:tint val="75000"/>
                  </a:prstClr>
                </a:solidFill>
              </a:rPr>
              <a:pPr/>
              <a:t>15.10.2023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1A02A8A-C870-48A0-8A3E-681C064803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90146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5C612A3-568A-471A-9EA1-403ABD946A07}" type="datetimeFigureOut">
              <a:rPr lang="ru-RU" smtClean="0">
                <a:solidFill>
                  <a:prstClr val="black">
                    <a:tint val="75000"/>
                  </a:prstClr>
                </a:solidFill>
              </a:rPr>
              <a:pPr/>
              <a:t>15.10.2023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1A02A8A-C870-48A0-8A3E-681C064803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2801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Date Placeholder 29"/>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2FA56-6F6F-4941-9D2E-9F1C410FD191}" type="datetimeFigureOut">
              <a:rPr kumimoji="0" lang="ru-RU"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ru-RU" sz="1200"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
        <p:nvSpPr>
          <p:cNvPr id="19" name="Footer Placeholder 1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
        <p:nvSpPr>
          <p:cNvPr id="27" name="Slide Number Placeholder 2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E7A18-8F64-4A20-9859-269E476E08ED}" type="slidenum">
              <a:rPr kumimoji="0" lang="ru-RU"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322944357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2FA56-6F6F-4941-9D2E-9F1C410FD191}" type="datetimeFigureOut">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E7A18-8F64-4A20-9859-269E476E08ED}" type="slidenum">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66098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2FA56-6F6F-4941-9D2E-9F1C410FD191}" type="datetimeFigureOut">
              <a:rPr kumimoji="0" lang="ru-RU"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ru-RU" sz="1200"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E7A18-8F64-4A20-9859-269E476E08ED}" type="slidenum">
              <a:rPr kumimoji="0" lang="ru-RU" sz="1200" b="0" i="0" u="none" strike="noStrike" kern="1200" cap="none" spc="0" normalizeH="0" baseline="0" noProof="0" smtClean="0">
                <a:ln>
                  <a:noFill/>
                </a:ln>
                <a:solidFill>
                  <a:srgbClr val="DBF5F9">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DBF5F9">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52748527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ru-RU"/>
              <a:t>Образец заголовка</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2FA56-6F6F-4941-9D2E-9F1C410FD191}" type="datetimeFigureOut">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E7A18-8F64-4A20-9859-269E476E08ED}" type="slidenum">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3655490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ru-RU"/>
              <a:t>Образец заголовка</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2FA56-6F6F-4941-9D2E-9F1C410FD191}" type="datetimeFigureOut">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E7A18-8F64-4A20-9859-269E476E08ED}" type="slidenum">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939919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2FA56-6F6F-4941-9D2E-9F1C410FD191}" type="datetimeFigureOut">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E7A18-8F64-4A20-9859-269E476E08ED}" type="slidenum">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533297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2FA56-6F6F-4941-9D2E-9F1C410FD191}" type="datetimeFigureOut">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E7A18-8F64-4A20-9859-269E476E08ED}" type="slidenum">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3999246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2FA56-6F6F-4941-9D2E-9F1C410FD191}" type="datetimeFigureOut">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E7A18-8F64-4A20-9859-269E476E08ED}" type="slidenum">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69524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5C612A3-568A-471A-9EA1-403ABD946A07}" type="datetimeFigureOut">
              <a:rPr lang="ru-RU" smtClean="0">
                <a:solidFill>
                  <a:prstClr val="black">
                    <a:tint val="75000"/>
                  </a:prstClr>
                </a:solidFill>
              </a:rPr>
              <a:pPr/>
              <a:t>15.10.2023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1A02A8A-C870-48A0-8A3E-681C064803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02508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2FA56-6F6F-4941-9D2E-9F1C410FD191}" type="datetimeFigureOut">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7" name="Slide Number Placeholder 6"/>
          <p:cNvSpPr>
            <a:spLocks noGrp="1"/>
          </p:cNvSpPr>
          <p:nvPr>
            <p:ph type="sldNum" sz="quarter" idx="12"/>
          </p:nvPr>
        </p:nvSpPr>
        <p:spPr>
          <a:xfrm>
            <a:off x="8077200" y="4767263"/>
            <a:ext cx="609600"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E7A18-8F64-4A20-9859-269E476E08ED}" type="slidenum">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charset="0"/>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charset="0"/>
            </a:endParaRPr>
          </a:p>
        </p:txBody>
      </p:sp>
    </p:spTree>
    <p:extLst>
      <p:ext uri="{BB962C8B-B14F-4D97-AF65-F5344CB8AC3E}">
        <p14:creationId xmlns:p14="http://schemas.microsoft.com/office/powerpoint/2010/main" val="3758453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2FA56-6F6F-4941-9D2E-9F1C410FD191}" type="datetimeFigureOut">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E7A18-8F64-4A20-9859-269E476E08ED}" type="slidenum">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2991346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ru-RU"/>
              <a:t>Образец заголовка</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2FA56-6F6F-4941-9D2E-9F1C410FD191}" type="datetimeFigureOut">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E7A18-8F64-4A20-9859-269E476E08ED}" type="slidenum">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mn-cs"/>
            </a:endParaRPr>
          </a:p>
        </p:txBody>
      </p:sp>
    </p:spTree>
    <p:extLst>
      <p:ext uri="{BB962C8B-B14F-4D97-AF65-F5344CB8AC3E}">
        <p14:creationId xmlns:p14="http://schemas.microsoft.com/office/powerpoint/2010/main" val="1483373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36933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0379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66370" y="-32195"/>
            <a:ext cx="2840831" cy="276999"/>
          </a:xfrm>
        </p:spPr>
        <p:txBody>
          <a:bodyPr lIns="0" tIns="0" rIns="0" bIns="0"/>
          <a:lstStyle>
            <a:lvl1pPr>
              <a:defRPr sz="1800" b="1"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09557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66370" y="-32195"/>
            <a:ext cx="2840831" cy="276999"/>
          </a:xfrm>
        </p:spPr>
        <p:txBody>
          <a:bodyPr lIns="0" tIns="0" rIns="0" bIns="0"/>
          <a:lstStyle>
            <a:lvl1pPr>
              <a:defRPr sz="1800" b="1" i="0">
                <a:solidFill>
                  <a:schemeClr val="tx1"/>
                </a:solidFill>
                <a:latin typeface="Tahoma"/>
                <a:cs typeface="Tahoma"/>
              </a:defRPr>
            </a:lvl1pPr>
          </a:lstStyle>
          <a:p>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8149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66370" y="-32195"/>
            <a:ext cx="2840831" cy="276999"/>
          </a:xfrm>
        </p:spPr>
        <p:txBody>
          <a:bodyPr lIns="0" tIns="0" rIns="0" bIns="0"/>
          <a:lstStyle>
            <a:lvl1pPr>
              <a:defRPr sz="1800"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69989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4539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C612A3-568A-471A-9EA1-403ABD946A07}" type="datetimeFigureOut">
              <a:rPr lang="ru-RU" smtClean="0">
                <a:solidFill>
                  <a:prstClr val="black">
                    <a:tint val="75000"/>
                  </a:prstClr>
                </a:solidFill>
              </a:rPr>
              <a:pPr/>
              <a:t>15.10.2023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1A02A8A-C870-48A0-8A3E-681C064803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548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5C612A3-568A-471A-9EA1-403ABD946A07}" type="datetimeFigureOut">
              <a:rPr lang="ru-RU" smtClean="0">
                <a:solidFill>
                  <a:prstClr val="black">
                    <a:tint val="75000"/>
                  </a:prstClr>
                </a:solidFill>
              </a:rPr>
              <a:pPr/>
              <a:t>15.10.2023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1A02A8A-C870-48A0-8A3E-681C064803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6979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5C612A3-568A-471A-9EA1-403ABD946A07}" type="datetimeFigureOut">
              <a:rPr lang="ru-RU" smtClean="0">
                <a:solidFill>
                  <a:prstClr val="black">
                    <a:tint val="75000"/>
                  </a:prstClr>
                </a:solidFill>
              </a:rPr>
              <a:pPr/>
              <a:t>15.10.2023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1A02A8A-C870-48A0-8A3E-681C064803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3725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5C612A3-568A-471A-9EA1-403ABD946A07}" type="datetimeFigureOut">
              <a:rPr lang="ru-RU" smtClean="0">
                <a:solidFill>
                  <a:prstClr val="black">
                    <a:tint val="75000"/>
                  </a:prstClr>
                </a:solidFill>
              </a:rPr>
              <a:pPr/>
              <a:t>15.10.2023</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1A02A8A-C870-48A0-8A3E-681C064803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835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5C612A3-568A-471A-9EA1-403ABD946A07}" type="datetimeFigureOut">
              <a:rPr lang="ru-RU" smtClean="0">
                <a:solidFill>
                  <a:prstClr val="black">
                    <a:tint val="75000"/>
                  </a:prstClr>
                </a:solidFill>
              </a:rPr>
              <a:pPr/>
              <a:t>15.10.2023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1A02A8A-C870-48A0-8A3E-681C064803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1014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C612A3-568A-471A-9EA1-403ABD946A07}" type="datetimeFigureOut">
              <a:rPr lang="ru-RU" smtClean="0">
                <a:solidFill>
                  <a:prstClr val="black">
                    <a:tint val="75000"/>
                  </a:prstClr>
                </a:solidFill>
              </a:rPr>
              <a:pPr/>
              <a:t>15.10.2023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1A02A8A-C870-48A0-8A3E-681C064803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2009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5"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5C612A3-568A-471A-9EA1-403ABD946A07}" type="datetimeFigureOut">
              <a:rPr lang="ru-RU" smtClean="0">
                <a:solidFill>
                  <a:prstClr val="black">
                    <a:tint val="75000"/>
                  </a:prstClr>
                </a:solidFill>
              </a:rPr>
              <a:pPr/>
              <a:t>15.10.2023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1A02A8A-C870-48A0-8A3E-681C064803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5687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5C612A3-568A-471A-9EA1-403ABD946A07}" type="datetimeFigureOut">
              <a:rPr lang="ru-RU" smtClean="0">
                <a:solidFill>
                  <a:prstClr val="black">
                    <a:tint val="75000"/>
                  </a:prstClr>
                </a:solidFill>
              </a:rPr>
              <a:pPr/>
              <a:t>15.10.2023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1A02A8A-C870-48A0-8A3E-681C064803F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2586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5C612A3-568A-471A-9EA1-403ABD946A07}" type="datetimeFigureOut">
              <a:rPr lang="ru-RU" smtClean="0">
                <a:solidFill>
                  <a:prstClr val="black">
                    <a:tint val="75000"/>
                  </a:prstClr>
                </a:solidFill>
                <a:latin typeface="Calibri"/>
                <a:cs typeface="+mn-cs"/>
              </a:rPr>
              <a:pPr fontAlgn="auto">
                <a:spcBef>
                  <a:spcPts val="0"/>
                </a:spcBef>
                <a:spcAft>
                  <a:spcPts val="0"/>
                </a:spcAft>
              </a:pPr>
              <a:t>15.10.2023</a:t>
            </a:fld>
            <a:endParaRPr lang="ru-RU">
              <a:solidFill>
                <a:prstClr val="black">
                  <a:tint val="75000"/>
                </a:prstClr>
              </a:solidFill>
              <a:latin typeface="Calibri"/>
              <a:cs typeface="+mn-cs"/>
            </a:endParaRPr>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cs typeface="+mn-cs"/>
            </a:endParaRPr>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1A02A8A-C870-48A0-8A3E-681C064803F8}" type="slidenum">
              <a:rPr lang="ru-RU" smtClean="0">
                <a:solidFill>
                  <a:prstClr val="black">
                    <a:tint val="75000"/>
                  </a:prstClr>
                </a:solidFill>
                <a:latin typeface="Calibri"/>
                <a:cs typeface="+mn-cs"/>
              </a:rPr>
              <a:pPr fontAlgn="auto">
                <a:spcBef>
                  <a:spcPts val="0"/>
                </a:spcBef>
                <a:spcAft>
                  <a:spcPts val="0"/>
                </a:spcAft>
              </a:pPr>
              <a:t>‹#›</a:t>
            </a:fld>
            <a:endParaRPr lang="ru-RU">
              <a:solidFill>
                <a:prstClr val="black">
                  <a:tint val="75000"/>
                </a:prstClr>
              </a:solidFill>
              <a:latin typeface="Calibri"/>
              <a:cs typeface="+mn-cs"/>
            </a:endParaRPr>
          </a:p>
        </p:txBody>
      </p:sp>
    </p:spTree>
    <p:extLst>
      <p:ext uri="{BB962C8B-B14F-4D97-AF65-F5344CB8AC3E}">
        <p14:creationId xmlns:p14="http://schemas.microsoft.com/office/powerpoint/2010/main" val="2123642603"/>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charset="0"/>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charset="0"/>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ru-RU"/>
              <a:t>Образец заголовка</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72FA56-6F6F-4941-9D2E-9F1C410FD191}" type="datetimeFigureOut">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15.10.2023</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7E7A18-8F64-4A20-9859-269E476E08ED}" type="slidenum">
              <a:rPr kumimoji="0" lang="ru-RU" sz="1200" b="0" i="0" u="none" strike="noStrike" kern="1200" cap="none" spc="0" normalizeH="0" baseline="0" noProof="0" smtClean="0">
                <a:ln>
                  <a:noFill/>
                </a:ln>
                <a:solidFill>
                  <a:srgbClr val="04617B">
                    <a:shade val="90000"/>
                  </a:srgbClr>
                </a:solidFill>
                <a:effectLst/>
                <a:uLnTx/>
                <a:uFillTx/>
                <a:latin typeface="Constantia"/>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charset="0"/>
              </a:endParaRPr>
            </a:p>
          </p:txBody>
        </p:sp>
      </p:grpSp>
    </p:spTree>
    <p:extLst>
      <p:ext uri="{BB962C8B-B14F-4D97-AF65-F5344CB8AC3E}">
        <p14:creationId xmlns:p14="http://schemas.microsoft.com/office/powerpoint/2010/main" val="274577865"/>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370" y="-32195"/>
            <a:ext cx="2840831" cy="369332"/>
          </a:xfrm>
          <a:prstGeom prst="rect">
            <a:avLst/>
          </a:prstGeom>
        </p:spPr>
        <p:txBody>
          <a:bodyPr wrap="square" lIns="0" tIns="0" rIns="0" bIns="0">
            <a:spAutoFit/>
          </a:bodyPr>
          <a:lstStyle>
            <a:lvl1pPr>
              <a:defRPr sz="2400" b="1" i="0">
                <a:solidFill>
                  <a:schemeClr val="tx1"/>
                </a:solidFill>
                <a:latin typeface="Tahoma"/>
                <a:cs typeface="Tahoma"/>
              </a:defRPr>
            </a:lvl1pPr>
          </a:lstStyle>
          <a:p>
            <a:endParaRPr/>
          </a:p>
        </p:txBody>
      </p:sp>
      <p:sp>
        <p:nvSpPr>
          <p:cNvPr id="3" name="Holder 3"/>
          <p:cNvSpPr>
            <a:spLocks noGrp="1"/>
          </p:cNvSpPr>
          <p:nvPr>
            <p:ph type="body" idx="1"/>
          </p:nvPr>
        </p:nvSpPr>
        <p:spPr>
          <a:xfrm>
            <a:off x="4353782" y="1137285"/>
            <a:ext cx="474535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10/15/2023</a:t>
            </a:fld>
            <a:endParaRPr lang="en-US"/>
          </a:p>
        </p:txBody>
      </p:sp>
      <p:sp>
        <p:nvSpPr>
          <p:cNvPr id="6" name="Holder 6"/>
          <p:cNvSpPr>
            <a:spLocks noGrp="1"/>
          </p:cNvSpPr>
          <p:nvPr>
            <p:ph type="sldNum" sz="quarter" idx="7"/>
          </p:nvPr>
        </p:nvSpPr>
        <p:spPr>
          <a:xfrm>
            <a:off x="6583680"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0434293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5.bin"/><Relationship Id="rId18" Type="http://schemas.openxmlformats.org/officeDocument/2006/relationships/oleObject" Target="../embeddings/oleObject7.bin"/><Relationship Id="rId3" Type="http://schemas.openxmlformats.org/officeDocument/2006/relationships/notesSlide" Target="../notesSlides/notesSlide1.xml"/><Relationship Id="rId21" Type="http://schemas.openxmlformats.org/officeDocument/2006/relationships/image" Target="../media/image36.png"/><Relationship Id="rId7" Type="http://schemas.openxmlformats.org/officeDocument/2006/relationships/oleObject" Target="../embeddings/oleObject2.bin"/><Relationship Id="rId12" Type="http://schemas.openxmlformats.org/officeDocument/2006/relationships/image" Target="../media/image29.wmf"/><Relationship Id="rId17" Type="http://schemas.openxmlformats.org/officeDocument/2006/relationships/image" Target="../media/image34.png"/><Relationship Id="rId2" Type="http://schemas.openxmlformats.org/officeDocument/2006/relationships/slideLayout" Target="../slideLayouts/slideLayout2.xml"/><Relationship Id="rId16" Type="http://schemas.openxmlformats.org/officeDocument/2006/relationships/image" Target="../media/image31.wmf"/><Relationship Id="rId20" Type="http://schemas.openxmlformats.org/officeDocument/2006/relationships/image" Target="../media/image35.png"/><Relationship Id="rId1" Type="http://schemas.openxmlformats.org/officeDocument/2006/relationships/vmlDrawing" Target="../drawings/vmlDrawing1.vml"/><Relationship Id="rId6" Type="http://schemas.openxmlformats.org/officeDocument/2006/relationships/image" Target="../media/image26.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28.wmf"/><Relationship Id="rId19" Type="http://schemas.openxmlformats.org/officeDocument/2006/relationships/image" Target="../media/image32.wmf"/><Relationship Id="rId4" Type="http://schemas.openxmlformats.org/officeDocument/2006/relationships/image" Target="../media/image33.png"/><Relationship Id="rId9" Type="http://schemas.openxmlformats.org/officeDocument/2006/relationships/oleObject" Target="../embeddings/oleObject3.bin"/><Relationship Id="rId14" Type="http://schemas.openxmlformats.org/officeDocument/2006/relationships/image" Target="../media/image30.wmf"/></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g"/><Relationship Id="rId7"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9" y="0"/>
            <a:ext cx="9141689" cy="5143500"/>
          </a:xfrm>
          <a:prstGeom prst="rect">
            <a:avLst/>
          </a:prstGeom>
        </p:spPr>
      </p:pic>
      <p:sp>
        <p:nvSpPr>
          <p:cNvPr id="10" name="Rectangle 51"/>
          <p:cNvSpPr txBox="1">
            <a:spLocks noChangeArrowheads="1"/>
          </p:cNvSpPr>
          <p:nvPr/>
        </p:nvSpPr>
        <p:spPr bwMode="auto">
          <a:xfrm>
            <a:off x="255360" y="4770523"/>
            <a:ext cx="8646850" cy="341551"/>
          </a:xfrm>
          <a:prstGeom prst="rect">
            <a:avLst/>
          </a:prstGeom>
          <a:noFill/>
          <a:ln w="9525" algn="ctr">
            <a:noFill/>
            <a:miter lim="800000"/>
            <a:headEnd/>
            <a:tailEnd/>
          </a:ln>
          <a:effectLst/>
        </p:spPr>
        <p:txBody>
          <a:bodyPr wrap="square" lIns="91355" tIns="45680" rIns="91355" bIns="4568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lnSpc>
                <a:spcPct val="90000"/>
              </a:lnSpc>
              <a:spcBef>
                <a:spcPts val="0"/>
              </a:spcBef>
              <a:spcAft>
                <a:spcPts val="0"/>
              </a:spcAft>
              <a:defRPr/>
            </a:pPr>
            <a:r>
              <a:rPr lang="en-US" b="1" kern="0" spc="50" dirty="0">
                <a:ln w="11430"/>
                <a:solidFill>
                  <a:srgbClr val="0070C0"/>
                </a:solidFill>
                <a:effectLst>
                  <a:outerShdw blurRad="76200" dist="50800" dir="5400000" algn="tl" rotWithShape="0">
                    <a:srgbClr val="000000">
                      <a:alpha val="65000"/>
                    </a:srgbClr>
                  </a:outerShdw>
                </a:effectLst>
                <a:latin typeface="Calibri"/>
                <a:cs typeface="+mn-cs"/>
              </a:rPr>
              <a:t>http://www.medcomtech.ru, http://medmod.ru, </a:t>
            </a:r>
            <a:r>
              <a:rPr lang="en-US" b="1" kern="0" spc="50" dirty="0">
                <a:ln w="11430"/>
                <a:solidFill>
                  <a:srgbClr val="0070C0"/>
                </a:solidFill>
                <a:effectLst>
                  <a:outerShdw blurRad="76200" dist="50800" dir="5400000" algn="tl" rotWithShape="0">
                    <a:srgbClr val="000000">
                      <a:alpha val="65000"/>
                    </a:srgbClr>
                  </a:outerShdw>
                </a:effectLst>
                <a:latin typeface="Calibri"/>
              </a:rPr>
              <a:t>https://mctqmac.ru </a:t>
            </a:r>
            <a:endParaRPr lang="en-US" b="1" kern="0" spc="50" dirty="0">
              <a:ln w="11430"/>
              <a:solidFill>
                <a:srgbClr val="0070C0"/>
              </a:solidFill>
              <a:effectLst>
                <a:outerShdw blurRad="76200" dist="50800" dir="5400000" algn="tl" rotWithShape="0">
                  <a:srgbClr val="000000">
                    <a:alpha val="65000"/>
                  </a:srgbClr>
                </a:outerShdw>
              </a:effectLst>
              <a:latin typeface="Calibri"/>
              <a:cs typeface="+mn-cs"/>
            </a:endParaRPr>
          </a:p>
        </p:txBody>
      </p:sp>
      <p:pic>
        <p:nvPicPr>
          <p:cNvPr id="11" name="Рисунок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20350" y="4197314"/>
            <a:ext cx="2520000" cy="597026"/>
          </a:xfrm>
          <a:prstGeom prst="rect">
            <a:avLst/>
          </a:prstGeom>
        </p:spPr>
      </p:pic>
      <p:sp>
        <p:nvSpPr>
          <p:cNvPr id="12" name="Прямоугольник 11"/>
          <p:cNvSpPr/>
          <p:nvPr/>
        </p:nvSpPr>
        <p:spPr>
          <a:xfrm>
            <a:off x="69606" y="0"/>
            <a:ext cx="9143999"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pPr>
            <a:r>
              <a:rPr lang="ru-RU" sz="2800" b="1" spc="50" dirty="0">
                <a:ln w="11430"/>
                <a:solidFill>
                  <a:srgbClr val="FF0000"/>
                </a:solidFill>
                <a:effectLst>
                  <a:outerShdw blurRad="76200" dist="50800" dir="5400000" algn="tl" rotWithShape="0">
                    <a:srgbClr val="000000">
                      <a:alpha val="65000"/>
                    </a:srgbClr>
                  </a:outerShdw>
                </a:effectLst>
                <a:latin typeface="Calibri"/>
                <a:cs typeface="Arial" pitchFamily="34" charset="0"/>
              </a:rPr>
              <a:t>«Автоматизированная интегрированная система</a:t>
            </a:r>
          </a:p>
          <a:p>
            <a:pPr algn="ctr" fontAlgn="auto">
              <a:spcBef>
                <a:spcPts val="0"/>
              </a:spcBef>
              <a:spcAft>
                <a:spcPts val="0"/>
              </a:spcAft>
            </a:pPr>
            <a:r>
              <a:rPr lang="ru-RU" sz="2800" b="1" spc="50" dirty="0">
                <a:ln w="11430"/>
                <a:solidFill>
                  <a:srgbClr val="FF0000"/>
                </a:solidFill>
                <a:effectLst>
                  <a:outerShdw blurRad="76200" dist="50800" dir="5400000" algn="tl" rotWithShape="0">
                    <a:srgbClr val="000000">
                      <a:alpha val="65000"/>
                    </a:srgbClr>
                  </a:outerShdw>
                </a:effectLst>
                <a:latin typeface="Calibri"/>
                <a:cs typeface="Arial" pitchFamily="34" charset="0"/>
              </a:rPr>
              <a:t>«МКТ- Внутренний контроль качества»</a:t>
            </a:r>
            <a:endParaRPr lang="ru-RU" sz="2800" b="1" spc="50" dirty="0">
              <a:ln w="11430"/>
              <a:solidFill>
                <a:srgbClr val="FF0000"/>
              </a:solidFill>
              <a:effectLst>
                <a:outerShdw blurRad="76200" dist="50800" dir="5400000" algn="tl" rotWithShape="0">
                  <a:srgbClr val="000000">
                    <a:alpha val="65000"/>
                  </a:srgbClr>
                </a:outerShdw>
              </a:effectLst>
              <a:latin typeface="Calibri"/>
              <a:cs typeface="+mn-cs"/>
            </a:endParaRPr>
          </a:p>
        </p:txBody>
      </p:sp>
      <p:sp>
        <p:nvSpPr>
          <p:cNvPr id="15" name="Прямоугольник 14"/>
          <p:cNvSpPr/>
          <p:nvPr/>
        </p:nvSpPr>
        <p:spPr>
          <a:xfrm>
            <a:off x="129961" y="819548"/>
            <a:ext cx="5006499" cy="4247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lnSpc>
                <a:spcPct val="90000"/>
              </a:lnSpc>
              <a:spcBef>
                <a:spcPts val="0"/>
              </a:spcBef>
              <a:spcAft>
                <a:spcPts val="0"/>
              </a:spcAft>
              <a:defRPr/>
            </a:pPr>
            <a:r>
              <a:rPr lang="ru-RU" sz="2400" b="1" kern="0" spc="50" dirty="0">
                <a:ln w="11430"/>
                <a:solidFill>
                  <a:srgbClr val="0070C0"/>
                </a:solidFill>
                <a:effectLst>
                  <a:outerShdw blurRad="76200" dist="50800" dir="5400000" algn="tl" rotWithShape="0">
                    <a:srgbClr val="000000">
                      <a:alpha val="65000"/>
                    </a:srgbClr>
                  </a:outerShdw>
                </a:effectLst>
                <a:latin typeface="Calibri"/>
                <a:cs typeface="+mn-cs"/>
              </a:rPr>
              <a:t>Калиниченко Владимир Иванович</a:t>
            </a:r>
            <a:endParaRPr lang="en-US" sz="2400" b="1" kern="0" spc="50" dirty="0">
              <a:ln w="11430"/>
              <a:solidFill>
                <a:srgbClr val="0070C0"/>
              </a:solidFill>
              <a:effectLst>
                <a:outerShdw blurRad="76200" dist="50800" dir="5400000" algn="tl" rotWithShape="0">
                  <a:srgbClr val="000000">
                    <a:alpha val="65000"/>
                  </a:srgbClr>
                </a:outerShdw>
              </a:effectLst>
              <a:latin typeface="Calibri"/>
              <a:cs typeface="+mn-cs"/>
            </a:endParaRPr>
          </a:p>
        </p:txBody>
      </p:sp>
      <p:sp>
        <p:nvSpPr>
          <p:cNvPr id="16" name="Прямоугольник 15"/>
          <p:cNvSpPr/>
          <p:nvPr/>
        </p:nvSpPr>
        <p:spPr>
          <a:xfrm>
            <a:off x="723342" y="1149653"/>
            <a:ext cx="8229600" cy="830997"/>
          </a:xfrm>
          <a:prstGeom prst="rect">
            <a:avLst/>
          </a:prstGeom>
          <a:ln>
            <a:noFill/>
          </a:ln>
        </p:spPr>
        <p:txBody>
          <a:bodyPr wrap="square">
            <a:spAutoFit/>
          </a:bodyPr>
          <a:lstStyle/>
          <a:p>
            <a:pPr fontAlgn="auto">
              <a:spcBef>
                <a:spcPts val="0"/>
              </a:spcBef>
              <a:spcAft>
                <a:spcPts val="0"/>
              </a:spcAft>
              <a:defRPr/>
            </a:pPr>
            <a:r>
              <a:rPr lang="ru-RU"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t>Генеральный директор ООО «Медицинские Компьютерные Технологии»</a:t>
            </a:r>
            <a:r>
              <a:rPr lang="en-US"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t>,</a:t>
            </a:r>
            <a:br>
              <a:rPr lang="en-US"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br>
            <a:r>
              <a:rPr lang="en-US"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t> </a:t>
            </a:r>
            <a:r>
              <a:rPr lang="ru-RU"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t>д-р эконом. наук, профессор</a:t>
            </a:r>
            <a:r>
              <a:rPr lang="en-US"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t>, </a:t>
            </a:r>
            <a:r>
              <a:rPr lang="ru-RU"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t>академик Международной академии информатизации</a:t>
            </a:r>
            <a:r>
              <a:rPr lang="en-US"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t>, </a:t>
            </a:r>
            <a:r>
              <a:rPr lang="ru-RU"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t>академик Российской академии естествознания</a:t>
            </a:r>
          </a:p>
        </p:txBody>
      </p:sp>
      <p:sp>
        <p:nvSpPr>
          <p:cNvPr id="17" name="Прямоугольник 16"/>
          <p:cNvSpPr/>
          <p:nvPr/>
        </p:nvSpPr>
        <p:spPr>
          <a:xfrm>
            <a:off x="129598" y="1853932"/>
            <a:ext cx="5723041" cy="4247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lnSpc>
                <a:spcPct val="90000"/>
              </a:lnSpc>
              <a:spcBef>
                <a:spcPts val="0"/>
              </a:spcBef>
              <a:spcAft>
                <a:spcPts val="0"/>
              </a:spcAft>
              <a:defRPr/>
            </a:pPr>
            <a:r>
              <a:rPr lang="ru-RU" sz="2400" b="1" kern="0" spc="50" dirty="0">
                <a:ln w="11430"/>
                <a:solidFill>
                  <a:srgbClr val="0070C0"/>
                </a:solidFill>
                <a:effectLst>
                  <a:outerShdw blurRad="76200" dist="50800" dir="5400000" algn="tl" rotWithShape="0">
                    <a:srgbClr val="000000">
                      <a:alpha val="65000"/>
                    </a:srgbClr>
                  </a:outerShdw>
                </a:effectLst>
                <a:latin typeface="Calibri"/>
                <a:cs typeface="+mn-cs"/>
              </a:rPr>
              <a:t>Калиниченко Людмила Александровна</a:t>
            </a:r>
            <a:endParaRPr lang="en-US" sz="2400" b="1" kern="0" spc="50" dirty="0">
              <a:ln w="11430"/>
              <a:solidFill>
                <a:srgbClr val="0070C0"/>
              </a:solidFill>
              <a:effectLst>
                <a:outerShdw blurRad="76200" dist="50800" dir="5400000" algn="tl" rotWithShape="0">
                  <a:srgbClr val="000000">
                    <a:alpha val="65000"/>
                  </a:srgbClr>
                </a:outerShdw>
              </a:effectLst>
              <a:latin typeface="Calibri"/>
              <a:cs typeface="+mn-cs"/>
            </a:endParaRPr>
          </a:p>
        </p:txBody>
      </p:sp>
      <p:sp>
        <p:nvSpPr>
          <p:cNvPr id="18" name="Прямоугольник 17"/>
          <p:cNvSpPr/>
          <p:nvPr/>
        </p:nvSpPr>
        <p:spPr>
          <a:xfrm>
            <a:off x="866412" y="2184037"/>
            <a:ext cx="8229600" cy="584775"/>
          </a:xfrm>
          <a:prstGeom prst="rect">
            <a:avLst/>
          </a:prstGeom>
          <a:ln>
            <a:noFill/>
          </a:ln>
        </p:spPr>
        <p:txBody>
          <a:bodyPr wrap="square">
            <a:spAutoFit/>
          </a:bodyPr>
          <a:lstStyle/>
          <a:p>
            <a:pPr fontAlgn="auto">
              <a:spcBef>
                <a:spcPts val="0"/>
              </a:spcBef>
              <a:spcAft>
                <a:spcPts val="0"/>
              </a:spcAft>
              <a:defRPr/>
            </a:pPr>
            <a:r>
              <a:rPr lang="ru-RU"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t>Заместитель генерального директора ООО «Медицинские Компьютерные Технологии»</a:t>
            </a:r>
            <a:r>
              <a:rPr lang="en-US"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t>,</a:t>
            </a:r>
            <a:r>
              <a:rPr lang="ru-RU"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t> канд. эконом. наук</a:t>
            </a:r>
          </a:p>
        </p:txBody>
      </p:sp>
      <p:sp>
        <p:nvSpPr>
          <p:cNvPr id="19" name="Прямоугольник 18"/>
          <p:cNvSpPr/>
          <p:nvPr/>
        </p:nvSpPr>
        <p:spPr>
          <a:xfrm>
            <a:off x="126084" y="2709407"/>
            <a:ext cx="4899097" cy="4247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lnSpc>
                <a:spcPct val="90000"/>
              </a:lnSpc>
              <a:spcBef>
                <a:spcPts val="0"/>
              </a:spcBef>
              <a:spcAft>
                <a:spcPts val="0"/>
              </a:spcAft>
              <a:defRPr/>
            </a:pPr>
            <a:r>
              <a:rPr lang="ru-RU" sz="2400" b="1" kern="0" spc="50" dirty="0">
                <a:ln w="11430"/>
                <a:solidFill>
                  <a:srgbClr val="0070C0"/>
                </a:solidFill>
                <a:effectLst>
                  <a:outerShdw blurRad="76200" dist="50800" dir="5400000" algn="tl" rotWithShape="0">
                    <a:srgbClr val="000000">
                      <a:alpha val="65000"/>
                    </a:srgbClr>
                  </a:outerShdw>
                </a:effectLst>
                <a:latin typeface="Calibri"/>
                <a:cs typeface="+mn-cs"/>
              </a:rPr>
              <a:t>Мамонтов Александр Вадимович</a:t>
            </a:r>
            <a:endParaRPr lang="en-US" sz="2400" b="1" kern="0" spc="50" dirty="0">
              <a:ln w="11430"/>
              <a:solidFill>
                <a:srgbClr val="0070C0"/>
              </a:solidFill>
              <a:effectLst>
                <a:outerShdw blurRad="76200" dist="50800" dir="5400000" algn="tl" rotWithShape="0">
                  <a:srgbClr val="000000">
                    <a:alpha val="65000"/>
                  </a:srgbClr>
                </a:outerShdw>
              </a:effectLst>
              <a:latin typeface="Calibri"/>
              <a:cs typeface="+mn-cs"/>
            </a:endParaRPr>
          </a:p>
        </p:txBody>
      </p:sp>
      <p:sp>
        <p:nvSpPr>
          <p:cNvPr id="21" name="Прямоугольник 20"/>
          <p:cNvSpPr/>
          <p:nvPr/>
        </p:nvSpPr>
        <p:spPr>
          <a:xfrm>
            <a:off x="736410" y="3043630"/>
            <a:ext cx="8229600" cy="338554"/>
          </a:xfrm>
          <a:prstGeom prst="rect">
            <a:avLst/>
          </a:prstGeom>
          <a:ln>
            <a:noFill/>
          </a:ln>
        </p:spPr>
        <p:txBody>
          <a:bodyPr wrap="square">
            <a:spAutoFit/>
          </a:bodyPr>
          <a:lstStyle/>
          <a:p>
            <a:pPr fontAlgn="auto">
              <a:spcBef>
                <a:spcPts val="0"/>
              </a:spcBef>
              <a:spcAft>
                <a:spcPts val="0"/>
              </a:spcAft>
              <a:defRPr/>
            </a:pPr>
            <a:r>
              <a:rPr lang="ru-RU"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t>Начальник отдела программирования ООО «Медицинские Компьютерные Технологии»</a:t>
            </a:r>
          </a:p>
        </p:txBody>
      </p:sp>
      <p:sp>
        <p:nvSpPr>
          <p:cNvPr id="22" name="Прямоугольник 21"/>
          <p:cNvSpPr/>
          <p:nvPr/>
        </p:nvSpPr>
        <p:spPr>
          <a:xfrm>
            <a:off x="129331" y="3432844"/>
            <a:ext cx="3929281" cy="4247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lnSpc>
                <a:spcPct val="90000"/>
              </a:lnSpc>
              <a:spcBef>
                <a:spcPts val="0"/>
              </a:spcBef>
              <a:spcAft>
                <a:spcPts val="0"/>
              </a:spcAft>
              <a:defRPr/>
            </a:pPr>
            <a:r>
              <a:rPr lang="ru-RU" sz="2400" b="1" kern="0" spc="50" dirty="0">
                <a:ln w="11430"/>
                <a:solidFill>
                  <a:srgbClr val="0070C0"/>
                </a:solidFill>
                <a:effectLst>
                  <a:outerShdw blurRad="76200" dist="50800" dir="5400000" algn="tl" rotWithShape="0">
                    <a:srgbClr val="000000">
                      <a:alpha val="65000"/>
                    </a:srgbClr>
                  </a:outerShdw>
                </a:effectLst>
                <a:latin typeface="Calibri"/>
                <a:cs typeface="+mn-cs"/>
              </a:rPr>
              <a:t>Кучма Татьяна Витальевна</a:t>
            </a:r>
            <a:endParaRPr lang="en-US" sz="2400" b="1" kern="0" spc="50" dirty="0">
              <a:ln w="11430"/>
              <a:solidFill>
                <a:srgbClr val="0070C0"/>
              </a:solidFill>
              <a:effectLst>
                <a:outerShdw blurRad="76200" dist="50800" dir="5400000" algn="tl" rotWithShape="0">
                  <a:srgbClr val="000000">
                    <a:alpha val="65000"/>
                  </a:srgbClr>
                </a:outerShdw>
              </a:effectLst>
              <a:latin typeface="Calibri"/>
              <a:cs typeface="+mn-cs"/>
            </a:endParaRPr>
          </a:p>
        </p:txBody>
      </p:sp>
      <p:sp>
        <p:nvSpPr>
          <p:cNvPr id="23" name="Прямоугольник 22"/>
          <p:cNvSpPr/>
          <p:nvPr/>
        </p:nvSpPr>
        <p:spPr>
          <a:xfrm>
            <a:off x="719829" y="3783935"/>
            <a:ext cx="8229600" cy="338554"/>
          </a:xfrm>
          <a:prstGeom prst="rect">
            <a:avLst/>
          </a:prstGeom>
          <a:ln>
            <a:noFill/>
          </a:ln>
        </p:spPr>
        <p:txBody>
          <a:bodyPr wrap="square">
            <a:spAutoFit/>
          </a:bodyPr>
          <a:lstStyle/>
          <a:p>
            <a:pPr fontAlgn="auto">
              <a:spcBef>
                <a:spcPts val="0"/>
              </a:spcBef>
              <a:spcAft>
                <a:spcPts val="0"/>
              </a:spcAft>
              <a:defRPr/>
            </a:pPr>
            <a:r>
              <a:rPr lang="ru-RU" sz="1600" b="1" dirty="0">
                <a:ln w="9525" cmpd="sng">
                  <a:solidFill>
                    <a:prstClr val="white"/>
                  </a:solidFill>
                  <a:prstDash val="solid"/>
                  <a:miter lim="800000"/>
                </a:ln>
                <a:solidFill>
                  <a:srgbClr val="0A5DD8"/>
                </a:solidFill>
                <a:effectLst>
                  <a:outerShdw blurRad="50800" algn="tl" rotWithShape="0">
                    <a:srgbClr val="000000"/>
                  </a:outerShdw>
                </a:effectLst>
                <a:latin typeface="Calibri"/>
                <a:cs typeface="Arial" pitchFamily="34" charset="0"/>
              </a:rPr>
              <a:t>Ведущий инженер-программист ООО «Медицинские Компьютерные Технологии»</a:t>
            </a:r>
          </a:p>
        </p:txBody>
      </p:sp>
    </p:spTree>
    <p:extLst>
      <p:ext uri="{BB962C8B-B14F-4D97-AF65-F5344CB8AC3E}">
        <p14:creationId xmlns:p14="http://schemas.microsoft.com/office/powerpoint/2010/main" val="381529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56532" y="3473"/>
            <a:ext cx="9054175" cy="3693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Программа для ЭВМ</a:t>
            </a:r>
            <a:r>
              <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«МКТ-Лечащий врач»</a:t>
            </a:r>
            <a:endPar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9" name="Прямоугольник 8"/>
          <p:cNvSpPr/>
          <p:nvPr/>
        </p:nvSpPr>
        <p:spPr>
          <a:xfrm>
            <a:off x="130512" y="509551"/>
            <a:ext cx="8640739" cy="4255011"/>
          </a:xfrm>
          <a:prstGeom prst="rect">
            <a:avLst/>
          </a:prstGeom>
        </p:spPr>
        <p:txBody>
          <a:bodyPr wrap="square">
            <a:spAutoFit/>
          </a:bodyPr>
          <a:lstStyle/>
          <a:p>
            <a:r>
              <a:rPr lang="ru-RU" sz="1000" b="1" dirty="0">
                <a:solidFill>
                  <a:srgbClr val="0070C0"/>
                </a:solidFill>
              </a:rPr>
              <a:t>Программа для ЭВМ обеспечивает выполнение следующих функций:</a:t>
            </a:r>
          </a:p>
          <a:p>
            <a:pPr marL="171450" indent="-171450">
              <a:buFont typeface="Arial" panose="020B0604020202020204" pitchFamily="34" charset="0"/>
              <a:buChar char="•"/>
            </a:pPr>
            <a:r>
              <a:rPr lang="ru-RU" sz="1000" dirty="0">
                <a:solidFill>
                  <a:srgbClr val="0070C0"/>
                </a:solidFill>
              </a:rPr>
              <a:t>Контроль факта выполнения медикаментозных назначений постовыми медицинскими сестрами; </a:t>
            </a:r>
          </a:p>
          <a:p>
            <a:pPr marL="171450" indent="-171450">
              <a:buFont typeface="Arial" panose="020B0604020202020204" pitchFamily="34" charset="0"/>
              <a:buChar char="•"/>
            </a:pPr>
            <a:r>
              <a:rPr lang="ru-RU" sz="1000" dirty="0">
                <a:solidFill>
                  <a:srgbClr val="0070C0"/>
                </a:solidFill>
              </a:rPr>
              <a:t>Печать листов назначений; </a:t>
            </a:r>
          </a:p>
          <a:p>
            <a:pPr marL="171450" indent="-171450">
              <a:buFont typeface="Arial" panose="020B0604020202020204" pitchFamily="34" charset="0"/>
              <a:buChar char="•"/>
            </a:pPr>
            <a:r>
              <a:rPr lang="ru-RU" sz="1000" dirty="0">
                <a:solidFill>
                  <a:srgbClr val="0070C0"/>
                </a:solidFill>
              </a:rPr>
              <a:t>Назначение лекарственных препаратов с указанием схемы лекарственной терапии по лечению COVID (для пациентов с диагнозами U07.1, U07.2); </a:t>
            </a:r>
          </a:p>
          <a:p>
            <a:pPr marL="171450" indent="-171450">
              <a:buFont typeface="Arial" panose="020B0604020202020204" pitchFamily="34" charset="0"/>
              <a:buChar char="•"/>
            </a:pPr>
            <a:r>
              <a:rPr lang="ru-RU" sz="1000" dirty="0">
                <a:solidFill>
                  <a:srgbClr val="0070C0"/>
                </a:solidFill>
              </a:rPr>
              <a:t>Фиксация факта выдачи лекарственных препаратов и расходных материалов по назначениям, в </a:t>
            </a:r>
            <a:r>
              <a:rPr lang="ru-RU" sz="1000" dirty="0" err="1">
                <a:solidFill>
                  <a:srgbClr val="0070C0"/>
                </a:solidFill>
              </a:rPr>
              <a:t>т.ч</a:t>
            </a:r>
            <a:r>
              <a:rPr lang="ru-RU" sz="1000" dirty="0">
                <a:solidFill>
                  <a:srgbClr val="0070C0"/>
                </a:solidFill>
              </a:rPr>
              <a:t>. С указанием серийного номера (для медицинских изделий, имплантируемых в организм пациента при операциях);</a:t>
            </a:r>
          </a:p>
          <a:p>
            <a:pPr marL="171450" indent="-171450">
              <a:buFont typeface="Arial" panose="020B0604020202020204" pitchFamily="34" charset="0"/>
              <a:buChar char="•"/>
            </a:pPr>
            <a:r>
              <a:rPr lang="ru-RU" sz="1000" dirty="0">
                <a:solidFill>
                  <a:srgbClr val="0070C0"/>
                </a:solidFill>
              </a:rPr>
              <a:t>Назначение лабораторных и инструментальных исследований с возможностью распечатки направлений;</a:t>
            </a:r>
          </a:p>
          <a:p>
            <a:pPr marL="171450" indent="-171450">
              <a:buFont typeface="Arial" panose="020B0604020202020204" pitchFamily="34" charset="0"/>
              <a:buChar char="•"/>
            </a:pPr>
            <a:r>
              <a:rPr lang="ru-RU" sz="1000" dirty="0">
                <a:solidFill>
                  <a:srgbClr val="0070C0"/>
                </a:solidFill>
              </a:rPr>
              <a:t>Назначение консультаций специалистов; </a:t>
            </a:r>
          </a:p>
          <a:p>
            <a:pPr marL="171450" indent="-171450">
              <a:buFont typeface="Arial" panose="020B0604020202020204" pitchFamily="34" charset="0"/>
              <a:buChar char="•"/>
            </a:pPr>
            <a:r>
              <a:rPr lang="ru-RU" sz="1000" dirty="0">
                <a:solidFill>
                  <a:srgbClr val="0070C0"/>
                </a:solidFill>
              </a:rPr>
              <a:t>Просмотр результатов инструментальных и лабораторных исследований, выполненных пациенту </a:t>
            </a:r>
          </a:p>
          <a:p>
            <a:pPr marL="171450" indent="-171450">
              <a:buFont typeface="Arial" panose="020B0604020202020204" pitchFamily="34" charset="0"/>
              <a:buChar char="•"/>
            </a:pPr>
            <a:r>
              <a:rPr lang="ru-RU" sz="1000" dirty="0">
                <a:solidFill>
                  <a:srgbClr val="0070C0"/>
                </a:solidFill>
              </a:rPr>
              <a:t>Ввод сведений по листу учета </a:t>
            </a:r>
            <a:r>
              <a:rPr lang="ru-RU" sz="1000" dirty="0" err="1">
                <a:solidFill>
                  <a:srgbClr val="0070C0"/>
                </a:solidFill>
              </a:rPr>
              <a:t>онкозаболеваний</a:t>
            </a:r>
            <a:r>
              <a:rPr lang="ru-RU" sz="1000" dirty="0">
                <a:solidFill>
                  <a:srgbClr val="0070C0"/>
                </a:solidFill>
              </a:rPr>
              <a:t>;</a:t>
            </a:r>
          </a:p>
          <a:p>
            <a:pPr marL="171450" indent="-171450">
              <a:buFont typeface="Arial" panose="020B0604020202020204" pitchFamily="34" charset="0"/>
              <a:buChar char="•"/>
            </a:pPr>
            <a:r>
              <a:rPr lang="ru-RU" sz="1000" dirty="0">
                <a:solidFill>
                  <a:srgbClr val="0070C0"/>
                </a:solidFill>
              </a:rPr>
              <a:t>Ввод сведений по направлениям и справкам; </a:t>
            </a:r>
          </a:p>
          <a:p>
            <a:pPr marL="171450" indent="-171450">
              <a:buFont typeface="Arial" panose="020B0604020202020204" pitchFamily="34" charset="0"/>
              <a:buChar char="•"/>
            </a:pPr>
            <a:r>
              <a:rPr lang="ru-RU" sz="1000" dirty="0">
                <a:solidFill>
                  <a:srgbClr val="0070C0"/>
                </a:solidFill>
              </a:rPr>
              <a:t>Создание электронных листков нетрудоспособности (ЭЛН), а также больничных листов для печати на бланках строгой отчетности; </a:t>
            </a:r>
          </a:p>
          <a:p>
            <a:pPr marL="171450" indent="-171450">
              <a:buFont typeface="Arial" panose="020B0604020202020204" pitchFamily="34" charset="0"/>
              <a:buChar char="•"/>
            </a:pPr>
            <a:r>
              <a:rPr lang="ru-RU" sz="1000" dirty="0">
                <a:solidFill>
                  <a:srgbClr val="0070C0"/>
                </a:solidFill>
              </a:rPr>
              <a:t>Формирование выписного эпикриза на основе шаблонов, создаваемых пользователем, или автоматически;</a:t>
            </a:r>
          </a:p>
          <a:p>
            <a:pPr marL="171450" indent="-171450">
              <a:buFont typeface="Arial" panose="020B0604020202020204" pitchFamily="34" charset="0"/>
              <a:buChar char="•"/>
            </a:pPr>
            <a:r>
              <a:rPr lang="ru-RU" sz="1000" dirty="0">
                <a:solidFill>
                  <a:srgbClr val="0070C0"/>
                </a:solidFill>
              </a:rPr>
              <a:t>Формирование выписки из истории болезни на основе шаблонов, создаваемых пользователем, или автоматически;</a:t>
            </a:r>
          </a:p>
          <a:p>
            <a:pPr marL="171450" indent="-171450">
              <a:buFont typeface="Arial" panose="020B0604020202020204" pitchFamily="34" charset="0"/>
              <a:buChar char="•"/>
            </a:pPr>
            <a:r>
              <a:rPr lang="ru-RU" sz="1000" dirty="0">
                <a:solidFill>
                  <a:srgbClr val="0070C0"/>
                </a:solidFill>
              </a:rPr>
              <a:t>Печать медицинской карты стационарного больного; </a:t>
            </a:r>
          </a:p>
          <a:p>
            <a:pPr marL="171450" indent="-171450">
              <a:buFont typeface="Arial" panose="020B0604020202020204" pitchFamily="34" charset="0"/>
              <a:buChar char="•"/>
            </a:pPr>
            <a:r>
              <a:rPr lang="ru-RU" sz="1000" dirty="0">
                <a:solidFill>
                  <a:srgbClr val="0070C0"/>
                </a:solidFill>
              </a:rPr>
              <a:t>Печать статистической карты выбывшего из стационара;</a:t>
            </a:r>
          </a:p>
          <a:p>
            <a:pPr marL="171450" indent="-171450" algn="just">
              <a:buFont typeface="Arial" panose="020B0604020202020204" pitchFamily="34" charset="0"/>
              <a:buChar char="•"/>
            </a:pPr>
            <a:r>
              <a:rPr lang="ru-RU" sz="1000" dirty="0">
                <a:solidFill>
                  <a:srgbClr val="0070C0"/>
                </a:solidFill>
              </a:rPr>
              <a:t>Проведение оценки качества информации, содержащейся в истории болезни, на основе критериев, указанных в приказе МЗРФ </a:t>
            </a:r>
            <a:r>
              <a:rPr lang="ru-RU" sz="1000" dirty="0" smtClean="0">
                <a:solidFill>
                  <a:srgbClr val="0070C0"/>
                </a:solidFill>
              </a:rPr>
              <a:t>от 10.05.2017 № 203н </a:t>
            </a:r>
            <a:endParaRPr lang="ru-RU" sz="1000" dirty="0">
              <a:solidFill>
                <a:srgbClr val="0070C0"/>
              </a:solidFill>
            </a:endParaRPr>
          </a:p>
          <a:p>
            <a:pPr marL="171450" indent="-171450">
              <a:buFont typeface="Arial" panose="020B0604020202020204" pitchFamily="34" charset="0"/>
              <a:buChar char="•"/>
            </a:pPr>
            <a:r>
              <a:rPr lang="ru-RU" sz="1000" dirty="0">
                <a:solidFill>
                  <a:srgbClr val="0070C0"/>
                </a:solidFill>
              </a:rPr>
              <a:t>Заполнение </a:t>
            </a:r>
            <a:r>
              <a:rPr lang="ru-RU" sz="1000" dirty="0" smtClean="0">
                <a:solidFill>
                  <a:srgbClr val="0070C0"/>
                </a:solidFill>
              </a:rPr>
              <a:t>«Сигнального листа» </a:t>
            </a:r>
            <a:r>
              <a:rPr lang="ru-RU" sz="1000" dirty="0">
                <a:solidFill>
                  <a:srgbClr val="0070C0"/>
                </a:solidFill>
              </a:rPr>
              <a:t>(информации по группе крови, аллергии, перенесенным заболеваниям и непереносимости ЛП) по пациенту;</a:t>
            </a:r>
          </a:p>
          <a:p>
            <a:pPr marL="171450" indent="-171450">
              <a:buFont typeface="Arial" panose="020B0604020202020204" pitchFamily="34" charset="0"/>
              <a:buChar char="•"/>
            </a:pPr>
            <a:r>
              <a:rPr lang="ru-RU" sz="1000" dirty="0">
                <a:solidFill>
                  <a:srgbClr val="0070C0"/>
                </a:solidFill>
              </a:rPr>
              <a:t>Просмотр по пациенту сведений о </a:t>
            </a:r>
            <a:r>
              <a:rPr lang="ru-RU" sz="1000" dirty="0" err="1">
                <a:solidFill>
                  <a:srgbClr val="0070C0"/>
                </a:solidFill>
              </a:rPr>
              <a:t>профвредности</a:t>
            </a:r>
            <a:r>
              <a:rPr lang="ru-RU" sz="1000" dirty="0">
                <a:solidFill>
                  <a:srgbClr val="0070C0"/>
                </a:solidFill>
              </a:rPr>
              <a:t>, </a:t>
            </a:r>
            <a:r>
              <a:rPr lang="ru-RU" sz="1000" dirty="0" err="1">
                <a:solidFill>
                  <a:srgbClr val="0070C0"/>
                </a:solidFill>
              </a:rPr>
              <a:t>флюоробследованиях</a:t>
            </a:r>
            <a:r>
              <a:rPr lang="ru-RU" sz="1000" dirty="0">
                <a:solidFill>
                  <a:srgbClr val="0070C0"/>
                </a:solidFill>
              </a:rPr>
              <a:t> и прививках (при наличии такой информации в амбулаторной карте);</a:t>
            </a:r>
          </a:p>
          <a:p>
            <a:pPr marL="171450" indent="-171450">
              <a:buFont typeface="Arial" panose="020B0604020202020204" pitchFamily="34" charset="0"/>
              <a:buChar char="•"/>
            </a:pPr>
            <a:r>
              <a:rPr lang="ru-RU" sz="1000" dirty="0">
                <a:solidFill>
                  <a:srgbClr val="0070C0"/>
                </a:solidFill>
              </a:rPr>
              <a:t>Мониторинг длительности лечения для работающих пациентов (согласно приказу МЗ РФ от 23.11.2021 №1089н) и оповещение каждые 15 дней о том, что пациент должен быть предоставлен на ВК;</a:t>
            </a:r>
          </a:p>
          <a:p>
            <a:pPr marL="171450" indent="-171450">
              <a:buFont typeface="Arial" panose="020B0604020202020204" pitchFamily="34" charset="0"/>
              <a:buChar char="•"/>
            </a:pPr>
            <a:r>
              <a:rPr lang="ru-RU" sz="1000" dirty="0">
                <a:solidFill>
                  <a:srgbClr val="0070C0"/>
                </a:solidFill>
              </a:rPr>
              <a:t>Настройка шаблонов для печати, которые позволяют пользователю задавать внешний вид печатной формы первичного осмотра, дневника, протокола операции, а также протокола операции (для журнала операций);</a:t>
            </a:r>
          </a:p>
        </p:txBody>
      </p:sp>
    </p:spTree>
    <p:extLst>
      <p:ext uri="{BB962C8B-B14F-4D97-AF65-F5344CB8AC3E}">
        <p14:creationId xmlns:p14="http://schemas.microsoft.com/office/powerpoint/2010/main" val="3948348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56532" y="3473"/>
            <a:ext cx="9054175" cy="3693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Программа для ЭВМ</a:t>
            </a:r>
            <a:r>
              <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«МКТ-Лечащий врач»</a:t>
            </a:r>
            <a:endPar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2" name="Прямоугольник 1"/>
          <p:cNvSpPr/>
          <p:nvPr/>
        </p:nvSpPr>
        <p:spPr>
          <a:xfrm>
            <a:off x="343176" y="322403"/>
            <a:ext cx="8480885" cy="1169551"/>
          </a:xfrm>
          <a:prstGeom prst="rect">
            <a:avLst/>
          </a:prstGeom>
        </p:spPr>
        <p:txBody>
          <a:bodyPr wrap="square">
            <a:spAutoFit/>
          </a:bodyPr>
          <a:lstStyle/>
          <a:p>
            <a:endParaRPr lang="ru-RU" sz="1000" dirty="0">
              <a:solidFill>
                <a:srgbClr val="0070C0"/>
              </a:solidFill>
            </a:endParaRPr>
          </a:p>
          <a:p>
            <a:r>
              <a:rPr lang="ru-RU" sz="1000" b="1" i="1" dirty="0">
                <a:solidFill>
                  <a:srgbClr val="0070C0"/>
                </a:solidFill>
              </a:rPr>
              <a:t>Программа для ЭВМ обеспечивает формирование и печать отчетных форм:</a:t>
            </a:r>
          </a:p>
          <a:p>
            <a:pPr marL="171450" indent="-171450">
              <a:buFont typeface="Arial" panose="020B0604020202020204" pitchFamily="34" charset="0"/>
              <a:buChar char="•"/>
            </a:pPr>
            <a:r>
              <a:rPr lang="ru-RU" sz="1000" dirty="0">
                <a:solidFill>
                  <a:srgbClr val="0070C0"/>
                </a:solidFill>
              </a:rPr>
              <a:t>Остатки товаров на складе;</a:t>
            </a:r>
          </a:p>
          <a:p>
            <a:pPr marL="171450" indent="-171450">
              <a:buFont typeface="Arial" panose="020B0604020202020204" pitchFamily="34" charset="0"/>
              <a:buChar char="•"/>
            </a:pPr>
            <a:r>
              <a:rPr lang="ru-RU" sz="1000" dirty="0">
                <a:solidFill>
                  <a:srgbClr val="0070C0"/>
                </a:solidFill>
              </a:rPr>
              <a:t>Расход ЛП на пациента в отделении;</a:t>
            </a:r>
          </a:p>
          <a:p>
            <a:pPr marL="171450" indent="-171450">
              <a:buFont typeface="Arial" panose="020B0604020202020204" pitchFamily="34" charset="0"/>
              <a:buChar char="•"/>
            </a:pPr>
            <a:r>
              <a:rPr lang="ru-RU" sz="1000" dirty="0">
                <a:solidFill>
                  <a:srgbClr val="0070C0"/>
                </a:solidFill>
              </a:rPr>
              <a:t>Ежедневный расход ЛП на пациента в отделении; </a:t>
            </a:r>
          </a:p>
          <a:p>
            <a:pPr marL="171450" indent="-171450">
              <a:buFont typeface="Arial" panose="020B0604020202020204" pitchFamily="34" charset="0"/>
              <a:buChar char="•"/>
            </a:pPr>
            <a:r>
              <a:rPr lang="ru-RU" sz="1000" dirty="0">
                <a:solidFill>
                  <a:srgbClr val="0070C0"/>
                </a:solidFill>
              </a:rPr>
              <a:t>Журнал учета оперативных вмешательств;</a:t>
            </a:r>
          </a:p>
          <a:p>
            <a:pPr marL="171450" indent="-171450">
              <a:buFont typeface="Arial" panose="020B0604020202020204" pitchFamily="34" charset="0"/>
              <a:buChar char="•"/>
            </a:pPr>
            <a:r>
              <a:rPr lang="ru-RU" sz="1000" dirty="0">
                <a:solidFill>
                  <a:srgbClr val="0070C0"/>
                </a:solidFill>
              </a:rPr>
              <a:t>Список операций.</a:t>
            </a:r>
          </a:p>
        </p:txBody>
      </p:sp>
      <p:sp>
        <p:nvSpPr>
          <p:cNvPr id="4" name="Прямоугольник 3"/>
          <p:cNvSpPr/>
          <p:nvPr/>
        </p:nvSpPr>
        <p:spPr>
          <a:xfrm>
            <a:off x="247199" y="1588718"/>
            <a:ext cx="8672839" cy="400110"/>
          </a:xfrm>
          <a:prstGeom prst="rect">
            <a:avLst/>
          </a:prstGeom>
        </p:spPr>
        <p:txBody>
          <a:bodyPr wrap="square">
            <a:spAutoFit/>
          </a:bodyPr>
          <a:lstStyle/>
          <a:p>
            <a:pPr algn="just"/>
            <a:r>
              <a:rPr lang="ru-RU" sz="1000" b="1" i="1" dirty="0" smtClean="0">
                <a:solidFill>
                  <a:srgbClr val="0070C0"/>
                </a:solidFill>
              </a:rPr>
              <a:t>     Программа </a:t>
            </a:r>
            <a:r>
              <a:rPr lang="ru-RU" sz="1000" b="1" i="1" dirty="0">
                <a:solidFill>
                  <a:srgbClr val="0070C0"/>
                </a:solidFill>
              </a:rPr>
              <a:t>для ЭВМ </a:t>
            </a:r>
            <a:r>
              <a:rPr lang="ru-RU" sz="1000" b="1" i="1" dirty="0" smtClean="0">
                <a:solidFill>
                  <a:srgbClr val="0070C0"/>
                </a:solidFill>
              </a:rPr>
              <a:t>«МКТ-Лечащий врач» обеспечивает </a:t>
            </a:r>
            <a:r>
              <a:rPr lang="ru-RU" sz="1000" b="1" i="1" dirty="0">
                <a:solidFill>
                  <a:srgbClr val="0070C0"/>
                </a:solidFill>
              </a:rPr>
              <a:t>возможность создания и подписания с помощью электронной цифровой подписи </a:t>
            </a:r>
            <a:r>
              <a:rPr lang="ru-RU" sz="1000" b="1" i="1" dirty="0" smtClean="0">
                <a:solidFill>
                  <a:srgbClr val="0070C0"/>
                </a:solidFill>
              </a:rPr>
              <a:t>электронных </a:t>
            </a:r>
            <a:r>
              <a:rPr lang="ru-RU" sz="1000" b="1" i="1" dirty="0">
                <a:solidFill>
                  <a:srgbClr val="0070C0"/>
                </a:solidFill>
              </a:rPr>
              <a:t>медицинских </a:t>
            </a:r>
            <a:r>
              <a:rPr lang="ru-RU" sz="1000" b="1" i="1" dirty="0" smtClean="0">
                <a:solidFill>
                  <a:srgbClr val="0070C0"/>
                </a:solidFill>
              </a:rPr>
              <a:t>документов</a:t>
            </a:r>
            <a:r>
              <a:rPr lang="en-US" sz="1000" b="1" i="1" dirty="0" smtClean="0">
                <a:solidFill>
                  <a:srgbClr val="0070C0"/>
                </a:solidFill>
              </a:rPr>
              <a:t>.</a:t>
            </a:r>
            <a:endParaRPr lang="ru-RU" sz="1000" i="1" dirty="0">
              <a:solidFill>
                <a:srgbClr val="0070C0"/>
              </a:solidFill>
            </a:endParaRPr>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04" y="2523490"/>
            <a:ext cx="2998011" cy="168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0741" y="1942611"/>
            <a:ext cx="1734461" cy="187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0128" y="4019599"/>
            <a:ext cx="2559861"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6" name="Picture 10" descr="Медведь.Телемед для враче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2756" y="2594738"/>
            <a:ext cx="256222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5530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1359" y="3819102"/>
            <a:ext cx="2026080"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175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56532" y="3473"/>
            <a:ext cx="9054175" cy="3693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Самоконтроль на рабочем месте лечащего врача</a:t>
            </a:r>
            <a:endPar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7" name="Рисунок 6"/>
          <p:cNvPicPr/>
          <p:nvPr/>
        </p:nvPicPr>
        <p:blipFill>
          <a:blip r:embed="rId2"/>
          <a:stretch>
            <a:fillRect/>
          </a:stretch>
        </p:blipFill>
        <p:spPr>
          <a:xfrm>
            <a:off x="346637" y="493060"/>
            <a:ext cx="8420847" cy="4455458"/>
          </a:xfrm>
          <a:prstGeom prst="rect">
            <a:avLst/>
          </a:prstGeom>
        </p:spPr>
      </p:pic>
    </p:spTree>
    <p:extLst>
      <p:ext uri="{BB962C8B-B14F-4D97-AF65-F5344CB8AC3E}">
        <p14:creationId xmlns:p14="http://schemas.microsoft.com/office/powerpoint/2010/main" val="1791254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56532" y="3473"/>
            <a:ext cx="9054175" cy="3693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Программа для ЭВМ</a:t>
            </a:r>
            <a:r>
              <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«МКТ-Заведующий отделением»</a:t>
            </a:r>
            <a:endPar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2" name="Прямоугольник 1"/>
          <p:cNvSpPr/>
          <p:nvPr/>
        </p:nvSpPr>
        <p:spPr>
          <a:xfrm>
            <a:off x="376928" y="364284"/>
            <a:ext cx="8480885" cy="4724370"/>
          </a:xfrm>
          <a:prstGeom prst="rect">
            <a:avLst/>
          </a:prstGeom>
        </p:spPr>
        <p:txBody>
          <a:bodyPr wrap="square">
            <a:spAutoFit/>
          </a:bodyPr>
          <a:lstStyle/>
          <a:p>
            <a:r>
              <a:rPr lang="ru-RU" sz="1100" b="1" dirty="0">
                <a:solidFill>
                  <a:srgbClr val="0070C0"/>
                </a:solidFill>
              </a:rPr>
              <a:t>Программа для ЭВМ обеспечивает выполнение следующих функций:</a:t>
            </a:r>
            <a:endParaRPr lang="ru-RU" sz="1100" dirty="0">
              <a:solidFill>
                <a:srgbClr val="0070C0"/>
              </a:solidFill>
            </a:endParaRPr>
          </a:p>
          <a:p>
            <a:pPr marL="171450" indent="-171450">
              <a:buFont typeface="Arial" panose="020B0604020202020204" pitchFamily="34" charset="0"/>
              <a:buChar char="•"/>
            </a:pPr>
            <a:r>
              <a:rPr lang="ru-RU" sz="1000" dirty="0">
                <a:solidFill>
                  <a:srgbClr val="0070C0"/>
                </a:solidFill>
              </a:rPr>
              <a:t>Просмотр основных сведений о пациенте</a:t>
            </a:r>
          </a:p>
          <a:p>
            <a:pPr marL="171450" indent="-171450">
              <a:buFont typeface="Arial" panose="020B0604020202020204" pitchFamily="34" charset="0"/>
              <a:buChar char="•"/>
            </a:pPr>
            <a:r>
              <a:rPr lang="ru-RU" sz="1000" dirty="0">
                <a:solidFill>
                  <a:srgbClr val="0070C0"/>
                </a:solidFill>
              </a:rPr>
              <a:t>Просмотр сведений о лечении пациента в других отделениях стационара (если их было несколько в рамках истории болезни)</a:t>
            </a:r>
          </a:p>
          <a:p>
            <a:pPr marL="171450" indent="-171450">
              <a:buFont typeface="Arial" panose="020B0604020202020204" pitchFamily="34" charset="0"/>
              <a:buChar char="•"/>
            </a:pPr>
            <a:r>
              <a:rPr lang="ru-RU" sz="1000" dirty="0">
                <a:solidFill>
                  <a:srgbClr val="0070C0"/>
                </a:solidFill>
              </a:rPr>
              <a:t>Ввод специфических сведений о беременности и родах (для отделений акушерско-гинекологического профиля)</a:t>
            </a:r>
          </a:p>
          <a:p>
            <a:pPr marL="171450" indent="-171450">
              <a:buFont typeface="Arial" panose="020B0604020202020204" pitchFamily="34" charset="0"/>
              <a:buChar char="•"/>
            </a:pPr>
            <a:r>
              <a:rPr lang="ru-RU" sz="1000" dirty="0">
                <a:solidFill>
                  <a:srgbClr val="0070C0"/>
                </a:solidFill>
              </a:rPr>
              <a:t>Редактирование сведений о профиле койки пациента и его распределении в палату</a:t>
            </a:r>
          </a:p>
          <a:p>
            <a:pPr marL="171450" indent="-171450">
              <a:buFont typeface="Arial" panose="020B0604020202020204" pitchFamily="34" charset="0"/>
              <a:buChar char="•"/>
            </a:pPr>
            <a:r>
              <a:rPr lang="ru-RU" sz="1000" dirty="0">
                <a:solidFill>
                  <a:srgbClr val="0070C0"/>
                </a:solidFill>
              </a:rPr>
              <a:t>Ввод информации по первичному осмотру в рамках истории болезни (анамнез болезни, анамнез жизни, жалобы, локальный статус, объективные данные, план лечения, предварительный диагноз, эпидемиологический анамнез) на основе шаблонов, создаваемых пользователем;</a:t>
            </a:r>
          </a:p>
          <a:p>
            <a:pPr marL="171450" indent="-171450">
              <a:buFont typeface="Arial" panose="020B0604020202020204" pitchFamily="34" charset="0"/>
              <a:buChar char="•"/>
            </a:pPr>
            <a:r>
              <a:rPr lang="ru-RU" sz="1000" dirty="0">
                <a:solidFill>
                  <a:srgbClr val="0070C0"/>
                </a:solidFill>
              </a:rPr>
              <a:t>Ввод сведений о дневниках, этапном и предоперационном эпикризах, эпикризах на </a:t>
            </a:r>
            <a:r>
              <a:rPr lang="ru-RU" sz="1000" dirty="0" err="1">
                <a:solidFill>
                  <a:srgbClr val="0070C0"/>
                </a:solidFill>
              </a:rPr>
              <a:t>вк</a:t>
            </a:r>
            <a:r>
              <a:rPr lang="ru-RU" sz="1000" dirty="0">
                <a:solidFill>
                  <a:srgbClr val="0070C0"/>
                </a:solidFill>
              </a:rPr>
              <a:t> на основе шаблонов, создаваемых пользователем</a:t>
            </a:r>
          </a:p>
          <a:p>
            <a:pPr marL="171450" indent="-171450">
              <a:buFont typeface="Arial" panose="020B0604020202020204" pitchFamily="34" charset="0"/>
              <a:buChar char="•"/>
            </a:pPr>
            <a:r>
              <a:rPr lang="ru-RU" sz="1000" dirty="0">
                <a:solidFill>
                  <a:srgbClr val="0070C0"/>
                </a:solidFill>
              </a:rPr>
              <a:t>Печать сведений по температурному листу</a:t>
            </a:r>
          </a:p>
          <a:p>
            <a:pPr marL="171450" indent="-171450">
              <a:buFont typeface="Arial" panose="020B0604020202020204" pitchFamily="34" charset="0"/>
              <a:buChar char="•"/>
            </a:pPr>
            <a:r>
              <a:rPr lang="ru-RU" sz="1000" dirty="0">
                <a:solidFill>
                  <a:srgbClr val="0070C0"/>
                </a:solidFill>
              </a:rPr>
              <a:t>Ввод сведений по клиническому диагнозу на основе шаблонов, создаваемых пользователем</a:t>
            </a:r>
          </a:p>
          <a:p>
            <a:pPr marL="171450" indent="-171450">
              <a:buFont typeface="Arial" panose="020B0604020202020204" pitchFamily="34" charset="0"/>
              <a:buChar char="•"/>
            </a:pPr>
            <a:r>
              <a:rPr lang="ru-RU" sz="1000" dirty="0">
                <a:solidFill>
                  <a:srgbClr val="0070C0"/>
                </a:solidFill>
              </a:rPr>
              <a:t>Использование стандартов медицинской помощи при ведении электронной истории болезни</a:t>
            </a:r>
          </a:p>
          <a:p>
            <a:pPr marL="171450" indent="-171450">
              <a:buFont typeface="Arial" panose="020B0604020202020204" pitchFamily="34" charset="0"/>
              <a:buChar char="•"/>
            </a:pPr>
            <a:r>
              <a:rPr lang="ru-RU" sz="1000" dirty="0">
                <a:solidFill>
                  <a:srgbClr val="0070C0"/>
                </a:solidFill>
              </a:rPr>
              <a:t>Копирование сведений о первичном осмотре, клиническом диагнозе, дневниках и эпикризах из предыдущих отделений и/или предыдущих историй болезни</a:t>
            </a:r>
          </a:p>
          <a:p>
            <a:pPr marL="171450" indent="-171450">
              <a:buFont typeface="Arial" panose="020B0604020202020204" pitchFamily="34" charset="0"/>
              <a:buChar char="•"/>
            </a:pPr>
            <a:r>
              <a:rPr lang="ru-RU" sz="1000" dirty="0">
                <a:solidFill>
                  <a:srgbClr val="0070C0"/>
                </a:solidFill>
              </a:rPr>
              <a:t>Ввод сведений о планируемой операций; </a:t>
            </a:r>
          </a:p>
          <a:p>
            <a:pPr marL="171450" indent="-171450">
              <a:buFont typeface="Arial" panose="020B0604020202020204" pitchFamily="34" charset="0"/>
              <a:buChar char="•"/>
            </a:pPr>
            <a:r>
              <a:rPr lang="ru-RU" sz="1000" dirty="0">
                <a:solidFill>
                  <a:srgbClr val="0070C0"/>
                </a:solidFill>
              </a:rPr>
              <a:t>Ввод сведений о планируемой анестезии (для пользователя с медицинской специальностью «анестезиология и реаниматология»)</a:t>
            </a:r>
          </a:p>
          <a:p>
            <a:pPr marL="171450" indent="-171450">
              <a:buFont typeface="Arial" panose="020B0604020202020204" pitchFamily="34" charset="0"/>
              <a:buChar char="•"/>
            </a:pPr>
            <a:r>
              <a:rPr lang="ru-RU" sz="1000" dirty="0">
                <a:solidFill>
                  <a:srgbClr val="0070C0"/>
                </a:solidFill>
              </a:rPr>
              <a:t>Печать карты анестезии</a:t>
            </a:r>
          </a:p>
          <a:p>
            <a:pPr marL="171450" indent="-171450">
              <a:buFont typeface="Arial" panose="020B0604020202020204" pitchFamily="34" charset="0"/>
              <a:buChar char="•"/>
            </a:pPr>
            <a:r>
              <a:rPr lang="ru-RU" sz="1000" dirty="0">
                <a:solidFill>
                  <a:srgbClr val="0070C0"/>
                </a:solidFill>
              </a:rPr>
              <a:t>Ввод информации по фактически выполненной операции</a:t>
            </a:r>
          </a:p>
          <a:p>
            <a:pPr marL="171450" indent="-171450">
              <a:buFont typeface="Arial" panose="020B0604020202020204" pitchFamily="34" charset="0"/>
              <a:buChar char="•"/>
            </a:pPr>
            <a:r>
              <a:rPr lang="ru-RU" sz="1000" dirty="0">
                <a:solidFill>
                  <a:srgbClr val="0070C0"/>
                </a:solidFill>
              </a:rPr>
              <a:t>Ввод сведений о ЛП, РМ ИМН, затраченных при операции (по конкретной услуге) и анестезии</a:t>
            </a:r>
          </a:p>
          <a:p>
            <a:pPr marL="171450" indent="-171450">
              <a:buFont typeface="Arial" panose="020B0604020202020204" pitchFamily="34" charset="0"/>
              <a:buChar char="•"/>
            </a:pPr>
            <a:r>
              <a:rPr lang="ru-RU" sz="1000" dirty="0">
                <a:solidFill>
                  <a:srgbClr val="0070C0"/>
                </a:solidFill>
              </a:rPr>
              <a:t>Формирование печатной формы протокола операций и «Журнала учета оперативных вмешательств…» (форма 008/у), согласно приказу МЗРФ от 05.08.2022 </a:t>
            </a:r>
            <a:r>
              <a:rPr lang="ru-RU" sz="1000" dirty="0" smtClean="0">
                <a:solidFill>
                  <a:srgbClr val="0070C0"/>
                </a:solidFill>
              </a:rPr>
              <a:t>№ 530н </a:t>
            </a:r>
            <a:r>
              <a:rPr lang="ru-RU" sz="1000" dirty="0">
                <a:solidFill>
                  <a:srgbClr val="0070C0"/>
                </a:solidFill>
              </a:rPr>
              <a:t>на основе настраиваемых шаблонов;</a:t>
            </a:r>
          </a:p>
          <a:p>
            <a:pPr marL="171450" indent="-171450">
              <a:buFont typeface="Arial" panose="020B0604020202020204" pitchFamily="34" charset="0"/>
              <a:buChar char="•"/>
            </a:pPr>
            <a:r>
              <a:rPr lang="ru-RU" sz="1000" dirty="0">
                <a:solidFill>
                  <a:srgbClr val="0070C0"/>
                </a:solidFill>
              </a:rPr>
              <a:t>Ввод сведений по листу </a:t>
            </a:r>
            <a:r>
              <a:rPr lang="ru-RU" sz="1000" dirty="0" err="1">
                <a:solidFill>
                  <a:srgbClr val="0070C0"/>
                </a:solidFill>
              </a:rPr>
              <a:t>учета</a:t>
            </a:r>
            <a:r>
              <a:rPr lang="ru-RU" sz="1000" dirty="0">
                <a:solidFill>
                  <a:srgbClr val="0070C0"/>
                </a:solidFill>
              </a:rPr>
              <a:t> гемотрансфузии;</a:t>
            </a:r>
          </a:p>
          <a:p>
            <a:pPr marL="171450" indent="-171450">
              <a:buFont typeface="Arial" panose="020B0604020202020204" pitchFamily="34" charset="0"/>
              <a:buChar char="•"/>
            </a:pPr>
            <a:r>
              <a:rPr lang="ru-RU" sz="1000" dirty="0">
                <a:solidFill>
                  <a:srgbClr val="0070C0"/>
                </a:solidFill>
              </a:rPr>
              <a:t>Назначение лекарственных препаратов (лист назначений), в т.ч. «многокомпонентных» по заранее созданным шаблонам;</a:t>
            </a:r>
          </a:p>
          <a:p>
            <a:pPr marL="171450" indent="-171450">
              <a:buFont typeface="Arial" panose="020B0604020202020204" pitchFamily="34" charset="0"/>
              <a:buChar char="•"/>
            </a:pPr>
            <a:r>
              <a:rPr lang="ru-RU" sz="1000" dirty="0">
                <a:solidFill>
                  <a:srgbClr val="0070C0"/>
                </a:solidFill>
              </a:rPr>
              <a:t>Выбор лекарственных препаратов для назначения пациенту, согласно стандартам оказания медицинской помощи (при наличии разработанных стандартов по клиническому диагнозу истории болезни);</a:t>
            </a:r>
          </a:p>
          <a:p>
            <a:pPr marL="171450" indent="-171450">
              <a:buFont typeface="Arial" panose="020B0604020202020204" pitchFamily="34" charset="0"/>
              <a:buChar char="•"/>
            </a:pPr>
            <a:r>
              <a:rPr lang="ru-RU" sz="1000" dirty="0">
                <a:solidFill>
                  <a:srgbClr val="0070C0"/>
                </a:solidFill>
              </a:rPr>
              <a:t>Просмотр наличия остатков лекарственных препаратов на посту, у старшей медицинской сестры «своего» отделения и на аптечном складе медицинской организации при вводе назначения лекарственных препаратов;</a:t>
            </a:r>
          </a:p>
          <a:p>
            <a:pPr marL="171450" indent="-171450">
              <a:buFont typeface="Arial" panose="020B0604020202020204" pitchFamily="34" charset="0"/>
              <a:buChar char="•"/>
            </a:pPr>
            <a:r>
              <a:rPr lang="ru-RU" sz="1000" dirty="0">
                <a:solidFill>
                  <a:srgbClr val="0070C0"/>
                </a:solidFill>
              </a:rPr>
              <a:t>Контроль факта выполнения медикаментозных назначений постовыми медицинскими </a:t>
            </a:r>
            <a:r>
              <a:rPr lang="ru-RU" sz="1000" dirty="0" err="1">
                <a:solidFill>
                  <a:srgbClr val="0070C0"/>
                </a:solidFill>
              </a:rPr>
              <a:t>сестрами</a:t>
            </a:r>
            <a:r>
              <a:rPr lang="ru-RU" sz="1000" dirty="0">
                <a:solidFill>
                  <a:srgbClr val="0070C0"/>
                </a:solidFill>
              </a:rPr>
              <a:t>; </a:t>
            </a:r>
          </a:p>
          <a:p>
            <a:pPr marL="171450" indent="-171450">
              <a:buFont typeface="Arial" panose="020B0604020202020204" pitchFamily="34" charset="0"/>
              <a:buChar char="•"/>
            </a:pPr>
            <a:r>
              <a:rPr lang="ru-RU" sz="1000" dirty="0">
                <a:solidFill>
                  <a:srgbClr val="0070C0"/>
                </a:solidFill>
              </a:rPr>
              <a:t>Печать листов назначений; </a:t>
            </a:r>
          </a:p>
        </p:txBody>
      </p:sp>
    </p:spTree>
    <p:extLst>
      <p:ext uri="{BB962C8B-B14F-4D97-AF65-F5344CB8AC3E}">
        <p14:creationId xmlns:p14="http://schemas.microsoft.com/office/powerpoint/2010/main" val="586672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56532" y="3473"/>
            <a:ext cx="9054175" cy="3693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Программа для ЭВМ</a:t>
            </a:r>
            <a:r>
              <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«МКТ-Заведующий отделением»</a:t>
            </a:r>
            <a:endPar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2" name="Прямоугольник 1"/>
          <p:cNvSpPr/>
          <p:nvPr/>
        </p:nvSpPr>
        <p:spPr>
          <a:xfrm>
            <a:off x="376928" y="364284"/>
            <a:ext cx="8480885" cy="4724370"/>
          </a:xfrm>
          <a:prstGeom prst="rect">
            <a:avLst/>
          </a:prstGeom>
        </p:spPr>
        <p:txBody>
          <a:bodyPr wrap="square">
            <a:spAutoFit/>
          </a:bodyPr>
          <a:lstStyle/>
          <a:p>
            <a:r>
              <a:rPr lang="ru-RU" sz="1100" b="1" dirty="0">
                <a:solidFill>
                  <a:srgbClr val="0070C0"/>
                </a:solidFill>
              </a:rPr>
              <a:t>Программа для ЭВМ обеспечивает выполнение следующих функций:</a:t>
            </a:r>
            <a:endParaRPr lang="ru-RU" sz="1200" dirty="0">
              <a:solidFill>
                <a:srgbClr val="0070C0"/>
              </a:solidFill>
            </a:endParaRPr>
          </a:p>
          <a:p>
            <a:pPr marL="171450" indent="-171450">
              <a:buFont typeface="Arial" panose="020B0604020202020204" pitchFamily="34" charset="0"/>
              <a:buChar char="•"/>
            </a:pPr>
            <a:r>
              <a:rPr lang="ru-RU" sz="1000" dirty="0">
                <a:solidFill>
                  <a:srgbClr val="0070C0"/>
                </a:solidFill>
              </a:rPr>
              <a:t>Назначение Лекарственных препаратов с указанием схемы лекарственной терапии по лечению COVID (для пациентов с диагнозами U07.1, U07.2); </a:t>
            </a:r>
          </a:p>
          <a:p>
            <a:pPr marL="171450" indent="-171450">
              <a:buFont typeface="Arial" panose="020B0604020202020204" pitchFamily="34" charset="0"/>
              <a:buChar char="•"/>
            </a:pPr>
            <a:r>
              <a:rPr lang="ru-RU" sz="1000" dirty="0">
                <a:solidFill>
                  <a:srgbClr val="0070C0"/>
                </a:solidFill>
              </a:rPr>
              <a:t>Фиксация факта выдачи лекарственных препаратов и расходных материалов по назначениям, в т.ч. с указанием серийного номера (для медицинских изделий, имплантируемых в организм пациента при операциях);</a:t>
            </a:r>
          </a:p>
          <a:p>
            <a:pPr marL="171450" indent="-171450">
              <a:buFont typeface="Arial" panose="020B0604020202020204" pitchFamily="34" charset="0"/>
              <a:buChar char="•"/>
            </a:pPr>
            <a:r>
              <a:rPr lang="ru-RU" sz="1000" dirty="0">
                <a:solidFill>
                  <a:srgbClr val="0070C0"/>
                </a:solidFill>
              </a:rPr>
              <a:t>Назначение лабораторных и инструментальных исследований с возможностью распечатки направлений;</a:t>
            </a:r>
          </a:p>
          <a:p>
            <a:pPr marL="171450" indent="-171450">
              <a:buFont typeface="Arial" panose="020B0604020202020204" pitchFamily="34" charset="0"/>
              <a:buChar char="•"/>
            </a:pPr>
            <a:r>
              <a:rPr lang="ru-RU" sz="1000" dirty="0">
                <a:solidFill>
                  <a:srgbClr val="0070C0"/>
                </a:solidFill>
              </a:rPr>
              <a:t>Назначение консультаций специалистов; </a:t>
            </a:r>
          </a:p>
          <a:p>
            <a:pPr marL="171450" indent="-171450">
              <a:buFont typeface="Arial" panose="020B0604020202020204" pitchFamily="34" charset="0"/>
              <a:buChar char="•"/>
            </a:pPr>
            <a:r>
              <a:rPr lang="ru-RU" sz="1000" dirty="0">
                <a:solidFill>
                  <a:srgbClr val="0070C0"/>
                </a:solidFill>
              </a:rPr>
              <a:t>Просмотр результатов инструментальных и лабораторных исследований, выполненных пациенту (при наличии программ для ЭВМ, предназначенных для автоматизации </a:t>
            </a:r>
            <a:r>
              <a:rPr lang="ru-RU" sz="1000" dirty="0" err="1">
                <a:solidFill>
                  <a:srgbClr val="0070C0"/>
                </a:solidFill>
              </a:rPr>
              <a:t>параклинических</a:t>
            </a:r>
            <a:r>
              <a:rPr lang="ru-RU" sz="1000" dirty="0">
                <a:solidFill>
                  <a:srgbClr val="0070C0"/>
                </a:solidFill>
              </a:rPr>
              <a:t> и лабораторных отделений);</a:t>
            </a:r>
          </a:p>
          <a:p>
            <a:pPr marL="171450" indent="-171450">
              <a:buFont typeface="Arial" panose="020B0604020202020204" pitchFamily="34" charset="0"/>
              <a:buChar char="•"/>
            </a:pPr>
            <a:r>
              <a:rPr lang="ru-RU" sz="1000" dirty="0">
                <a:solidFill>
                  <a:srgbClr val="0070C0"/>
                </a:solidFill>
              </a:rPr>
              <a:t>Ввод сведений по листу учета </a:t>
            </a:r>
            <a:r>
              <a:rPr lang="ru-RU" sz="1000" dirty="0" err="1">
                <a:solidFill>
                  <a:srgbClr val="0070C0"/>
                </a:solidFill>
              </a:rPr>
              <a:t>онкозаболеваний</a:t>
            </a:r>
            <a:r>
              <a:rPr lang="ru-RU" sz="1000" dirty="0">
                <a:solidFill>
                  <a:srgbClr val="0070C0"/>
                </a:solidFill>
              </a:rPr>
              <a:t>;</a:t>
            </a:r>
          </a:p>
          <a:p>
            <a:pPr marL="171450" indent="-171450">
              <a:buFont typeface="Arial" panose="020B0604020202020204" pitchFamily="34" charset="0"/>
              <a:buChar char="•"/>
            </a:pPr>
            <a:r>
              <a:rPr lang="ru-RU" sz="1000" dirty="0">
                <a:solidFill>
                  <a:srgbClr val="0070C0"/>
                </a:solidFill>
              </a:rPr>
              <a:t>Ввод сведений по направлениям и справкам; </a:t>
            </a:r>
          </a:p>
          <a:p>
            <a:pPr marL="171450" indent="-171450">
              <a:buFont typeface="Arial" panose="020B0604020202020204" pitchFamily="34" charset="0"/>
              <a:buChar char="•"/>
            </a:pPr>
            <a:r>
              <a:rPr lang="ru-RU" sz="1000" dirty="0">
                <a:solidFill>
                  <a:srgbClr val="0070C0"/>
                </a:solidFill>
              </a:rPr>
              <a:t>Создание электронных листков </a:t>
            </a:r>
            <a:r>
              <a:rPr lang="ru-RU" sz="1000" dirty="0" smtClean="0">
                <a:solidFill>
                  <a:srgbClr val="0070C0"/>
                </a:solidFill>
              </a:rPr>
              <a:t>нетрудоспособности, </a:t>
            </a:r>
            <a:r>
              <a:rPr lang="ru-RU" sz="1000" dirty="0">
                <a:solidFill>
                  <a:srgbClr val="0070C0"/>
                </a:solidFill>
              </a:rPr>
              <a:t>а также больничных листов для печати на бланках строгой отчетности; </a:t>
            </a:r>
          </a:p>
          <a:p>
            <a:pPr marL="171450" indent="-171450">
              <a:buFont typeface="Arial" panose="020B0604020202020204" pitchFamily="34" charset="0"/>
              <a:buChar char="•"/>
            </a:pPr>
            <a:r>
              <a:rPr lang="ru-RU" sz="1000" dirty="0">
                <a:solidFill>
                  <a:srgbClr val="0070C0"/>
                </a:solidFill>
              </a:rPr>
              <a:t>Формирование выписного эпикриза на основе шаблонов, создаваемых пользователем, или автоматически;</a:t>
            </a:r>
          </a:p>
          <a:p>
            <a:pPr marL="171450" indent="-171450">
              <a:buFont typeface="Arial" panose="020B0604020202020204" pitchFamily="34" charset="0"/>
              <a:buChar char="•"/>
            </a:pPr>
            <a:r>
              <a:rPr lang="ru-RU" sz="1000" dirty="0">
                <a:solidFill>
                  <a:srgbClr val="0070C0"/>
                </a:solidFill>
              </a:rPr>
              <a:t>Ввод сведений по листу </a:t>
            </a:r>
            <a:r>
              <a:rPr lang="ru-RU" sz="1000" dirty="0" err="1">
                <a:solidFill>
                  <a:srgbClr val="0070C0"/>
                </a:solidFill>
              </a:rPr>
              <a:t>учета</a:t>
            </a:r>
            <a:r>
              <a:rPr lang="ru-RU" sz="1000" dirty="0">
                <a:solidFill>
                  <a:srgbClr val="0070C0"/>
                </a:solidFill>
              </a:rPr>
              <a:t> гемотрансфузии;</a:t>
            </a:r>
          </a:p>
          <a:p>
            <a:pPr marL="171450" indent="-171450">
              <a:buFont typeface="Arial" panose="020B0604020202020204" pitchFamily="34" charset="0"/>
              <a:buChar char="•"/>
            </a:pPr>
            <a:r>
              <a:rPr lang="ru-RU" sz="1000" dirty="0">
                <a:solidFill>
                  <a:srgbClr val="0070C0"/>
                </a:solidFill>
              </a:rPr>
              <a:t>Формирование выписки из истории болезни на основе шаблонов, создаваемых пользователем, или автоматически;</a:t>
            </a:r>
          </a:p>
          <a:p>
            <a:pPr marL="171450" indent="-171450">
              <a:buFont typeface="Arial" panose="020B0604020202020204" pitchFamily="34" charset="0"/>
              <a:buChar char="•"/>
            </a:pPr>
            <a:r>
              <a:rPr lang="ru-RU" sz="1000" dirty="0">
                <a:solidFill>
                  <a:srgbClr val="0070C0"/>
                </a:solidFill>
              </a:rPr>
              <a:t>Печать медицинской карты стационарного больного; </a:t>
            </a:r>
          </a:p>
          <a:p>
            <a:pPr marL="171450" indent="-171450">
              <a:buFont typeface="Arial" panose="020B0604020202020204" pitchFamily="34" charset="0"/>
              <a:buChar char="•"/>
            </a:pPr>
            <a:r>
              <a:rPr lang="ru-RU" sz="1000" dirty="0">
                <a:solidFill>
                  <a:srgbClr val="0070C0"/>
                </a:solidFill>
              </a:rPr>
              <a:t>Печать статистической карты выбывшего из стационара;</a:t>
            </a:r>
          </a:p>
          <a:p>
            <a:pPr marL="171450" indent="-171450">
              <a:buFont typeface="Arial" panose="020B0604020202020204" pitchFamily="34" charset="0"/>
              <a:buChar char="•"/>
            </a:pPr>
            <a:r>
              <a:rPr lang="ru-RU" sz="1000" dirty="0">
                <a:solidFill>
                  <a:srgbClr val="0070C0"/>
                </a:solidFill>
              </a:rPr>
              <a:t>Проведение оценки качества информации, содержащейся в истории болезни, на основе критериев, указанных в приказе МЗРФ №203н от 10.05.2017.</a:t>
            </a:r>
          </a:p>
          <a:p>
            <a:pPr marL="171450" indent="-171450">
              <a:buFont typeface="Arial" panose="020B0604020202020204" pitchFamily="34" charset="0"/>
              <a:buChar char="•"/>
            </a:pPr>
            <a:r>
              <a:rPr lang="ru-RU" sz="1000" dirty="0">
                <a:solidFill>
                  <a:srgbClr val="0070C0"/>
                </a:solidFill>
              </a:rPr>
              <a:t>Заполнение "Сигнального листа" (информации по группе крови, аллергии, </a:t>
            </a:r>
            <a:r>
              <a:rPr lang="ru-RU" sz="1000" dirty="0" err="1">
                <a:solidFill>
                  <a:srgbClr val="0070C0"/>
                </a:solidFill>
              </a:rPr>
              <a:t>перенесенным</a:t>
            </a:r>
            <a:r>
              <a:rPr lang="ru-RU" sz="1000" dirty="0">
                <a:solidFill>
                  <a:srgbClr val="0070C0"/>
                </a:solidFill>
              </a:rPr>
              <a:t> заболеваниям и непереносимости ЛП) по пациенту;</a:t>
            </a:r>
          </a:p>
          <a:p>
            <a:pPr marL="171450" indent="-171450">
              <a:buFont typeface="Arial" panose="020B0604020202020204" pitchFamily="34" charset="0"/>
              <a:buChar char="•"/>
            </a:pPr>
            <a:r>
              <a:rPr lang="ru-RU" sz="1000" dirty="0">
                <a:solidFill>
                  <a:srgbClr val="0070C0"/>
                </a:solidFill>
              </a:rPr>
              <a:t>Просмотр по пациенту сведений о </a:t>
            </a:r>
            <a:r>
              <a:rPr lang="ru-RU" sz="1000" dirty="0" err="1">
                <a:solidFill>
                  <a:srgbClr val="0070C0"/>
                </a:solidFill>
              </a:rPr>
              <a:t>профвредности</a:t>
            </a:r>
            <a:r>
              <a:rPr lang="ru-RU" sz="1000" dirty="0">
                <a:solidFill>
                  <a:srgbClr val="0070C0"/>
                </a:solidFill>
              </a:rPr>
              <a:t>, </a:t>
            </a:r>
            <a:r>
              <a:rPr lang="ru-RU" sz="1000" dirty="0" err="1">
                <a:solidFill>
                  <a:srgbClr val="0070C0"/>
                </a:solidFill>
              </a:rPr>
              <a:t>флюоробследованиях</a:t>
            </a:r>
            <a:r>
              <a:rPr lang="ru-RU" sz="1000" dirty="0">
                <a:solidFill>
                  <a:srgbClr val="0070C0"/>
                </a:solidFill>
              </a:rPr>
              <a:t> и прививках (при наличии такой информации в амбулаторной карте);</a:t>
            </a:r>
          </a:p>
          <a:p>
            <a:pPr marL="171450" indent="-171450">
              <a:buFont typeface="Arial" panose="020B0604020202020204" pitchFamily="34" charset="0"/>
              <a:buChar char="•"/>
            </a:pPr>
            <a:r>
              <a:rPr lang="ru-RU" sz="1000" dirty="0">
                <a:solidFill>
                  <a:srgbClr val="0070C0"/>
                </a:solidFill>
              </a:rPr>
              <a:t>Мониторинг длительности лечения для работающих пациентов (согласно приказу МЗ РФ от 23.11.2021 №1089н) и оповещение каждые 15 дней о том, что пациент должен быть предоставлен на ВК;</a:t>
            </a:r>
          </a:p>
          <a:p>
            <a:pPr marL="171450" indent="-171450">
              <a:buFont typeface="Arial" panose="020B0604020202020204" pitchFamily="34" charset="0"/>
              <a:buChar char="•"/>
            </a:pPr>
            <a:r>
              <a:rPr lang="ru-RU" sz="1000" dirty="0">
                <a:solidFill>
                  <a:srgbClr val="0070C0"/>
                </a:solidFill>
              </a:rPr>
              <a:t>Настройка шаблонов для печати, которые позволяют пользователю задавать внешний вид печатной формы первичного осмотра, дневника, протокола операции, а также протокола операции (для журнала операций);</a:t>
            </a:r>
          </a:p>
          <a:p>
            <a:pPr marL="171450" indent="-171450">
              <a:buFont typeface="Arial" panose="020B0604020202020204" pitchFamily="34" charset="0"/>
              <a:buChar char="•"/>
            </a:pPr>
            <a:r>
              <a:rPr lang="ru-RU" sz="1000" dirty="0">
                <a:solidFill>
                  <a:srgbClr val="0070C0"/>
                </a:solidFill>
              </a:rPr>
              <a:t>Просмотр списка пациентов отделения для распределения их по палатам;</a:t>
            </a:r>
          </a:p>
          <a:p>
            <a:pPr marL="171450" indent="-171450">
              <a:buFont typeface="Arial" panose="020B0604020202020204" pitchFamily="34" charset="0"/>
              <a:buChar char="•"/>
            </a:pPr>
            <a:r>
              <a:rPr lang="ru-RU" sz="1000" dirty="0">
                <a:solidFill>
                  <a:srgbClr val="0070C0"/>
                </a:solidFill>
              </a:rPr>
              <a:t>Проведение оценки качества информации, содержащейся в истории болезни, на основе критериев, указанных в приказе МЗРФ №203н от 10.05.2017, для любых историй болезни (находящиеся на лечении, выписанные).</a:t>
            </a:r>
            <a:endParaRPr lang="ru-RU" sz="1100" dirty="0">
              <a:solidFill>
                <a:srgbClr val="0070C0"/>
              </a:solidFill>
            </a:endParaRPr>
          </a:p>
        </p:txBody>
      </p:sp>
    </p:spTree>
    <p:extLst>
      <p:ext uri="{BB962C8B-B14F-4D97-AF65-F5344CB8AC3E}">
        <p14:creationId xmlns:p14="http://schemas.microsoft.com/office/powerpoint/2010/main" val="2280489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56532" y="3473"/>
            <a:ext cx="9054175" cy="3693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Программа для ЭВМ</a:t>
            </a:r>
            <a:r>
              <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«МКТ-Заведующий отделением»</a:t>
            </a:r>
            <a:endPar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2" name="Прямоугольник 1"/>
          <p:cNvSpPr/>
          <p:nvPr/>
        </p:nvSpPr>
        <p:spPr>
          <a:xfrm>
            <a:off x="376928" y="364284"/>
            <a:ext cx="8480885" cy="4262705"/>
          </a:xfrm>
          <a:prstGeom prst="rect">
            <a:avLst/>
          </a:prstGeom>
        </p:spPr>
        <p:txBody>
          <a:bodyPr wrap="square">
            <a:spAutoFit/>
          </a:bodyPr>
          <a:lstStyle/>
          <a:p>
            <a:r>
              <a:rPr lang="ru-RU" sz="1100" b="1" dirty="0" smtClean="0">
                <a:solidFill>
                  <a:srgbClr val="0070C0"/>
                </a:solidFill>
              </a:rPr>
              <a:t>Программа </a:t>
            </a:r>
            <a:r>
              <a:rPr lang="ru-RU" sz="1100" b="1" dirty="0">
                <a:solidFill>
                  <a:srgbClr val="0070C0"/>
                </a:solidFill>
              </a:rPr>
              <a:t>для ЭВМ обеспечивает формирование и печать отчетных форм:</a:t>
            </a:r>
          </a:p>
          <a:p>
            <a:pPr marL="171450" indent="-171450">
              <a:buFont typeface="Arial" panose="020B0604020202020204" pitchFamily="34" charset="0"/>
              <a:buChar char="•"/>
            </a:pPr>
            <a:r>
              <a:rPr lang="ru-RU" sz="1000" dirty="0">
                <a:solidFill>
                  <a:srgbClr val="0070C0"/>
                </a:solidFill>
              </a:rPr>
              <a:t>Листок ежедневного учета движения больных и коечного фонда Форма №007/у-02;</a:t>
            </a:r>
          </a:p>
          <a:p>
            <a:pPr marL="171450" indent="-171450">
              <a:buFont typeface="Arial" panose="020B0604020202020204" pitchFamily="34" charset="0"/>
              <a:buChar char="•"/>
            </a:pPr>
            <a:r>
              <a:rPr lang="ru-RU" sz="1000" dirty="0">
                <a:solidFill>
                  <a:srgbClr val="0070C0"/>
                </a:solidFill>
              </a:rPr>
              <a:t>Сводная ведомость учета движения больных и коечного фонда Форма №016/у-02;</a:t>
            </a:r>
          </a:p>
          <a:p>
            <a:pPr marL="171450" indent="-171450">
              <a:buFont typeface="Arial" panose="020B0604020202020204" pitchFamily="34" charset="0"/>
              <a:buChar char="•"/>
            </a:pPr>
            <a:r>
              <a:rPr lang="ru-RU" sz="1000" dirty="0">
                <a:solidFill>
                  <a:srgbClr val="0070C0"/>
                </a:solidFill>
              </a:rPr>
              <a:t>Список больных по палатам;</a:t>
            </a:r>
          </a:p>
          <a:p>
            <a:pPr marL="171450" indent="-171450">
              <a:buFont typeface="Arial" panose="020B0604020202020204" pitchFamily="34" charset="0"/>
              <a:buChar char="•"/>
            </a:pPr>
            <a:r>
              <a:rPr lang="ru-RU" sz="1000" dirty="0">
                <a:solidFill>
                  <a:srgbClr val="0070C0"/>
                </a:solidFill>
              </a:rPr>
              <a:t>Список больных поступивших из приемного </a:t>
            </a:r>
            <a:r>
              <a:rPr lang="ru-RU" sz="1000" dirty="0" smtClean="0">
                <a:solidFill>
                  <a:srgbClr val="0070C0"/>
                </a:solidFill>
              </a:rPr>
              <a:t>покоя</a:t>
            </a:r>
            <a:r>
              <a:rPr lang="en-US" sz="1000" dirty="0" smtClean="0">
                <a:solidFill>
                  <a:srgbClr val="0070C0"/>
                </a:solidFill>
              </a:rPr>
              <a:t>,</a:t>
            </a:r>
            <a:r>
              <a:rPr lang="ru-RU" sz="1000" dirty="0" smtClean="0">
                <a:solidFill>
                  <a:srgbClr val="0070C0"/>
                </a:solidFill>
              </a:rPr>
              <a:t> </a:t>
            </a:r>
            <a:r>
              <a:rPr lang="ru-RU" sz="1000" dirty="0">
                <a:solidFill>
                  <a:srgbClr val="0070C0"/>
                </a:solidFill>
              </a:rPr>
              <a:t>переведенных из других отделений и переведенных в другие </a:t>
            </a:r>
            <a:r>
              <a:rPr lang="ru-RU" sz="1000" dirty="0" smtClean="0">
                <a:solidFill>
                  <a:srgbClr val="0070C0"/>
                </a:solidFill>
              </a:rPr>
              <a:t>отделения</a:t>
            </a:r>
            <a:r>
              <a:rPr lang="en-US" sz="1000" dirty="0" smtClean="0">
                <a:solidFill>
                  <a:srgbClr val="0070C0"/>
                </a:solidFill>
              </a:rPr>
              <a:t>;</a:t>
            </a:r>
            <a:endParaRPr lang="ru-RU" sz="1000" dirty="0">
              <a:solidFill>
                <a:srgbClr val="0070C0"/>
              </a:solidFill>
            </a:endParaRPr>
          </a:p>
          <a:p>
            <a:pPr marL="171450" indent="-171450">
              <a:buFont typeface="Arial" panose="020B0604020202020204" pitchFamily="34" charset="0"/>
              <a:buChar char="•"/>
            </a:pPr>
            <a:r>
              <a:rPr lang="ru-RU" sz="1000" dirty="0" smtClean="0">
                <a:solidFill>
                  <a:srgbClr val="0070C0"/>
                </a:solidFill>
              </a:rPr>
              <a:t>Список </a:t>
            </a:r>
            <a:r>
              <a:rPr lang="ru-RU" sz="1000" dirty="0">
                <a:solidFill>
                  <a:srgbClr val="0070C0"/>
                </a:solidFill>
              </a:rPr>
              <a:t>выписанных больных;</a:t>
            </a:r>
          </a:p>
          <a:p>
            <a:pPr marL="171450" indent="-171450">
              <a:buFont typeface="Arial" panose="020B0604020202020204" pitchFamily="34" charset="0"/>
              <a:buChar char="•"/>
            </a:pPr>
            <a:r>
              <a:rPr lang="ru-RU" sz="1000" dirty="0">
                <a:solidFill>
                  <a:srgbClr val="0070C0"/>
                </a:solidFill>
              </a:rPr>
              <a:t>Список умерших;</a:t>
            </a:r>
          </a:p>
          <a:p>
            <a:pPr marL="171450" indent="-171450">
              <a:buFont typeface="Arial" panose="020B0604020202020204" pitchFamily="34" charset="0"/>
              <a:buChar char="•"/>
            </a:pPr>
            <a:r>
              <a:rPr lang="ru-RU" sz="1000" dirty="0">
                <a:solidFill>
                  <a:srgbClr val="0070C0"/>
                </a:solidFill>
              </a:rPr>
              <a:t>Список медицинских карт не переданных медицинскому статистику;</a:t>
            </a:r>
          </a:p>
          <a:p>
            <a:pPr marL="171450" indent="-171450">
              <a:buFont typeface="Arial" panose="020B0604020202020204" pitchFamily="34" charset="0"/>
              <a:buChar char="•"/>
            </a:pPr>
            <a:r>
              <a:rPr lang="ru-RU" sz="1000" dirty="0">
                <a:solidFill>
                  <a:srgbClr val="0070C0"/>
                </a:solidFill>
              </a:rPr>
              <a:t>Ведомость учета движения больных и коечного фонда по дням;</a:t>
            </a:r>
          </a:p>
          <a:p>
            <a:pPr marL="171450" indent="-171450">
              <a:buFont typeface="Arial" panose="020B0604020202020204" pitchFamily="34" charset="0"/>
              <a:buChar char="•"/>
            </a:pPr>
            <a:r>
              <a:rPr lang="ru-RU" sz="1000" dirty="0">
                <a:solidFill>
                  <a:srgbClr val="0070C0"/>
                </a:solidFill>
              </a:rPr>
              <a:t>Ведомость учета движения лиц по уходу</a:t>
            </a:r>
            <a:r>
              <a:rPr lang="ru-RU" sz="1000" dirty="0" smtClean="0">
                <a:solidFill>
                  <a:srgbClr val="0070C0"/>
                </a:solidFill>
              </a:rPr>
              <a:t>;</a:t>
            </a:r>
          </a:p>
          <a:p>
            <a:pPr marL="171450" indent="-171450">
              <a:buFont typeface="Arial" panose="020B0604020202020204" pitchFamily="34" charset="0"/>
              <a:buChar char="•"/>
            </a:pPr>
            <a:r>
              <a:rPr lang="ru-RU" sz="1000" dirty="0">
                <a:solidFill>
                  <a:srgbClr val="0070C0"/>
                </a:solidFill>
              </a:rPr>
              <a:t>Отчет о приходе </a:t>
            </a:r>
            <a:r>
              <a:rPr lang="ru-RU" sz="1000" dirty="0" smtClean="0">
                <a:solidFill>
                  <a:srgbClr val="0070C0"/>
                </a:solidFill>
              </a:rPr>
              <a:t>и расходе аптекарских </a:t>
            </a:r>
            <a:r>
              <a:rPr lang="ru-RU" sz="1000" dirty="0">
                <a:solidFill>
                  <a:srgbClr val="0070C0"/>
                </a:solidFill>
              </a:rPr>
              <a:t>запасов в денежном выражении;</a:t>
            </a:r>
          </a:p>
          <a:p>
            <a:pPr marL="171450" indent="-171450">
              <a:buFont typeface="Arial" panose="020B0604020202020204" pitchFamily="34" charset="0"/>
              <a:buChar char="•"/>
            </a:pPr>
            <a:r>
              <a:rPr lang="ru-RU" sz="1000" dirty="0" smtClean="0">
                <a:solidFill>
                  <a:srgbClr val="0070C0"/>
                </a:solidFill>
              </a:rPr>
              <a:t>Журнал </a:t>
            </a:r>
            <a:r>
              <a:rPr lang="ru-RU" sz="1000" dirty="0">
                <a:solidFill>
                  <a:srgbClr val="0070C0"/>
                </a:solidFill>
              </a:rPr>
              <a:t>учета медикаментов;</a:t>
            </a:r>
          </a:p>
          <a:p>
            <a:pPr marL="171450" indent="-171450">
              <a:buFont typeface="Arial" panose="020B0604020202020204" pitchFamily="34" charset="0"/>
              <a:buChar char="•"/>
            </a:pPr>
            <a:r>
              <a:rPr lang="ru-RU" sz="1000" dirty="0">
                <a:solidFill>
                  <a:srgbClr val="0070C0"/>
                </a:solidFill>
              </a:rPr>
              <a:t>Карточка количественно-суммового учета материальных ценностей;</a:t>
            </a:r>
          </a:p>
          <a:p>
            <a:pPr marL="171450" indent="-171450">
              <a:buFont typeface="Arial" panose="020B0604020202020204" pitchFamily="34" charset="0"/>
              <a:buChar char="•"/>
            </a:pPr>
            <a:r>
              <a:rPr lang="ru-RU" sz="1000" dirty="0" smtClean="0">
                <a:solidFill>
                  <a:srgbClr val="0070C0"/>
                </a:solidFill>
              </a:rPr>
              <a:t>Список </a:t>
            </a:r>
            <a:r>
              <a:rPr lang="ru-RU" sz="1000" dirty="0">
                <a:solidFill>
                  <a:srgbClr val="0070C0"/>
                </a:solidFill>
              </a:rPr>
              <a:t>лекарственных средств, поступивших на склад от поставщиков;</a:t>
            </a:r>
          </a:p>
          <a:p>
            <a:pPr marL="171450" indent="-171450">
              <a:buFont typeface="Arial" panose="020B0604020202020204" pitchFamily="34" charset="0"/>
              <a:buChar char="•"/>
            </a:pPr>
            <a:r>
              <a:rPr lang="ru-RU" sz="1000" dirty="0">
                <a:solidFill>
                  <a:srgbClr val="0070C0"/>
                </a:solidFill>
              </a:rPr>
              <a:t>Отчет о приходе и расходе лекарственных средств по видам закупок в разрезе видов оплаты;</a:t>
            </a:r>
          </a:p>
          <a:p>
            <a:pPr marL="171450" indent="-171450">
              <a:buFont typeface="Arial" panose="020B0604020202020204" pitchFamily="34" charset="0"/>
              <a:buChar char="•"/>
            </a:pPr>
            <a:r>
              <a:rPr lang="ru-RU" sz="1000" dirty="0" err="1">
                <a:solidFill>
                  <a:srgbClr val="0070C0"/>
                </a:solidFill>
              </a:rPr>
              <a:t>Дефектура</a:t>
            </a:r>
            <a:r>
              <a:rPr lang="ru-RU" sz="1000" dirty="0">
                <a:solidFill>
                  <a:srgbClr val="0070C0"/>
                </a:solidFill>
              </a:rPr>
              <a:t> на основе израсходованных лекарственных препаратов;</a:t>
            </a:r>
          </a:p>
          <a:p>
            <a:pPr marL="171450" indent="-171450">
              <a:buFont typeface="Arial" panose="020B0604020202020204" pitchFamily="34" charset="0"/>
              <a:buChar char="•"/>
            </a:pPr>
            <a:r>
              <a:rPr lang="ru-RU" sz="1000" dirty="0">
                <a:solidFill>
                  <a:srgbClr val="0070C0"/>
                </a:solidFill>
              </a:rPr>
              <a:t>Журнал учета операций, связанных с обращением лекарственных средств;</a:t>
            </a:r>
          </a:p>
          <a:p>
            <a:pPr marL="171450" indent="-171450">
              <a:buFont typeface="Arial" panose="020B0604020202020204" pitchFamily="34" charset="0"/>
              <a:buChar char="•"/>
            </a:pPr>
            <a:r>
              <a:rPr lang="ru-RU" sz="1000" dirty="0">
                <a:solidFill>
                  <a:srgbClr val="0070C0"/>
                </a:solidFill>
              </a:rPr>
              <a:t>Отчет о движении лекарственных средств, подлежащих предметно-количественному учету;</a:t>
            </a:r>
          </a:p>
          <a:p>
            <a:pPr marL="171450" indent="-171450">
              <a:buFont typeface="Arial" panose="020B0604020202020204" pitchFamily="34" charset="0"/>
              <a:buChar char="•"/>
            </a:pPr>
            <a:r>
              <a:rPr lang="ru-RU" sz="1000" dirty="0" smtClean="0">
                <a:solidFill>
                  <a:srgbClr val="0070C0"/>
                </a:solidFill>
              </a:rPr>
              <a:t>Характеристика </a:t>
            </a:r>
            <a:r>
              <a:rPr lang="ru-RU" sz="1000" dirty="0">
                <a:solidFill>
                  <a:srgbClr val="0070C0"/>
                </a:solidFill>
              </a:rPr>
              <a:t>экспертиз качества медицинской помощи;</a:t>
            </a:r>
          </a:p>
          <a:p>
            <a:pPr marL="171450" indent="-171450">
              <a:buFont typeface="Arial" panose="020B0604020202020204" pitchFamily="34" charset="0"/>
              <a:buChar char="•"/>
            </a:pPr>
            <a:r>
              <a:rPr lang="ru-RU" sz="1000" dirty="0">
                <a:solidFill>
                  <a:srgbClr val="0070C0"/>
                </a:solidFill>
              </a:rPr>
              <a:t>Результат экспертиз качества медицинской помощи в разрезе диагнозов;</a:t>
            </a:r>
          </a:p>
          <a:p>
            <a:pPr marL="171450" indent="-171450">
              <a:buFont typeface="Arial" panose="020B0604020202020204" pitchFamily="34" charset="0"/>
              <a:buChar char="•"/>
            </a:pPr>
            <a:r>
              <a:rPr lang="ru-RU" sz="1000" dirty="0">
                <a:solidFill>
                  <a:srgbClr val="0070C0"/>
                </a:solidFill>
              </a:rPr>
              <a:t>Сведения о проведенных экспертизах качества медицинской помощи в разрезе </a:t>
            </a:r>
            <a:r>
              <a:rPr lang="ru-RU" sz="1000" dirty="0" smtClean="0">
                <a:solidFill>
                  <a:srgbClr val="0070C0"/>
                </a:solidFill>
              </a:rPr>
              <a:t>диагнозов</a:t>
            </a:r>
            <a:r>
              <a:rPr lang="ru-RU" sz="1000" dirty="0">
                <a:solidFill>
                  <a:srgbClr val="0070C0"/>
                </a:solidFill>
              </a:rPr>
              <a:t> </a:t>
            </a:r>
            <a:r>
              <a:rPr lang="ru-RU" sz="1000" dirty="0" smtClean="0">
                <a:solidFill>
                  <a:srgbClr val="0070C0"/>
                </a:solidFill>
              </a:rPr>
              <a:t>и в </a:t>
            </a:r>
            <a:r>
              <a:rPr lang="ru-RU" sz="1000" dirty="0">
                <a:solidFill>
                  <a:srgbClr val="0070C0"/>
                </a:solidFill>
              </a:rPr>
              <a:t>разрезе </a:t>
            </a:r>
            <a:r>
              <a:rPr lang="ru-RU" sz="1000" dirty="0" smtClean="0">
                <a:solidFill>
                  <a:srgbClr val="0070C0"/>
                </a:solidFill>
              </a:rPr>
              <a:t>отделений</a:t>
            </a:r>
            <a:r>
              <a:rPr lang="en-US" sz="1000" dirty="0" smtClean="0">
                <a:solidFill>
                  <a:srgbClr val="0070C0"/>
                </a:solidFill>
              </a:rPr>
              <a:t>;</a:t>
            </a:r>
            <a:endParaRPr lang="ru-RU" sz="1000" dirty="0">
              <a:solidFill>
                <a:srgbClr val="0070C0"/>
              </a:solidFill>
            </a:endParaRPr>
          </a:p>
          <a:p>
            <a:pPr marL="171450" indent="-171450">
              <a:buFont typeface="Arial" panose="020B0604020202020204" pitchFamily="34" charset="0"/>
              <a:buChar char="•"/>
            </a:pPr>
            <a:r>
              <a:rPr lang="ru-RU" sz="1000" dirty="0" smtClean="0">
                <a:solidFill>
                  <a:srgbClr val="0070C0"/>
                </a:solidFill>
              </a:rPr>
              <a:t>Структура </a:t>
            </a:r>
            <a:r>
              <a:rPr lang="ru-RU" sz="1000" dirty="0">
                <a:solidFill>
                  <a:srgbClr val="0070C0"/>
                </a:solidFill>
              </a:rPr>
              <a:t>выявленных дефектов;</a:t>
            </a:r>
          </a:p>
          <a:p>
            <a:pPr marL="171450" indent="-171450">
              <a:buFont typeface="Arial" panose="020B0604020202020204" pitchFamily="34" charset="0"/>
              <a:buChar char="•"/>
            </a:pPr>
            <a:r>
              <a:rPr lang="ru-RU" sz="1000" dirty="0">
                <a:solidFill>
                  <a:srgbClr val="0070C0"/>
                </a:solidFill>
              </a:rPr>
              <a:t>Список врачей, допустивших дефекты;</a:t>
            </a:r>
          </a:p>
          <a:p>
            <a:pPr marL="171450" indent="-171450">
              <a:buFont typeface="Arial" panose="020B0604020202020204" pitchFamily="34" charset="0"/>
              <a:buChar char="•"/>
            </a:pPr>
            <a:r>
              <a:rPr lang="ru-RU" sz="1000" dirty="0">
                <a:solidFill>
                  <a:srgbClr val="0070C0"/>
                </a:solidFill>
              </a:rPr>
              <a:t>Характеристика экспертиз временной нетрудоспособности;</a:t>
            </a:r>
          </a:p>
          <a:p>
            <a:pPr marL="171450" indent="-171450">
              <a:buFont typeface="Arial" panose="020B0604020202020204" pitchFamily="34" charset="0"/>
              <a:buChar char="•"/>
            </a:pPr>
            <a:r>
              <a:rPr lang="ru-RU" sz="1000" dirty="0">
                <a:solidFill>
                  <a:srgbClr val="0070C0"/>
                </a:solidFill>
              </a:rPr>
              <a:t>Анализ нагрузки на подразделения.</a:t>
            </a:r>
          </a:p>
          <a:p>
            <a:pPr marL="171450" indent="-171450">
              <a:buFont typeface="Arial" panose="020B0604020202020204" pitchFamily="34" charset="0"/>
              <a:buChar char="•"/>
            </a:pPr>
            <a:r>
              <a:rPr lang="ru-RU" sz="1000" dirty="0">
                <a:solidFill>
                  <a:srgbClr val="0070C0"/>
                </a:solidFill>
              </a:rPr>
              <a:t>Журнал учета оперативных вмешательств;</a:t>
            </a:r>
          </a:p>
          <a:p>
            <a:pPr marL="171450" indent="-171450">
              <a:buFont typeface="Arial" panose="020B0604020202020204" pitchFamily="34" charset="0"/>
              <a:buChar char="•"/>
            </a:pPr>
            <a:r>
              <a:rPr lang="ru-RU" sz="1000" dirty="0">
                <a:solidFill>
                  <a:srgbClr val="0070C0"/>
                </a:solidFill>
              </a:rPr>
              <a:t>Список операций</a:t>
            </a:r>
            <a:r>
              <a:rPr lang="ru-RU" sz="1000" dirty="0" smtClean="0">
                <a:solidFill>
                  <a:srgbClr val="0070C0"/>
                </a:solidFill>
              </a:rPr>
              <a:t>.</a:t>
            </a:r>
            <a:endParaRPr lang="ru-RU" sz="1000" dirty="0">
              <a:solidFill>
                <a:srgbClr val="0070C0"/>
              </a:solidFill>
            </a:endParaRPr>
          </a:p>
        </p:txBody>
      </p:sp>
      <p:sp>
        <p:nvSpPr>
          <p:cNvPr id="4" name="Прямоугольник 3"/>
          <p:cNvSpPr/>
          <p:nvPr/>
        </p:nvSpPr>
        <p:spPr>
          <a:xfrm>
            <a:off x="247198" y="4616003"/>
            <a:ext cx="8672839" cy="400110"/>
          </a:xfrm>
          <a:prstGeom prst="rect">
            <a:avLst/>
          </a:prstGeom>
        </p:spPr>
        <p:txBody>
          <a:bodyPr wrap="square">
            <a:spAutoFit/>
          </a:bodyPr>
          <a:lstStyle/>
          <a:p>
            <a:pPr algn="just"/>
            <a:r>
              <a:rPr lang="ru-RU" sz="1000" b="1" i="1" dirty="0" smtClean="0">
                <a:solidFill>
                  <a:srgbClr val="0070C0"/>
                </a:solidFill>
              </a:rPr>
              <a:t>     Программа </a:t>
            </a:r>
            <a:r>
              <a:rPr lang="ru-RU" sz="1000" b="1" i="1" dirty="0">
                <a:solidFill>
                  <a:srgbClr val="0070C0"/>
                </a:solidFill>
              </a:rPr>
              <a:t>для ЭВМ </a:t>
            </a:r>
            <a:r>
              <a:rPr lang="ru-RU" sz="1000" b="1" i="1" dirty="0" smtClean="0">
                <a:solidFill>
                  <a:srgbClr val="0070C0"/>
                </a:solidFill>
              </a:rPr>
              <a:t>«МКТ-Заведующий отделением» обеспечивает </a:t>
            </a:r>
            <a:r>
              <a:rPr lang="ru-RU" sz="1000" b="1" i="1" dirty="0">
                <a:solidFill>
                  <a:srgbClr val="0070C0"/>
                </a:solidFill>
              </a:rPr>
              <a:t>возможность создания и подписания с помощью электронной цифровой подписи </a:t>
            </a:r>
            <a:r>
              <a:rPr lang="ru-RU" sz="1000" b="1" i="1" dirty="0" smtClean="0">
                <a:solidFill>
                  <a:srgbClr val="0070C0"/>
                </a:solidFill>
              </a:rPr>
              <a:t>электронных </a:t>
            </a:r>
            <a:r>
              <a:rPr lang="ru-RU" sz="1000" b="1" i="1" dirty="0">
                <a:solidFill>
                  <a:srgbClr val="0070C0"/>
                </a:solidFill>
              </a:rPr>
              <a:t>медицинских </a:t>
            </a:r>
            <a:r>
              <a:rPr lang="ru-RU" sz="1000" b="1" i="1" dirty="0" smtClean="0">
                <a:solidFill>
                  <a:srgbClr val="0070C0"/>
                </a:solidFill>
              </a:rPr>
              <a:t>документов</a:t>
            </a:r>
            <a:r>
              <a:rPr lang="en-US" sz="1000" b="1" i="1" dirty="0" smtClean="0">
                <a:solidFill>
                  <a:srgbClr val="0070C0"/>
                </a:solidFill>
              </a:rPr>
              <a:t>.</a:t>
            </a:r>
            <a:endParaRPr lang="ru-RU" sz="1000" i="1" dirty="0">
              <a:solidFill>
                <a:srgbClr val="0070C0"/>
              </a:solidFill>
            </a:endParaRPr>
          </a:p>
        </p:txBody>
      </p:sp>
    </p:spTree>
    <p:extLst>
      <p:ext uri="{BB962C8B-B14F-4D97-AF65-F5344CB8AC3E}">
        <p14:creationId xmlns:p14="http://schemas.microsoft.com/office/powerpoint/2010/main" val="781070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0" y="10453"/>
            <a:ext cx="9110707" cy="3416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Программа для ЭВМ</a:t>
            </a:r>
            <a:r>
              <a:rPr lang="en-US"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ru-RU"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«МКТ-Экспертиза качества»</a:t>
            </a:r>
            <a:endParaRPr lang="en-US"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2" name="Прямоугольник 1"/>
          <p:cNvSpPr/>
          <p:nvPr/>
        </p:nvSpPr>
        <p:spPr>
          <a:xfrm>
            <a:off x="376928" y="423614"/>
            <a:ext cx="8480885" cy="4616648"/>
          </a:xfrm>
          <a:prstGeom prst="rect">
            <a:avLst/>
          </a:prstGeom>
        </p:spPr>
        <p:txBody>
          <a:bodyPr wrap="square">
            <a:spAutoFit/>
          </a:bodyPr>
          <a:lstStyle/>
          <a:p>
            <a:r>
              <a:rPr lang="ru-RU" sz="1400" b="1" dirty="0">
                <a:solidFill>
                  <a:srgbClr val="0070C0"/>
                </a:solidFill>
              </a:rPr>
              <a:t>Программа для ЭВМ обеспечивает выполнение следующих функций:</a:t>
            </a:r>
          </a:p>
          <a:p>
            <a:pPr marL="171450" indent="-171450">
              <a:buFont typeface="Arial" panose="020B0604020202020204" pitchFamily="34" charset="0"/>
              <a:buChar char="•"/>
            </a:pPr>
            <a:r>
              <a:rPr lang="ru-RU" sz="1200" dirty="0">
                <a:solidFill>
                  <a:srgbClr val="0070C0"/>
                </a:solidFill>
              </a:rPr>
              <a:t>Настройка списков диагнозов по МКБ: а) характерных для мужчин; б) характерных для женщин; </a:t>
            </a:r>
          </a:p>
          <a:p>
            <a:pPr marL="171450" indent="-171450">
              <a:buFont typeface="Arial" panose="020B0604020202020204" pitchFamily="34" charset="0"/>
              <a:buChar char="•"/>
            </a:pPr>
            <a:r>
              <a:rPr lang="ru-RU" sz="1200" dirty="0">
                <a:solidFill>
                  <a:srgbClr val="0070C0"/>
                </a:solidFill>
              </a:rPr>
              <a:t>Просмотр основных сведений по истории болезни в части информации; </a:t>
            </a:r>
          </a:p>
          <a:p>
            <a:pPr marL="171450" indent="-171450">
              <a:buFont typeface="Arial" panose="020B0604020202020204" pitchFamily="34" charset="0"/>
              <a:buChar char="•"/>
            </a:pPr>
            <a:r>
              <a:rPr lang="ru-RU" sz="1200" dirty="0">
                <a:solidFill>
                  <a:srgbClr val="0070C0"/>
                </a:solidFill>
              </a:rPr>
              <a:t>Добавление для мониторинга как отдельной, так и нескольких историй болезни по критериям, которые выбирает пользователь; </a:t>
            </a:r>
          </a:p>
          <a:p>
            <a:pPr marL="171450" indent="-171450">
              <a:buFont typeface="Arial" panose="020B0604020202020204" pitchFamily="34" charset="0"/>
              <a:buChar char="•"/>
            </a:pPr>
            <a:r>
              <a:rPr lang="ru-RU" sz="1200" dirty="0">
                <a:solidFill>
                  <a:srgbClr val="0070C0"/>
                </a:solidFill>
              </a:rPr>
              <a:t>Ввод данных по экспертизе согласно по приказу МЗ РФ от 10.05.2017 № 203н;</a:t>
            </a:r>
          </a:p>
          <a:p>
            <a:pPr marL="171450" indent="-171450">
              <a:buFont typeface="Arial" panose="020B0604020202020204" pitchFamily="34" charset="0"/>
              <a:buChar char="•"/>
            </a:pPr>
            <a:r>
              <a:rPr lang="ru-RU" sz="1200" dirty="0">
                <a:solidFill>
                  <a:srgbClr val="0070C0"/>
                </a:solidFill>
              </a:rPr>
              <a:t>Автоматический перенос в архив историй болезни, по которым проведена экспертиза;</a:t>
            </a:r>
          </a:p>
          <a:p>
            <a:pPr marL="171450" indent="-171450">
              <a:buFont typeface="Arial" panose="020B0604020202020204" pitchFamily="34" charset="0"/>
              <a:buChar char="•"/>
            </a:pPr>
            <a:r>
              <a:rPr lang="ru-RU" sz="1200" dirty="0">
                <a:solidFill>
                  <a:srgbClr val="0070C0"/>
                </a:solidFill>
              </a:rPr>
              <a:t>Проведение экспертизы историй болезни, согласно приказу МЗ РФ от 10.05.2017 № 203н;</a:t>
            </a:r>
          </a:p>
          <a:p>
            <a:pPr marL="171450" indent="-171450">
              <a:buFont typeface="Arial" panose="020B0604020202020204" pitchFamily="34" charset="0"/>
              <a:buChar char="•"/>
            </a:pPr>
            <a:r>
              <a:rPr lang="ru-RU" sz="1200" dirty="0">
                <a:solidFill>
                  <a:srgbClr val="0070C0"/>
                </a:solidFill>
              </a:rPr>
              <a:t>Печать по результатам проведения экспертиз формы «Карта экспертной оценки качества медицинской помощи».</a:t>
            </a:r>
            <a:endParaRPr lang="ru-RU" sz="1600" dirty="0">
              <a:solidFill>
                <a:srgbClr val="0070C0"/>
              </a:solidFill>
            </a:endParaRPr>
          </a:p>
          <a:p>
            <a:endParaRPr lang="ru-RU" sz="1400" b="1" dirty="0">
              <a:solidFill>
                <a:srgbClr val="0070C0"/>
              </a:solidFill>
            </a:endParaRPr>
          </a:p>
          <a:p>
            <a:r>
              <a:rPr lang="ru-RU" sz="1400" b="1" dirty="0">
                <a:solidFill>
                  <a:srgbClr val="0070C0"/>
                </a:solidFill>
              </a:rPr>
              <a:t>Программа для ЭВМ обеспечивает формирование и печать отчетных форм:</a:t>
            </a:r>
          </a:p>
          <a:p>
            <a:pPr marL="171450" indent="-171450">
              <a:buFont typeface="Arial" panose="020B0604020202020204" pitchFamily="34" charset="0"/>
              <a:buChar char="•"/>
            </a:pPr>
            <a:r>
              <a:rPr lang="ru-RU" sz="1200" dirty="0">
                <a:solidFill>
                  <a:srgbClr val="0070C0"/>
                </a:solidFill>
              </a:rPr>
              <a:t>Результат экспертиз качества медицинской помощи в разрезе диагнозов</a:t>
            </a:r>
            <a:r>
              <a:rPr lang="en-US" sz="1200" dirty="0">
                <a:solidFill>
                  <a:srgbClr val="0070C0"/>
                </a:solidFill>
              </a:rPr>
              <a:t>;</a:t>
            </a:r>
            <a:endParaRPr lang="ru-RU" sz="1200" dirty="0">
              <a:solidFill>
                <a:srgbClr val="0070C0"/>
              </a:solidFill>
            </a:endParaRPr>
          </a:p>
          <a:p>
            <a:pPr marL="171450" indent="-171450">
              <a:buFont typeface="Arial" panose="020B0604020202020204" pitchFamily="34" charset="0"/>
              <a:buChar char="•"/>
            </a:pPr>
            <a:r>
              <a:rPr lang="ru-RU" sz="1200" dirty="0">
                <a:solidFill>
                  <a:srgbClr val="0070C0"/>
                </a:solidFill>
              </a:rPr>
              <a:t>Сведения о проведенных экспертизах качества медицинской помощи в разрезе диагнозов</a:t>
            </a:r>
            <a:r>
              <a:rPr lang="en-US" sz="1200" dirty="0">
                <a:solidFill>
                  <a:srgbClr val="0070C0"/>
                </a:solidFill>
              </a:rPr>
              <a:t>;</a:t>
            </a:r>
            <a:endParaRPr lang="ru-RU" sz="1200" dirty="0">
              <a:solidFill>
                <a:srgbClr val="0070C0"/>
              </a:solidFill>
            </a:endParaRPr>
          </a:p>
          <a:p>
            <a:pPr marL="171450" indent="-171450">
              <a:buFont typeface="Arial" panose="020B0604020202020204" pitchFamily="34" charset="0"/>
              <a:buChar char="•"/>
            </a:pPr>
            <a:r>
              <a:rPr lang="ru-RU" sz="1200" dirty="0">
                <a:solidFill>
                  <a:srgbClr val="0070C0"/>
                </a:solidFill>
              </a:rPr>
              <a:t>Сведения о проведенных экспертизах качества медицинской помощи в разрезе отделений</a:t>
            </a:r>
            <a:r>
              <a:rPr lang="en-US" sz="1200" dirty="0">
                <a:solidFill>
                  <a:srgbClr val="0070C0"/>
                </a:solidFill>
              </a:rPr>
              <a:t>;</a:t>
            </a:r>
            <a:endParaRPr lang="ru-RU" sz="1200" dirty="0">
              <a:solidFill>
                <a:srgbClr val="0070C0"/>
              </a:solidFill>
            </a:endParaRPr>
          </a:p>
          <a:p>
            <a:pPr marL="171450" indent="-171450">
              <a:buFont typeface="Arial" panose="020B0604020202020204" pitchFamily="34" charset="0"/>
              <a:buChar char="•"/>
            </a:pPr>
            <a:r>
              <a:rPr lang="ru-RU" sz="1200" dirty="0">
                <a:solidFill>
                  <a:srgbClr val="0070C0"/>
                </a:solidFill>
              </a:rPr>
              <a:t>Сведения о проведенных экспертизах качества медицинской помощи по врачам</a:t>
            </a:r>
            <a:r>
              <a:rPr lang="en-US" sz="1200" dirty="0">
                <a:solidFill>
                  <a:srgbClr val="0070C0"/>
                </a:solidFill>
              </a:rPr>
              <a:t>;</a:t>
            </a:r>
            <a:endParaRPr lang="ru-RU" sz="1200" dirty="0">
              <a:solidFill>
                <a:srgbClr val="0070C0"/>
              </a:solidFill>
            </a:endParaRPr>
          </a:p>
          <a:p>
            <a:pPr marL="171450" indent="-171450">
              <a:buFont typeface="Arial" panose="020B0604020202020204" pitchFamily="34" charset="0"/>
              <a:buChar char="•"/>
            </a:pPr>
            <a:r>
              <a:rPr lang="ru-RU" sz="1200" dirty="0">
                <a:solidFill>
                  <a:srgbClr val="0070C0"/>
                </a:solidFill>
              </a:rPr>
              <a:t>Структура выявленных дефектов в разрезе отделений</a:t>
            </a:r>
            <a:r>
              <a:rPr lang="en-US" sz="1200" dirty="0">
                <a:solidFill>
                  <a:srgbClr val="0070C0"/>
                </a:solidFill>
              </a:rPr>
              <a:t>;</a:t>
            </a:r>
            <a:endParaRPr lang="ru-RU" sz="1200" dirty="0">
              <a:solidFill>
                <a:srgbClr val="0070C0"/>
              </a:solidFill>
            </a:endParaRPr>
          </a:p>
          <a:p>
            <a:pPr marL="171450" indent="-171450">
              <a:buFont typeface="Arial" panose="020B0604020202020204" pitchFamily="34" charset="0"/>
              <a:buChar char="•"/>
            </a:pPr>
            <a:r>
              <a:rPr lang="ru-RU" sz="1200" dirty="0">
                <a:solidFill>
                  <a:srgbClr val="0070C0"/>
                </a:solidFill>
              </a:rPr>
              <a:t>Список врачей, допустивших дефекты</a:t>
            </a:r>
            <a:r>
              <a:rPr lang="en-US" sz="1200" dirty="0">
                <a:solidFill>
                  <a:srgbClr val="0070C0"/>
                </a:solidFill>
              </a:rPr>
              <a:t>;</a:t>
            </a:r>
            <a:endParaRPr lang="ru-RU" sz="1200" dirty="0">
              <a:solidFill>
                <a:srgbClr val="0070C0"/>
              </a:solidFill>
            </a:endParaRPr>
          </a:p>
          <a:p>
            <a:pPr marL="171450" indent="-171450">
              <a:buFont typeface="Arial" panose="020B0604020202020204" pitchFamily="34" charset="0"/>
              <a:buChar char="•"/>
            </a:pPr>
            <a:r>
              <a:rPr lang="ru-RU" sz="1200" dirty="0">
                <a:solidFill>
                  <a:srgbClr val="0070C0"/>
                </a:solidFill>
              </a:rPr>
              <a:t>Список историй болезни в разрезе дефектов</a:t>
            </a:r>
            <a:r>
              <a:rPr lang="en-US" sz="1200" dirty="0">
                <a:solidFill>
                  <a:srgbClr val="0070C0"/>
                </a:solidFill>
              </a:rPr>
              <a:t>;</a:t>
            </a:r>
            <a:endParaRPr lang="ru-RU" sz="1200" dirty="0">
              <a:solidFill>
                <a:srgbClr val="0070C0"/>
              </a:solidFill>
            </a:endParaRPr>
          </a:p>
          <a:p>
            <a:pPr marL="171450" indent="-171450">
              <a:buFont typeface="Arial" panose="020B0604020202020204" pitchFamily="34" charset="0"/>
              <a:buChar char="•"/>
            </a:pPr>
            <a:r>
              <a:rPr lang="ru-RU" sz="1200" dirty="0">
                <a:solidFill>
                  <a:srgbClr val="0070C0"/>
                </a:solidFill>
              </a:rPr>
              <a:t>Отчет о проведенных экспертизах качества медицинской помощи по приказу МЗ РФ от 10.05.2017 № 203н по критериям качества</a:t>
            </a:r>
            <a:r>
              <a:rPr lang="en-US" sz="1200" dirty="0">
                <a:solidFill>
                  <a:srgbClr val="0070C0"/>
                </a:solidFill>
              </a:rPr>
              <a:t>;</a:t>
            </a:r>
            <a:endParaRPr lang="ru-RU" sz="1200" dirty="0">
              <a:solidFill>
                <a:srgbClr val="0070C0"/>
              </a:solidFill>
            </a:endParaRPr>
          </a:p>
          <a:p>
            <a:pPr marL="171450" indent="-171450">
              <a:buFont typeface="Arial" panose="020B0604020202020204" pitchFamily="34" charset="0"/>
              <a:buChar char="•"/>
            </a:pPr>
            <a:r>
              <a:rPr lang="ru-RU" sz="1200" dirty="0">
                <a:solidFill>
                  <a:srgbClr val="0070C0"/>
                </a:solidFill>
              </a:rPr>
              <a:t>Отчет о проведенных экспертизах качества медицинской помощи по приказу МЗ РФ от 10.05.2017 № 203н по диагнозам</a:t>
            </a:r>
            <a:r>
              <a:rPr lang="en-US" sz="1200" dirty="0">
                <a:solidFill>
                  <a:srgbClr val="0070C0"/>
                </a:solidFill>
              </a:rPr>
              <a:t>;</a:t>
            </a:r>
            <a:endParaRPr lang="ru-RU" sz="1200" dirty="0">
              <a:solidFill>
                <a:srgbClr val="0070C0"/>
              </a:solidFill>
            </a:endParaRPr>
          </a:p>
          <a:p>
            <a:pPr marL="171450" indent="-171450">
              <a:buFont typeface="Arial" panose="020B0604020202020204" pitchFamily="34" charset="0"/>
              <a:buChar char="•"/>
            </a:pPr>
            <a:r>
              <a:rPr lang="ru-RU" sz="1200" dirty="0">
                <a:solidFill>
                  <a:srgbClr val="0070C0"/>
                </a:solidFill>
              </a:rPr>
              <a:t>Сведения о выполнении критерий качества медицинской помощи по приказу МЗ РФ от 10.05.2017 № 203н (по врачам)</a:t>
            </a:r>
            <a:r>
              <a:rPr lang="en-US" sz="1200" dirty="0" smtClean="0">
                <a:solidFill>
                  <a:srgbClr val="0070C0"/>
                </a:solidFill>
              </a:rPr>
              <a:t>.</a:t>
            </a:r>
            <a:endParaRPr lang="ru-RU" sz="1600" dirty="0">
              <a:solidFill>
                <a:srgbClr val="0070C0"/>
              </a:solidFill>
            </a:endParaRPr>
          </a:p>
        </p:txBody>
      </p:sp>
    </p:spTree>
    <p:extLst>
      <p:ext uri="{BB962C8B-B14F-4D97-AF65-F5344CB8AC3E}">
        <p14:creationId xmlns:p14="http://schemas.microsoft.com/office/powerpoint/2010/main" val="546357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Скругленный прямоугольник 42"/>
          <p:cNvSpPr/>
          <p:nvPr/>
        </p:nvSpPr>
        <p:spPr>
          <a:xfrm>
            <a:off x="328336" y="1365970"/>
            <a:ext cx="1347307" cy="113342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Rectangle 2"/>
          <p:cNvSpPr txBox="1">
            <a:spLocks noChangeArrowheads="1"/>
          </p:cNvSpPr>
          <p:nvPr/>
        </p:nvSpPr>
        <p:spPr>
          <a:xfrm>
            <a:off x="12700" y="840"/>
            <a:ext cx="9131300" cy="276999"/>
          </a:xfrm>
          <a:prstGeom prst="rect">
            <a:avLst/>
          </a:prstGeom>
          <a:noFill/>
          <a:ln/>
        </p:spPr>
        <p:txBody>
          <a:bodyPr vert="horz" wrap="square" lIns="0" tIns="0" rIns="0" bIns="0" anchor="b">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ru-RU" altLang="ru-RU"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Скрининг-экспертиза лечебно-диагностического процесса</a:t>
            </a:r>
          </a:p>
        </p:txBody>
      </p:sp>
      <p:pic>
        <p:nvPicPr>
          <p:cNvPr id="45" name="Picture 11" descr="D:\ИКОНКИ\_Shok_Icons_Pack\Shok Icons Pack\IconShock SuperVista Security\png\encapsulation_256.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13" y="2046588"/>
            <a:ext cx="679743" cy="430542"/>
          </a:xfrm>
          <a:prstGeom prst="rect">
            <a:avLst/>
          </a:prstGeom>
          <a:noFill/>
          <a:extLst>
            <a:ext uri="{909E8E84-426E-40DD-AFC4-6F175D3DCCD1}">
              <a14:hiddenFill xmlns:a14="http://schemas.microsoft.com/office/drawing/2010/main">
                <a:solidFill>
                  <a:srgbClr val="FFFFFF"/>
                </a:solidFill>
              </a14:hiddenFill>
            </a:ext>
          </a:extLst>
        </p:spPr>
      </p:pic>
      <p:sp>
        <p:nvSpPr>
          <p:cNvPr id="46" name="Штриховая стрелка вправо 45"/>
          <p:cNvSpPr/>
          <p:nvPr/>
        </p:nvSpPr>
        <p:spPr bwMode="auto">
          <a:xfrm>
            <a:off x="1773524" y="1444359"/>
            <a:ext cx="720000" cy="540000"/>
          </a:xfrm>
          <a:prstGeom prst="stripedRightArrow">
            <a:avLst>
              <a:gd name="adj1" fmla="val 46257"/>
              <a:gd name="adj2" fmla="val 78071"/>
            </a:avLst>
          </a:prstGeom>
          <a:solidFill>
            <a:srgbClr val="00B0F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a:lnSpc>
                <a:spcPct val="90000"/>
              </a:lnSpc>
              <a:spcBef>
                <a:spcPct val="30000"/>
              </a:spcBef>
              <a:buClr>
                <a:srgbClr val="6E0023"/>
              </a:buClr>
              <a:buFont typeface="Wingdings 2" pitchFamily="18" charset="2"/>
              <a:buChar char="¢"/>
            </a:pPr>
            <a:endParaRPr lang="en-US" dirty="0">
              <a:latin typeface="Segoe" pitchFamily="34" charset="0"/>
            </a:endParaRPr>
          </a:p>
        </p:txBody>
      </p:sp>
      <p:sp>
        <p:nvSpPr>
          <p:cNvPr id="47" name="Штриховая стрелка вправо 46"/>
          <p:cNvSpPr/>
          <p:nvPr/>
        </p:nvSpPr>
        <p:spPr bwMode="auto">
          <a:xfrm rot="16200000">
            <a:off x="883924" y="1631973"/>
            <a:ext cx="252419" cy="643363"/>
          </a:xfrm>
          <a:prstGeom prst="stripedRightArrow">
            <a:avLst>
              <a:gd name="adj1" fmla="val 46257"/>
              <a:gd name="adj2" fmla="val 78071"/>
            </a:avLst>
          </a:prstGeom>
          <a:solidFill>
            <a:srgbClr val="00B050"/>
          </a:solidFill>
          <a:ln w="19050" cap="flat" cmpd="sng" algn="ctr">
            <a:noFill/>
            <a:prstDash val="solid"/>
            <a:round/>
            <a:headEnd type="none" w="med" len="med"/>
            <a:tailEnd type="none" w="med" len="med"/>
          </a:ln>
          <a:effectLst/>
          <a:scene3d>
            <a:camera prst="orthographicFront"/>
            <a:lightRig rig="threePt" dir="t"/>
          </a:scene3d>
          <a:sp3d>
            <a:bevelT/>
            <a:bevelB/>
          </a:sp3d>
        </p:spPr>
        <p:txBody>
          <a:bodyPr vert="horz" wrap="square" lIns="91440" tIns="45720" rIns="91440" bIns="45720" numCol="1" rtlCol="0" anchor="t" anchorCtr="0" compatLnSpc="1">
            <a:prstTxWarp prst="textNoShape">
              <a:avLst/>
            </a:prstTxWarp>
            <a:spAutoFit/>
          </a:bodyPr>
          <a:lstStyle/>
          <a:p>
            <a:pPr>
              <a:lnSpc>
                <a:spcPct val="90000"/>
              </a:lnSpc>
              <a:spcBef>
                <a:spcPct val="30000"/>
              </a:spcBef>
              <a:buClr>
                <a:srgbClr val="6E0023"/>
              </a:buClr>
              <a:buFont typeface="Wingdings 2" pitchFamily="18" charset="2"/>
              <a:buChar char="¢"/>
            </a:pPr>
            <a:endParaRPr lang="en-US" dirty="0">
              <a:latin typeface="Segoe" pitchFamily="34" charset="0"/>
            </a:endParaRPr>
          </a:p>
        </p:txBody>
      </p:sp>
      <p:sp>
        <p:nvSpPr>
          <p:cNvPr id="48" name="Штриховая стрелка вправо 47"/>
          <p:cNvSpPr/>
          <p:nvPr/>
        </p:nvSpPr>
        <p:spPr bwMode="auto">
          <a:xfrm rot="10800000">
            <a:off x="1783502" y="1823896"/>
            <a:ext cx="720000" cy="540000"/>
          </a:xfrm>
          <a:prstGeom prst="stripedRightArrow">
            <a:avLst>
              <a:gd name="adj1" fmla="val 46257"/>
              <a:gd name="adj2" fmla="val 78071"/>
            </a:avLst>
          </a:prstGeom>
          <a:solidFill>
            <a:srgbClr val="00B050"/>
          </a:solidFill>
          <a:ln w="19050" cap="flat" cmpd="sng" algn="ctr">
            <a:noFill/>
            <a:prstDash val="solid"/>
            <a:round/>
            <a:headEnd type="none" w="med" len="med"/>
            <a:tailEnd type="none" w="med" len="med"/>
          </a:ln>
          <a:effectLst/>
          <a:scene3d>
            <a:camera prst="orthographicFront"/>
            <a:lightRig rig="threePt" dir="t"/>
          </a:scene3d>
          <a:sp3d>
            <a:bevelT/>
            <a:bevelB/>
          </a:sp3d>
        </p:spPr>
        <p:txBody>
          <a:bodyPr vert="horz" wrap="square" lIns="91440" tIns="45720" rIns="91440" bIns="45720" numCol="1" rtlCol="0" anchor="t" anchorCtr="0" compatLnSpc="1">
            <a:prstTxWarp prst="textNoShape">
              <a:avLst/>
            </a:prstTxWarp>
            <a:spAutoFit/>
          </a:bodyPr>
          <a:lstStyle/>
          <a:p>
            <a:pPr>
              <a:lnSpc>
                <a:spcPct val="90000"/>
              </a:lnSpc>
              <a:spcBef>
                <a:spcPct val="30000"/>
              </a:spcBef>
              <a:buClr>
                <a:srgbClr val="6E0023"/>
              </a:buClr>
              <a:buFont typeface="Wingdings 2" pitchFamily="18" charset="2"/>
              <a:buChar char="¢"/>
            </a:pPr>
            <a:endParaRPr lang="en-US" dirty="0">
              <a:latin typeface="Segoe" pitchFamily="34" charset="0"/>
            </a:endParaRPr>
          </a:p>
        </p:txBody>
      </p:sp>
      <p:sp>
        <p:nvSpPr>
          <p:cNvPr id="49" name="AutoShape 6"/>
          <p:cNvSpPr>
            <a:spLocks noChangeArrowheads="1"/>
          </p:cNvSpPr>
          <p:nvPr/>
        </p:nvSpPr>
        <p:spPr bwMode="auto">
          <a:xfrm>
            <a:off x="3615459" y="3522865"/>
            <a:ext cx="1800000" cy="720000"/>
          </a:xfrm>
          <a:prstGeom prst="flowChartDecision">
            <a:avLst/>
          </a:prstGeom>
          <a:solidFill>
            <a:srgbClr val="CC0000"/>
          </a:solidFill>
          <a:ln w="31750">
            <a:solidFill>
              <a:schemeClr val="tx1"/>
            </a:solidFill>
            <a:miter lim="800000"/>
            <a:headEnd/>
            <a:tailEnd/>
          </a:ln>
          <a:effectLst/>
          <a:scene3d>
            <a:camera prst="orthographicFront"/>
            <a:lightRig rig="threePt" dir="t"/>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ru-RU" altLang="ru-RU" sz="3200" b="1" dirty="0">
              <a:solidFill>
                <a:srgbClr val="FFFFFF"/>
              </a:solidFill>
              <a:latin typeface="Arial" charset="0"/>
              <a:cs typeface="+mn-cs"/>
            </a:endParaRPr>
          </a:p>
        </p:txBody>
      </p:sp>
      <p:sp>
        <p:nvSpPr>
          <p:cNvPr id="50" name="AutoShape 7"/>
          <p:cNvSpPr>
            <a:spLocks noChangeArrowheads="1"/>
          </p:cNvSpPr>
          <p:nvPr/>
        </p:nvSpPr>
        <p:spPr bwMode="auto">
          <a:xfrm rot="10800000">
            <a:off x="245663" y="345460"/>
            <a:ext cx="1969980" cy="851990"/>
          </a:xfrm>
          <a:prstGeom prst="foldedCorner">
            <a:avLst>
              <a:gd name="adj" fmla="val 13666"/>
            </a:avLst>
          </a:prstGeom>
          <a:solidFill>
            <a:srgbClr val="0070C0"/>
          </a:solidFill>
          <a:ln w="31750">
            <a:solidFill>
              <a:schemeClr val="tx1"/>
            </a:solidFill>
            <a:round/>
            <a:headEnd/>
            <a:tailEnd/>
          </a:ln>
          <a:effectLst/>
          <a:scene3d>
            <a:camera prst="orthographicFront"/>
            <a:lightRig rig="threePt" dir="t"/>
          </a:scene3d>
          <a:sp3d prstMaterial="matte"/>
        </p:spPr>
        <p:txBody>
          <a:bodyPr rot="10800000" wrap="none" anchor="ctr"/>
          <a:lstStyle/>
          <a:p>
            <a:pPr algn="ctr"/>
            <a:r>
              <a:rPr lang="ru-RU" altLang="ru-RU" sz="1400" b="1" dirty="0">
                <a:solidFill>
                  <a:srgbClr val="FFFFFF"/>
                </a:solidFill>
                <a:latin typeface="Arial" charset="0"/>
                <a:cs typeface="+mn-cs"/>
              </a:rPr>
              <a:t>Модели</a:t>
            </a:r>
            <a:endParaRPr lang="en-US" altLang="ru-RU" sz="1400" b="1" dirty="0">
              <a:solidFill>
                <a:srgbClr val="FFFFFF"/>
              </a:solidFill>
              <a:latin typeface="Arial" charset="0"/>
              <a:cs typeface="+mn-cs"/>
            </a:endParaRPr>
          </a:p>
          <a:p>
            <a:pPr algn="ctr"/>
            <a:r>
              <a:rPr lang="ru-RU" altLang="ru-RU" sz="1400" b="1" dirty="0">
                <a:solidFill>
                  <a:srgbClr val="FFFFFF"/>
                </a:solidFill>
                <a:latin typeface="Arial" charset="0"/>
                <a:cs typeface="+mn-cs"/>
              </a:rPr>
              <a:t>Стандарты</a:t>
            </a:r>
          </a:p>
          <a:p>
            <a:pPr algn="ctr"/>
            <a:r>
              <a:rPr lang="ru-RU" altLang="ru-RU" sz="1400" b="1" dirty="0">
                <a:solidFill>
                  <a:srgbClr val="FFFFFF"/>
                </a:solidFill>
                <a:latin typeface="Arial" charset="0"/>
                <a:cs typeface="+mn-cs"/>
              </a:rPr>
              <a:t>Схемы лечения</a:t>
            </a:r>
          </a:p>
        </p:txBody>
      </p:sp>
      <p:sp>
        <p:nvSpPr>
          <p:cNvPr id="51" name="AutoShape 29"/>
          <p:cNvSpPr>
            <a:spLocks noChangeArrowheads="1"/>
          </p:cNvSpPr>
          <p:nvPr/>
        </p:nvSpPr>
        <p:spPr bwMode="auto">
          <a:xfrm>
            <a:off x="2901808" y="1365970"/>
            <a:ext cx="3313113" cy="901307"/>
          </a:xfrm>
          <a:prstGeom prst="roundRect">
            <a:avLst>
              <a:gd name="adj" fmla="val 16667"/>
            </a:avLst>
          </a:prstGeom>
          <a:solidFill>
            <a:srgbClr val="4A52E8"/>
          </a:solidFill>
          <a:ln w="25400">
            <a:solidFill>
              <a:schemeClr val="tx1"/>
            </a:solidFill>
            <a:round/>
            <a:headEnd/>
            <a:tailEnd/>
          </a:ln>
          <a:effectLst/>
          <a:scene3d>
            <a:camera prst="orthographicFront"/>
            <a:lightRig rig="threePt" dir="t"/>
          </a:scene3d>
          <a:sp3d>
            <a:bevelT w="165100" prst="coolSlant"/>
          </a:sp3d>
        </p:spPr>
        <p:txBody>
          <a:bodyPr wrap="none" anchor="ctr"/>
          <a:lstStyle/>
          <a:p>
            <a:pPr algn="ctr">
              <a:lnSpc>
                <a:spcPts val="1800"/>
              </a:lnSpc>
              <a:buClr>
                <a:srgbClr val="FF0000"/>
              </a:buClr>
              <a:buSzPct val="150000"/>
              <a:buFont typeface="Wingdings" pitchFamily="2" charset="2"/>
              <a:buNone/>
            </a:pPr>
            <a:r>
              <a:rPr lang="ru-RU" altLang="ru-RU" b="1" dirty="0">
                <a:solidFill>
                  <a:srgbClr val="FFFFFF"/>
                </a:solidFill>
                <a:latin typeface="Arial" charset="0"/>
                <a:cs typeface="+mn-cs"/>
              </a:rPr>
              <a:t>«Скрининг-экспертиза»</a:t>
            </a:r>
          </a:p>
        </p:txBody>
      </p:sp>
      <p:sp>
        <p:nvSpPr>
          <p:cNvPr id="52" name="Штриховая стрелка вправо 51"/>
          <p:cNvSpPr/>
          <p:nvPr/>
        </p:nvSpPr>
        <p:spPr bwMode="auto">
          <a:xfrm rot="10800000">
            <a:off x="6186823" y="1463328"/>
            <a:ext cx="540000" cy="720000"/>
          </a:xfrm>
          <a:prstGeom prst="stripedRightArrow">
            <a:avLst>
              <a:gd name="adj1" fmla="val 46257"/>
              <a:gd name="adj2" fmla="val 78071"/>
            </a:avLst>
          </a:prstGeom>
          <a:solidFill>
            <a:srgbClr val="00B050"/>
          </a:solidFill>
          <a:ln w="19050" cap="flat" cmpd="sng" algn="ctr">
            <a:noFill/>
            <a:prstDash val="solid"/>
            <a:round/>
            <a:headEnd type="none" w="med" len="med"/>
            <a:tailEnd type="none" w="med" len="med"/>
          </a:ln>
          <a:effectLst/>
          <a:scene3d>
            <a:camera prst="orthographicFront"/>
            <a:lightRig rig="threePt" dir="t"/>
          </a:scene3d>
          <a:sp3d>
            <a:bevelT/>
            <a:bevelB/>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30000"/>
              </a:spcBef>
              <a:spcAft>
                <a:spcPct val="0"/>
              </a:spcAft>
              <a:buClr>
                <a:srgbClr val="6E0023"/>
              </a:buClr>
              <a:buSzTx/>
              <a:buFont typeface="Wingdings 2" pitchFamily="18" charset="2"/>
              <a:buChar char="¢"/>
              <a:tabLst/>
            </a:pPr>
            <a:endParaRPr kumimoji="0" lang="en-US" sz="1800" b="0" i="0" u="none" strike="noStrike" cap="none" normalizeH="0" baseline="0" dirty="0">
              <a:ln>
                <a:noFill/>
              </a:ln>
              <a:solidFill>
                <a:schemeClr val="bg2"/>
              </a:solidFill>
              <a:effectLst/>
              <a:latin typeface="Segoe" pitchFamily="34" charset="0"/>
            </a:endParaRPr>
          </a:p>
        </p:txBody>
      </p:sp>
      <p:sp>
        <p:nvSpPr>
          <p:cNvPr id="53" name="AutoShape 7"/>
          <p:cNvSpPr>
            <a:spLocks noChangeArrowheads="1"/>
          </p:cNvSpPr>
          <p:nvPr/>
        </p:nvSpPr>
        <p:spPr bwMode="auto">
          <a:xfrm rot="10800000">
            <a:off x="6726824" y="1387658"/>
            <a:ext cx="2160000" cy="810000"/>
          </a:xfrm>
          <a:prstGeom prst="foldedCorner">
            <a:avLst>
              <a:gd name="adj" fmla="val 10424"/>
            </a:avLst>
          </a:prstGeom>
          <a:solidFill>
            <a:srgbClr val="00B050"/>
          </a:solidFill>
          <a:ln w="31750">
            <a:solidFill>
              <a:schemeClr val="tx1"/>
            </a:solidFill>
            <a:round/>
            <a:headEnd/>
            <a:tailEnd/>
          </a:ln>
          <a:effectLst/>
        </p:spPr>
        <p:txBody>
          <a:bodyPr rot="10800000" wrap="none" anchor="ctr"/>
          <a:lstStyle/>
          <a:p>
            <a:pPr algn="ctr"/>
            <a:r>
              <a:rPr lang="ru-RU" altLang="ru-RU" sz="1400" b="1" dirty="0">
                <a:solidFill>
                  <a:srgbClr val="FFFFFF"/>
                </a:solidFill>
                <a:latin typeface="Arial" charset="0"/>
                <a:cs typeface="+mn-cs"/>
              </a:rPr>
              <a:t>Электронная</a:t>
            </a:r>
          </a:p>
          <a:p>
            <a:pPr algn="ctr"/>
            <a:r>
              <a:rPr lang="ru-RU" altLang="ru-RU" sz="1400" b="1" dirty="0">
                <a:solidFill>
                  <a:srgbClr val="FFFFFF"/>
                </a:solidFill>
                <a:latin typeface="Arial" charset="0"/>
                <a:cs typeface="+mn-cs"/>
              </a:rPr>
              <a:t>медицинская</a:t>
            </a:r>
          </a:p>
          <a:p>
            <a:pPr algn="ctr"/>
            <a:r>
              <a:rPr lang="ru-RU" altLang="ru-RU" sz="1400" b="1" dirty="0">
                <a:solidFill>
                  <a:srgbClr val="FFFFFF"/>
                </a:solidFill>
                <a:latin typeface="Arial" charset="0"/>
                <a:cs typeface="+mn-cs"/>
              </a:rPr>
              <a:t>карта</a:t>
            </a:r>
          </a:p>
        </p:txBody>
      </p:sp>
      <p:grpSp>
        <p:nvGrpSpPr>
          <p:cNvPr id="54" name="Группа 53"/>
          <p:cNvGrpSpPr/>
          <p:nvPr/>
        </p:nvGrpSpPr>
        <p:grpSpPr>
          <a:xfrm>
            <a:off x="2427825" y="345462"/>
            <a:ext cx="4515901" cy="866872"/>
            <a:chOff x="9081945" y="3828539"/>
            <a:chExt cx="4680000" cy="1260000"/>
          </a:xfrm>
        </p:grpSpPr>
        <p:sp>
          <p:nvSpPr>
            <p:cNvPr id="55" name="Rectangle 28"/>
            <p:cNvSpPr>
              <a:spLocks noChangeArrowheads="1"/>
            </p:cNvSpPr>
            <p:nvPr/>
          </p:nvSpPr>
          <p:spPr bwMode="auto">
            <a:xfrm>
              <a:off x="9081945" y="3828539"/>
              <a:ext cx="4680000" cy="1260000"/>
            </a:xfrm>
            <a:prstGeom prst="rect">
              <a:avLst/>
            </a:prstGeom>
            <a:solidFill>
              <a:srgbClr val="1E3CB4"/>
            </a:solidFill>
            <a:ln w="25400">
              <a:solidFill>
                <a:schemeClr val="tx1"/>
              </a:solidFill>
              <a:miter lim="800000"/>
              <a:headEnd/>
              <a:tailEnd/>
            </a:ln>
            <a:effectLst/>
            <a:scene3d>
              <a:camera prst="orthographicFront"/>
              <a:lightRig rig="threePt" dir="t"/>
            </a:scene3d>
            <a:sp3d>
              <a:bevelT w="165100" prst="coolSlant"/>
            </a:sp3d>
          </p:spPr>
          <p:txBody>
            <a:bodyPr wrap="none" anchor="ctr"/>
            <a:lstStyle/>
            <a:p>
              <a:pPr algn="ctr">
                <a:lnSpc>
                  <a:spcPts val="1800"/>
                </a:lnSpc>
                <a:buClr>
                  <a:srgbClr val="FF0000"/>
                </a:buClr>
                <a:buSzPct val="150000"/>
                <a:buFont typeface="Wingdings" pitchFamily="2" charset="2"/>
                <a:buNone/>
              </a:pPr>
              <a:endParaRPr lang="ru-RU" altLang="ru-RU" sz="2400" b="1">
                <a:solidFill>
                  <a:srgbClr val="FFFFFF"/>
                </a:solidFill>
                <a:latin typeface="Arial" charset="0"/>
                <a:cs typeface="+mn-cs"/>
              </a:endParaRPr>
            </a:p>
          </p:txBody>
        </p:sp>
        <p:sp>
          <p:nvSpPr>
            <p:cNvPr id="56" name="Скругленный прямоугольник 55"/>
            <p:cNvSpPr/>
            <p:nvPr/>
          </p:nvSpPr>
          <p:spPr bwMode="auto">
            <a:xfrm>
              <a:off x="9312130" y="3875227"/>
              <a:ext cx="4228959" cy="422087"/>
            </a:xfrm>
            <a:prstGeom prst="roundRect">
              <a:avLst>
                <a:gd name="adj" fmla="val 8288"/>
              </a:avLst>
            </a:prstGeom>
            <a:solidFill>
              <a:srgbClr val="0070C0"/>
            </a:solidFill>
            <a:ln w="19050" cap="flat" cmpd="sng" algn="ctr">
              <a:noFill/>
              <a:prstDash val="sysDot"/>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spAutoFit/>
            </a:bodyPr>
            <a:lstStyle/>
            <a:p>
              <a:pPr algn="ctr"/>
              <a:r>
                <a:rPr lang="ru-RU" sz="1200" b="1" dirty="0">
                  <a:solidFill>
                    <a:schemeClr val="bg1"/>
                  </a:solidFill>
                </a:rPr>
                <a:t>Задание коэффициентов значимости</a:t>
              </a:r>
            </a:p>
          </p:txBody>
        </p:sp>
        <p:graphicFrame>
          <p:nvGraphicFramePr>
            <p:cNvPr id="57" name="Объект 56"/>
            <p:cNvGraphicFramePr>
              <a:graphicFrameLocks/>
            </p:cNvGraphicFramePr>
            <p:nvPr/>
          </p:nvGraphicFramePr>
          <p:xfrm>
            <a:off x="12974352" y="4347209"/>
            <a:ext cx="540000" cy="540000"/>
          </p:xfrm>
          <a:graphic>
            <a:graphicData uri="http://schemas.openxmlformats.org/presentationml/2006/ole">
              <mc:AlternateContent xmlns:mc="http://schemas.openxmlformats.org/markup-compatibility/2006">
                <mc:Choice xmlns:v="urn:schemas-microsoft-com:vml" Requires="v">
                  <p:oleObj spid="_x0000_s47407" name="Формула" r:id="rId5" imgW="253890" imgH="241195" progId="Equation.3">
                    <p:embed/>
                  </p:oleObj>
                </mc:Choice>
                <mc:Fallback>
                  <p:oleObj name="Формула" r:id="rId5" imgW="253890" imgH="241195" progId="Equation.3">
                    <p:embed/>
                    <p:pic>
                      <p:nvPicPr>
                        <p:cNvPr id="57" name="Объект 5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74352" y="4347209"/>
                          <a:ext cx="540000" cy="540000"/>
                        </a:xfrm>
                        <a:prstGeom prst="rect">
                          <a:avLst/>
                        </a:prstGeom>
                        <a:solidFill>
                          <a:srgbClr val="8ADFFF"/>
                        </a:solidFill>
                      </p:spPr>
                    </p:pic>
                  </p:oleObj>
                </mc:Fallback>
              </mc:AlternateContent>
            </a:graphicData>
          </a:graphic>
        </p:graphicFrame>
        <p:graphicFrame>
          <p:nvGraphicFramePr>
            <p:cNvPr id="58" name="Объект 57"/>
            <p:cNvGraphicFramePr>
              <a:graphicFrameLocks/>
            </p:cNvGraphicFramePr>
            <p:nvPr/>
          </p:nvGraphicFramePr>
          <p:xfrm>
            <a:off x="12125325" y="4361145"/>
            <a:ext cx="540000" cy="540000"/>
          </p:xfrm>
          <a:graphic>
            <a:graphicData uri="http://schemas.openxmlformats.org/presentationml/2006/ole">
              <mc:AlternateContent xmlns:mc="http://schemas.openxmlformats.org/markup-compatibility/2006">
                <mc:Choice xmlns:v="urn:schemas-microsoft-com:vml" Requires="v">
                  <p:oleObj spid="_x0000_s47408" name="Формула" r:id="rId7" imgW="228600" imgH="241200" progId="Equation.3">
                    <p:embed/>
                  </p:oleObj>
                </mc:Choice>
                <mc:Fallback>
                  <p:oleObj name="Формула" r:id="rId7" imgW="228600" imgH="241200" progId="Equation.3">
                    <p:embed/>
                    <p:pic>
                      <p:nvPicPr>
                        <p:cNvPr id="58" name="Объект 5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25325" y="4361145"/>
                          <a:ext cx="540000" cy="540000"/>
                        </a:xfrm>
                        <a:prstGeom prst="rect">
                          <a:avLst/>
                        </a:prstGeom>
                        <a:solidFill>
                          <a:srgbClr val="8ADFFF"/>
                        </a:solidFill>
                      </p:spPr>
                    </p:pic>
                  </p:oleObj>
                </mc:Fallback>
              </mc:AlternateContent>
            </a:graphicData>
          </a:graphic>
        </p:graphicFrame>
        <p:graphicFrame>
          <p:nvGraphicFramePr>
            <p:cNvPr id="59" name="Объект 58"/>
            <p:cNvGraphicFramePr>
              <a:graphicFrameLocks/>
            </p:cNvGraphicFramePr>
            <p:nvPr/>
          </p:nvGraphicFramePr>
          <p:xfrm>
            <a:off x="11183795" y="4389714"/>
            <a:ext cx="540000" cy="540000"/>
          </p:xfrm>
          <a:graphic>
            <a:graphicData uri="http://schemas.openxmlformats.org/presentationml/2006/ole">
              <mc:AlternateContent xmlns:mc="http://schemas.openxmlformats.org/markup-compatibility/2006">
                <mc:Choice xmlns:v="urn:schemas-microsoft-com:vml" Requires="v">
                  <p:oleObj spid="_x0000_s47409" name="Формула" r:id="rId9" imgW="228600" imgH="241200" progId="Equation.3">
                    <p:embed/>
                  </p:oleObj>
                </mc:Choice>
                <mc:Fallback>
                  <p:oleObj name="Формула" r:id="rId9" imgW="228600" imgH="241200" progId="Equation.3">
                    <p:embed/>
                    <p:pic>
                      <p:nvPicPr>
                        <p:cNvPr id="59" name="Объект 5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83795" y="4389714"/>
                          <a:ext cx="540000" cy="540000"/>
                        </a:xfrm>
                        <a:prstGeom prst="rect">
                          <a:avLst/>
                        </a:prstGeom>
                        <a:solidFill>
                          <a:srgbClr val="8ADFFF"/>
                        </a:solidFill>
                      </p:spPr>
                    </p:pic>
                  </p:oleObj>
                </mc:Fallback>
              </mc:AlternateContent>
            </a:graphicData>
          </a:graphic>
        </p:graphicFrame>
        <p:graphicFrame>
          <p:nvGraphicFramePr>
            <p:cNvPr id="60" name="Объект 59"/>
            <p:cNvGraphicFramePr>
              <a:graphicFrameLocks/>
            </p:cNvGraphicFramePr>
            <p:nvPr/>
          </p:nvGraphicFramePr>
          <p:xfrm>
            <a:off x="10217800" y="4392503"/>
            <a:ext cx="540000" cy="540000"/>
          </p:xfrm>
          <a:graphic>
            <a:graphicData uri="http://schemas.openxmlformats.org/presentationml/2006/ole">
              <mc:AlternateContent xmlns:mc="http://schemas.openxmlformats.org/markup-compatibility/2006">
                <mc:Choice xmlns:v="urn:schemas-microsoft-com:vml" Requires="v">
                  <p:oleObj spid="_x0000_s47410" name="Формула" r:id="rId11" imgW="266400" imgH="241200" progId="Equation.3">
                    <p:embed/>
                  </p:oleObj>
                </mc:Choice>
                <mc:Fallback>
                  <p:oleObj name="Формула" r:id="rId11" imgW="266400" imgH="241200" progId="Equation.3">
                    <p:embed/>
                    <p:pic>
                      <p:nvPicPr>
                        <p:cNvPr id="60" name="Объект 59"/>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17800" y="4392503"/>
                          <a:ext cx="540000" cy="540000"/>
                        </a:xfrm>
                        <a:prstGeom prst="rect">
                          <a:avLst/>
                        </a:prstGeom>
                        <a:solidFill>
                          <a:srgbClr val="8ADFFF"/>
                        </a:solidFill>
                      </p:spPr>
                    </p:pic>
                  </p:oleObj>
                </mc:Fallback>
              </mc:AlternateContent>
            </a:graphicData>
          </a:graphic>
        </p:graphicFrame>
        <p:graphicFrame>
          <p:nvGraphicFramePr>
            <p:cNvPr id="61" name="Объект 60"/>
            <p:cNvGraphicFramePr>
              <a:graphicFrameLocks/>
            </p:cNvGraphicFramePr>
            <p:nvPr/>
          </p:nvGraphicFramePr>
          <p:xfrm>
            <a:off x="9312131" y="4370670"/>
            <a:ext cx="540001" cy="540001"/>
          </p:xfrm>
          <a:graphic>
            <a:graphicData uri="http://schemas.openxmlformats.org/presentationml/2006/ole">
              <mc:AlternateContent xmlns:mc="http://schemas.openxmlformats.org/markup-compatibility/2006">
                <mc:Choice xmlns:v="urn:schemas-microsoft-com:vml" Requires="v">
                  <p:oleObj spid="_x0000_s47411" name="Формула" r:id="rId13" imgW="279360" imgH="241200" progId="Equation.3">
                    <p:embed/>
                  </p:oleObj>
                </mc:Choice>
                <mc:Fallback>
                  <p:oleObj name="Формула" r:id="rId13" imgW="279360" imgH="241200" progId="Equation.3">
                    <p:embed/>
                    <p:pic>
                      <p:nvPicPr>
                        <p:cNvPr id="61" name="Объект 60"/>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12131" y="4370670"/>
                          <a:ext cx="540001" cy="540001"/>
                        </a:xfrm>
                        <a:prstGeom prst="rect">
                          <a:avLst/>
                        </a:prstGeom>
                        <a:solidFill>
                          <a:srgbClr val="8ADFFF"/>
                        </a:solidFill>
                      </p:spPr>
                    </p:pic>
                  </p:oleObj>
                </mc:Fallback>
              </mc:AlternateContent>
            </a:graphicData>
          </a:graphic>
        </p:graphicFrame>
      </p:grpSp>
      <p:sp>
        <p:nvSpPr>
          <p:cNvPr id="62" name="Штриховая стрелка вправо 61"/>
          <p:cNvSpPr/>
          <p:nvPr/>
        </p:nvSpPr>
        <p:spPr bwMode="auto">
          <a:xfrm rot="5400000">
            <a:off x="4355921" y="1026219"/>
            <a:ext cx="360000" cy="720000"/>
          </a:xfrm>
          <a:prstGeom prst="stripedRightArrow">
            <a:avLst>
              <a:gd name="adj1" fmla="val 46257"/>
              <a:gd name="adj2" fmla="val 78071"/>
            </a:avLst>
          </a:prstGeom>
          <a:solidFill>
            <a:srgbClr val="00B0F0"/>
          </a:solidFill>
          <a:ln w="19050" cap="flat" cmpd="sng" algn="ctr">
            <a:noFill/>
            <a:prstDash val="solid"/>
            <a:round/>
            <a:headEnd type="none" w="med" len="med"/>
            <a:tailEnd type="none" w="med" len="med"/>
          </a:ln>
          <a:effectLst/>
          <a:scene3d>
            <a:camera prst="orthographicFront"/>
            <a:lightRig rig="threePt" dir="t"/>
          </a:scene3d>
          <a:sp3d>
            <a:bevelT/>
            <a:bevelB/>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30000"/>
              </a:spcBef>
              <a:spcAft>
                <a:spcPct val="0"/>
              </a:spcAft>
              <a:buClr>
                <a:srgbClr val="6E0023"/>
              </a:buClr>
              <a:buSzTx/>
              <a:buFont typeface="Wingdings 2" pitchFamily="18" charset="2"/>
              <a:buChar char="¢"/>
              <a:tabLst/>
            </a:pPr>
            <a:endParaRPr kumimoji="0" lang="en-US" sz="1800" b="0" i="0" u="none" strike="noStrike" cap="none" normalizeH="0" baseline="0" dirty="0">
              <a:ln>
                <a:noFill/>
              </a:ln>
              <a:solidFill>
                <a:schemeClr val="bg2"/>
              </a:solidFill>
              <a:effectLst/>
              <a:latin typeface="Segoe" pitchFamily="34" charset="0"/>
            </a:endParaRPr>
          </a:p>
        </p:txBody>
      </p:sp>
      <p:sp>
        <p:nvSpPr>
          <p:cNvPr id="63" name="AutoShape 7"/>
          <p:cNvSpPr>
            <a:spLocks noChangeArrowheads="1"/>
          </p:cNvSpPr>
          <p:nvPr/>
        </p:nvSpPr>
        <p:spPr bwMode="auto">
          <a:xfrm rot="10800000">
            <a:off x="7056075" y="3510394"/>
            <a:ext cx="1800000" cy="720000"/>
          </a:xfrm>
          <a:prstGeom prst="foldedCorner">
            <a:avLst>
              <a:gd name="adj" fmla="val 10424"/>
            </a:avLst>
          </a:prstGeom>
          <a:solidFill>
            <a:srgbClr val="FF0000"/>
          </a:solidFill>
          <a:ln w="31750">
            <a:solidFill>
              <a:schemeClr val="tx1"/>
            </a:solidFill>
            <a:round/>
            <a:headEnd/>
            <a:tailEnd/>
          </a:ln>
          <a:effectLst/>
        </p:spPr>
        <p:txBody>
          <a:bodyPr rot="10800000" wrap="none" anchor="ctr"/>
          <a:lstStyle/>
          <a:p>
            <a:pPr algn="ctr"/>
            <a:r>
              <a:rPr lang="ru-RU" altLang="ru-RU" sz="1400" b="1" dirty="0">
                <a:solidFill>
                  <a:srgbClr val="FFFFFF"/>
                </a:solidFill>
                <a:latin typeface="Arial" charset="0"/>
                <a:cs typeface="+mn-cs"/>
              </a:rPr>
              <a:t>Проблемный </a:t>
            </a:r>
          </a:p>
          <a:p>
            <a:pPr algn="ctr"/>
            <a:r>
              <a:rPr lang="ru-RU" altLang="ru-RU" sz="1400" b="1" dirty="0">
                <a:solidFill>
                  <a:srgbClr val="FFFFFF"/>
                </a:solidFill>
                <a:latin typeface="Arial" charset="0"/>
                <a:cs typeface="+mn-cs"/>
              </a:rPr>
              <a:t>лист</a:t>
            </a:r>
          </a:p>
        </p:txBody>
      </p:sp>
      <p:sp>
        <p:nvSpPr>
          <p:cNvPr id="64" name="AutoShape 29"/>
          <p:cNvSpPr>
            <a:spLocks noChangeArrowheads="1"/>
          </p:cNvSpPr>
          <p:nvPr/>
        </p:nvSpPr>
        <p:spPr bwMode="auto">
          <a:xfrm>
            <a:off x="1326915" y="3505131"/>
            <a:ext cx="900000" cy="720000"/>
          </a:xfrm>
          <a:prstGeom prst="roundRect">
            <a:avLst>
              <a:gd name="adj" fmla="val 50000"/>
            </a:avLst>
          </a:prstGeom>
          <a:solidFill>
            <a:srgbClr val="009644"/>
          </a:solidFill>
          <a:ln w="25400">
            <a:solidFill>
              <a:schemeClr val="tx1"/>
            </a:solidFill>
            <a:round/>
            <a:headEnd/>
            <a:tailEnd/>
          </a:ln>
          <a:effectLst/>
          <a:scene3d>
            <a:camera prst="orthographicFront"/>
            <a:lightRig rig="threePt" dir="t"/>
          </a:scene3d>
          <a:sp3d>
            <a:bevelT w="165100" prst="coolSlant"/>
          </a:sp3d>
        </p:spPr>
        <p:txBody>
          <a:bodyPr wrap="none" anchor="ctr"/>
          <a:lstStyle/>
          <a:p>
            <a:pPr algn="ctr">
              <a:lnSpc>
                <a:spcPts val="1800"/>
              </a:lnSpc>
              <a:buClr>
                <a:srgbClr val="FF0000"/>
              </a:buClr>
              <a:buSzPct val="150000"/>
              <a:buFont typeface="Wingdings" pitchFamily="2" charset="2"/>
              <a:buNone/>
            </a:pPr>
            <a:r>
              <a:rPr lang="ru-RU" altLang="ru-RU" b="1" dirty="0">
                <a:solidFill>
                  <a:srgbClr val="FFFFFF"/>
                </a:solidFill>
                <a:latin typeface="Arial" charset="0"/>
                <a:cs typeface="+mn-cs"/>
              </a:rPr>
              <a:t>ОК!</a:t>
            </a:r>
          </a:p>
        </p:txBody>
      </p:sp>
      <p:cxnSp>
        <p:nvCxnSpPr>
          <p:cNvPr id="65" name="AutoShape 10"/>
          <p:cNvCxnSpPr>
            <a:cxnSpLocks noChangeShapeType="1"/>
          </p:cNvCxnSpPr>
          <p:nvPr/>
        </p:nvCxnSpPr>
        <p:spPr bwMode="auto">
          <a:xfrm rot="16200000" flipV="1">
            <a:off x="212401" y="2784856"/>
            <a:ext cx="1332000" cy="828000"/>
          </a:xfrm>
          <a:prstGeom prst="bentConnector3">
            <a:avLst>
              <a:gd name="adj1" fmla="val -900"/>
            </a:avLst>
          </a:prstGeom>
          <a:noFill/>
          <a:ln w="31750">
            <a:solidFill>
              <a:schemeClr val="tx1"/>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11"/>
          <p:cNvCxnSpPr>
            <a:cxnSpLocks noChangeShapeType="1"/>
          </p:cNvCxnSpPr>
          <p:nvPr/>
        </p:nvCxnSpPr>
        <p:spPr bwMode="auto">
          <a:xfrm rot="5400000" flipH="1" flipV="1">
            <a:off x="8013400" y="2858877"/>
            <a:ext cx="1296000" cy="0"/>
          </a:xfrm>
          <a:prstGeom prst="bentConnector3">
            <a:avLst>
              <a:gd name="adj1" fmla="val 50000"/>
            </a:avLst>
          </a:prstGeom>
          <a:noFill/>
          <a:ln w="31750">
            <a:solidFill>
              <a:schemeClr val="tx1"/>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11"/>
          <p:cNvCxnSpPr>
            <a:cxnSpLocks noChangeShapeType="1"/>
          </p:cNvCxnSpPr>
          <p:nvPr/>
        </p:nvCxnSpPr>
        <p:spPr bwMode="auto">
          <a:xfrm flipV="1">
            <a:off x="5479013" y="3878276"/>
            <a:ext cx="1584000" cy="0"/>
          </a:xfrm>
          <a:prstGeom prst="bentConnector3">
            <a:avLst>
              <a:gd name="adj1" fmla="val -746"/>
            </a:avLst>
          </a:prstGeom>
          <a:noFill/>
          <a:ln w="31750">
            <a:solidFill>
              <a:schemeClr val="tx1"/>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AutoShape 11"/>
          <p:cNvCxnSpPr>
            <a:cxnSpLocks noChangeShapeType="1"/>
          </p:cNvCxnSpPr>
          <p:nvPr/>
        </p:nvCxnSpPr>
        <p:spPr bwMode="auto">
          <a:xfrm rot="10800000">
            <a:off x="2245686" y="3885122"/>
            <a:ext cx="1332000" cy="0"/>
          </a:xfrm>
          <a:prstGeom prst="bentConnector3">
            <a:avLst>
              <a:gd name="adj1" fmla="val 50000"/>
            </a:avLst>
          </a:prstGeom>
          <a:noFill/>
          <a:ln w="31750">
            <a:solidFill>
              <a:schemeClr val="tx1"/>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9" name="Группа 68"/>
          <p:cNvGrpSpPr/>
          <p:nvPr/>
        </p:nvGrpSpPr>
        <p:grpSpPr>
          <a:xfrm>
            <a:off x="600075" y="2611313"/>
            <a:ext cx="7920000" cy="747879"/>
            <a:chOff x="600075" y="3931438"/>
            <a:chExt cx="7920000" cy="1584000"/>
          </a:xfrm>
        </p:grpSpPr>
        <p:sp>
          <p:nvSpPr>
            <p:cNvPr id="70" name="Rectangle 28"/>
            <p:cNvSpPr>
              <a:spLocks noChangeArrowheads="1"/>
            </p:cNvSpPr>
            <p:nvPr/>
          </p:nvSpPr>
          <p:spPr bwMode="auto">
            <a:xfrm>
              <a:off x="600075" y="3931438"/>
              <a:ext cx="7920000" cy="1584000"/>
            </a:xfrm>
            <a:prstGeom prst="rect">
              <a:avLst/>
            </a:prstGeom>
            <a:solidFill>
              <a:srgbClr val="1E3CB4"/>
            </a:solidFill>
            <a:ln w="25400">
              <a:solidFill>
                <a:schemeClr val="tx1"/>
              </a:solidFill>
              <a:miter lim="800000"/>
              <a:headEnd/>
              <a:tailEnd/>
            </a:ln>
            <a:effectLst/>
            <a:scene3d>
              <a:camera prst="orthographicFront"/>
              <a:lightRig rig="threePt" dir="t"/>
            </a:scene3d>
            <a:sp3d>
              <a:bevelT w="165100" prst="coolSlant"/>
            </a:sp3d>
          </p:spPr>
          <p:txBody>
            <a:bodyPr wrap="none" anchor="ctr"/>
            <a:lstStyle/>
            <a:p>
              <a:pPr algn="ctr">
                <a:lnSpc>
                  <a:spcPts val="1800"/>
                </a:lnSpc>
                <a:buClr>
                  <a:srgbClr val="FF0000"/>
                </a:buClr>
                <a:buSzPct val="150000"/>
                <a:buFont typeface="Wingdings" pitchFamily="2" charset="2"/>
                <a:buNone/>
              </a:pPr>
              <a:endParaRPr lang="ru-RU" altLang="ru-RU" sz="2400" b="1">
                <a:solidFill>
                  <a:srgbClr val="FFFFFF"/>
                </a:solidFill>
                <a:latin typeface="Arial" charset="0"/>
                <a:cs typeface="+mn-cs"/>
              </a:endParaRPr>
            </a:p>
          </p:txBody>
        </p:sp>
        <p:graphicFrame>
          <p:nvGraphicFramePr>
            <p:cNvPr id="71" name="Объект 70"/>
            <p:cNvGraphicFramePr>
              <a:graphicFrameLocks noChangeAspect="1"/>
            </p:cNvGraphicFramePr>
            <p:nvPr>
              <p:extLst>
                <p:ext uri="{D42A27DB-BD31-4B8C-83A1-F6EECF244321}">
                  <p14:modId xmlns:p14="http://schemas.microsoft.com/office/powerpoint/2010/main" val="3793995524"/>
                </p:ext>
              </p:extLst>
            </p:nvPr>
          </p:nvGraphicFramePr>
          <p:xfrm>
            <a:off x="989569" y="4441441"/>
            <a:ext cx="6966970" cy="979015"/>
          </p:xfrm>
          <a:graphic>
            <a:graphicData uri="http://schemas.openxmlformats.org/presentationml/2006/ole">
              <mc:AlternateContent xmlns:mc="http://schemas.openxmlformats.org/markup-compatibility/2006">
                <mc:Choice xmlns:v="urn:schemas-microsoft-com:vml" Requires="v">
                  <p:oleObj spid="_x0000_s47412" name="Формула" r:id="rId15" imgW="3683000" imgH="457200" progId="Equation.3">
                    <p:embed/>
                  </p:oleObj>
                </mc:Choice>
                <mc:Fallback>
                  <p:oleObj name="Формула" r:id="rId15" imgW="3683000" imgH="457200" progId="Equation.3">
                    <p:embed/>
                    <p:pic>
                      <p:nvPicPr>
                        <p:cNvPr id="71" name="Объект 7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89569" y="4441441"/>
                          <a:ext cx="6966970" cy="979015"/>
                        </a:xfrm>
                        <a:prstGeom prst="rect">
                          <a:avLst/>
                        </a:prstGeom>
                        <a:solidFill>
                          <a:srgbClr val="8ADFFF"/>
                        </a:solidFill>
                      </p:spPr>
                    </p:pic>
                  </p:oleObj>
                </mc:Fallback>
              </mc:AlternateContent>
            </a:graphicData>
          </a:graphic>
        </p:graphicFrame>
        <p:sp>
          <p:nvSpPr>
            <p:cNvPr id="72" name="Скругленный прямоугольник 71"/>
            <p:cNvSpPr/>
            <p:nvPr/>
          </p:nvSpPr>
          <p:spPr bwMode="auto">
            <a:xfrm>
              <a:off x="1664180" y="4008982"/>
              <a:ext cx="5629275" cy="402249"/>
            </a:xfrm>
            <a:prstGeom prst="roundRect">
              <a:avLst>
                <a:gd name="adj" fmla="val 8288"/>
              </a:avLst>
            </a:prstGeom>
            <a:solidFill>
              <a:srgbClr val="0070C0"/>
            </a:solidFill>
            <a:ln w="19050" cap="flat" cmpd="sng" algn="ctr">
              <a:noFill/>
              <a:prstDash val="sysDot"/>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spAutoFit/>
            </a:bodyPr>
            <a:lstStyle/>
            <a:p>
              <a:pPr algn="ctr"/>
              <a:r>
                <a:rPr lang="ru-RU" sz="1100" b="1" dirty="0">
                  <a:solidFill>
                    <a:srgbClr val="FFFF00"/>
                  </a:solidFill>
                </a:rPr>
                <a:t>Определение коэффициента комплексной оценки</a:t>
              </a:r>
            </a:p>
          </p:txBody>
        </p:sp>
      </p:grpSp>
      <p:pic>
        <p:nvPicPr>
          <p:cNvPr id="73" name="Picture 19" descr="D:\ИКОНКИ\_medical-sets-4_Медицинские иконки-4 набора\4\doctor.png"/>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77025" y="634903"/>
            <a:ext cx="900000" cy="675000"/>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AutoShape 11"/>
          <p:cNvCxnSpPr>
            <a:cxnSpLocks noChangeShapeType="1"/>
          </p:cNvCxnSpPr>
          <p:nvPr/>
        </p:nvCxnSpPr>
        <p:spPr bwMode="auto">
          <a:xfrm rot="5400000">
            <a:off x="4449716" y="3463864"/>
            <a:ext cx="135000" cy="0"/>
          </a:xfrm>
          <a:prstGeom prst="bentConnector3">
            <a:avLst>
              <a:gd name="adj1" fmla="val 50000"/>
            </a:avLst>
          </a:prstGeom>
          <a:noFill/>
          <a:ln w="31750">
            <a:solidFill>
              <a:schemeClr val="tx1"/>
            </a:solidFill>
            <a:miter lim="800000"/>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5" name="Объект 74"/>
          <p:cNvGraphicFramePr>
            <a:graphicFrameLocks noChangeAspect="1"/>
          </p:cNvGraphicFramePr>
          <p:nvPr>
            <p:extLst>
              <p:ext uri="{D42A27DB-BD31-4B8C-83A1-F6EECF244321}">
                <p14:modId xmlns:p14="http://schemas.microsoft.com/office/powerpoint/2010/main" val="1015434501"/>
              </p:ext>
            </p:extLst>
          </p:nvPr>
        </p:nvGraphicFramePr>
        <p:xfrm>
          <a:off x="4202489" y="3704217"/>
          <a:ext cx="690563" cy="357188"/>
        </p:xfrm>
        <a:graphic>
          <a:graphicData uri="http://schemas.openxmlformats.org/presentationml/2006/ole">
            <mc:AlternateContent xmlns:mc="http://schemas.openxmlformats.org/markup-compatibility/2006">
              <mc:Choice xmlns:v="urn:schemas-microsoft-com:vml" Requires="v">
                <p:oleObj spid="_x0000_s47413" name="Формула" r:id="rId18" imgW="304668" imgH="241195" progId="Equation.3">
                  <p:embed/>
                </p:oleObj>
              </mc:Choice>
              <mc:Fallback>
                <p:oleObj name="Формула" r:id="rId18" imgW="304668" imgH="241195" progId="Equation.3">
                  <p:embed/>
                  <p:pic>
                    <p:nvPicPr>
                      <p:cNvPr id="75" name="Объект 7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02489" y="3704217"/>
                        <a:ext cx="690563" cy="357188"/>
                      </a:xfrm>
                      <a:prstGeom prst="rect">
                        <a:avLst/>
                      </a:prstGeom>
                      <a:solidFill>
                        <a:srgbClr val="FF1919"/>
                      </a:solidFill>
                    </p:spPr>
                  </p:pic>
                </p:oleObj>
              </mc:Fallback>
            </mc:AlternateContent>
          </a:graphicData>
        </a:graphic>
      </p:graphicFrame>
      <p:sp>
        <p:nvSpPr>
          <p:cNvPr id="76" name="Text Box 9"/>
          <p:cNvSpPr txBox="1">
            <a:spLocks noChangeArrowheads="1"/>
          </p:cNvSpPr>
          <p:nvPr/>
        </p:nvSpPr>
        <p:spPr bwMode="auto">
          <a:xfrm>
            <a:off x="5624369" y="3499993"/>
            <a:ext cx="8058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ru-RU" sz="1600" b="1" dirty="0">
                <a:solidFill>
                  <a:schemeClr val="tx1"/>
                </a:solidFill>
                <a:latin typeface="Arial" charset="0"/>
                <a:cs typeface="+mn-cs"/>
              </a:rPr>
              <a:t>&lt; 1</a:t>
            </a:r>
            <a:endParaRPr lang="ru-RU" altLang="ru-RU" sz="1600" b="1" dirty="0">
              <a:solidFill>
                <a:schemeClr val="tx1"/>
              </a:solidFill>
              <a:latin typeface="Arial" charset="0"/>
              <a:cs typeface="+mn-cs"/>
            </a:endParaRPr>
          </a:p>
        </p:txBody>
      </p:sp>
      <p:sp>
        <p:nvSpPr>
          <p:cNvPr id="77" name="Text Box 9"/>
          <p:cNvSpPr txBox="1">
            <a:spLocks noChangeArrowheads="1"/>
          </p:cNvSpPr>
          <p:nvPr/>
        </p:nvSpPr>
        <p:spPr bwMode="auto">
          <a:xfrm>
            <a:off x="2686049" y="3500993"/>
            <a:ext cx="8058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ru-RU" sz="1600" b="1" dirty="0">
                <a:solidFill>
                  <a:schemeClr val="tx1"/>
                </a:solidFill>
                <a:latin typeface="Arial" charset="0"/>
                <a:cs typeface="+mn-cs"/>
              </a:rPr>
              <a:t>= 1</a:t>
            </a:r>
            <a:endParaRPr lang="ru-RU" altLang="ru-RU" sz="1600" b="1" dirty="0">
              <a:solidFill>
                <a:schemeClr val="tx1"/>
              </a:solidFill>
              <a:latin typeface="Arial" charset="0"/>
              <a:cs typeface="+mn-cs"/>
            </a:endParaRPr>
          </a:p>
        </p:txBody>
      </p:sp>
      <p:sp>
        <p:nvSpPr>
          <p:cNvPr id="78" name="Штриховая стрелка вправо 77"/>
          <p:cNvSpPr/>
          <p:nvPr/>
        </p:nvSpPr>
        <p:spPr bwMode="auto">
          <a:xfrm rot="5400000">
            <a:off x="4391050" y="2091536"/>
            <a:ext cx="360000" cy="720000"/>
          </a:xfrm>
          <a:prstGeom prst="stripedRightArrow">
            <a:avLst>
              <a:gd name="adj1" fmla="val 46257"/>
              <a:gd name="adj2" fmla="val 78071"/>
            </a:avLst>
          </a:prstGeom>
          <a:solidFill>
            <a:srgbClr val="FFFF00"/>
          </a:solidFill>
          <a:ln w="19050" cap="flat" cmpd="sng" algn="ctr">
            <a:noFill/>
            <a:prstDash val="solid"/>
            <a:round/>
            <a:headEnd type="none" w="med" len="med"/>
            <a:tailEnd type="none" w="med" len="med"/>
          </a:ln>
          <a:effectLst/>
          <a:scene3d>
            <a:camera prst="orthographicFront"/>
            <a:lightRig rig="threePt" dir="t"/>
          </a:scene3d>
          <a:sp3d>
            <a:bevelT/>
            <a:bevelB/>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30000"/>
              </a:spcBef>
              <a:spcAft>
                <a:spcPct val="0"/>
              </a:spcAft>
              <a:buClr>
                <a:srgbClr val="6E0023"/>
              </a:buClr>
              <a:buSzTx/>
              <a:buFont typeface="Wingdings 2" pitchFamily="18" charset="2"/>
              <a:buChar char="¢"/>
              <a:tabLst/>
            </a:pPr>
            <a:endParaRPr kumimoji="0" lang="en-US" sz="1800" b="0" i="0" u="none" strike="noStrike" cap="none" normalizeH="0" baseline="0" dirty="0">
              <a:ln>
                <a:noFill/>
              </a:ln>
              <a:solidFill>
                <a:schemeClr val="bg2"/>
              </a:solidFill>
              <a:effectLst/>
              <a:latin typeface="Segoe" pitchFamily="34" charset="0"/>
            </a:endParaRPr>
          </a:p>
        </p:txBody>
      </p:sp>
      <p:pic>
        <p:nvPicPr>
          <p:cNvPr id="79" name="Picture 6" descr="D:\ИКОНКИ\Иконки для презентаций\Врач-хирург.png"/>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70950" y="712419"/>
            <a:ext cx="900000" cy="6750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8" descr="D:\ИКОНКИ\_Bizness_Icons_Mega_Pack\png\plain\data_replace.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26323" y="1381295"/>
            <a:ext cx="574056" cy="430542"/>
          </a:xfrm>
          <a:prstGeom prst="rect">
            <a:avLst/>
          </a:prstGeom>
          <a:noFill/>
          <a:extLst>
            <a:ext uri="{909E8E84-426E-40DD-AFC4-6F175D3DCCD1}">
              <a14:hiddenFill xmlns:a14="http://schemas.microsoft.com/office/drawing/2010/main">
                <a:solidFill>
                  <a:srgbClr val="FFFFFF"/>
                </a:solidFill>
              </a14:hiddenFill>
            </a:ext>
          </a:extLst>
        </p:spPr>
      </p:pic>
      <p:sp>
        <p:nvSpPr>
          <p:cNvPr id="82" name="Штриховая стрелка вправо 81"/>
          <p:cNvSpPr/>
          <p:nvPr/>
        </p:nvSpPr>
        <p:spPr bwMode="auto">
          <a:xfrm>
            <a:off x="1963661" y="504670"/>
            <a:ext cx="540000" cy="540000"/>
          </a:xfrm>
          <a:prstGeom prst="stripedRightArrow">
            <a:avLst>
              <a:gd name="adj1" fmla="val 46257"/>
              <a:gd name="adj2" fmla="val 78071"/>
            </a:avLst>
          </a:prstGeom>
          <a:solidFill>
            <a:srgbClr val="00B0F0"/>
          </a:solidFill>
          <a:ln w="19050" cap="flat" cmpd="sng" algn="ctr">
            <a:noFill/>
            <a:prstDash val="solid"/>
            <a:round/>
            <a:headEnd type="none" w="med" len="med"/>
            <a:tailEnd type="none" w="med" len="med"/>
          </a:ln>
          <a:effectLst/>
          <a:scene3d>
            <a:camera prst="orthographicFront"/>
            <a:lightRig rig="threePt" dir="t"/>
          </a:scene3d>
          <a:sp3d>
            <a:bevelT/>
            <a:bevelB/>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30000"/>
              </a:spcBef>
              <a:spcAft>
                <a:spcPct val="0"/>
              </a:spcAft>
              <a:buClr>
                <a:srgbClr val="6E0023"/>
              </a:buClr>
              <a:buSzTx/>
              <a:buFont typeface="Wingdings 2" pitchFamily="18" charset="2"/>
              <a:buChar char="¢"/>
              <a:tabLst/>
            </a:pPr>
            <a:endParaRPr kumimoji="0" lang="en-US" sz="1800" b="0" i="0" u="none" strike="noStrike" cap="none" normalizeH="0" baseline="0" dirty="0">
              <a:ln>
                <a:noFill/>
              </a:ln>
              <a:solidFill>
                <a:schemeClr val="bg2"/>
              </a:solidFill>
              <a:effectLst/>
              <a:latin typeface="Segoe" pitchFamily="34" charset="0"/>
            </a:endParaRPr>
          </a:p>
        </p:txBody>
      </p:sp>
      <p:sp>
        <p:nvSpPr>
          <p:cNvPr id="83" name="Штриховая стрелка вправо 82"/>
          <p:cNvSpPr/>
          <p:nvPr/>
        </p:nvSpPr>
        <p:spPr bwMode="auto">
          <a:xfrm>
            <a:off x="2119451" y="1594460"/>
            <a:ext cx="720000" cy="540000"/>
          </a:xfrm>
          <a:prstGeom prst="stripedRightArrow">
            <a:avLst>
              <a:gd name="adj1" fmla="val 46257"/>
              <a:gd name="adj2" fmla="val 78071"/>
            </a:avLst>
          </a:prstGeom>
          <a:solidFill>
            <a:srgbClr val="FF1919"/>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a:lnSpc>
                <a:spcPct val="90000"/>
              </a:lnSpc>
              <a:spcBef>
                <a:spcPct val="30000"/>
              </a:spcBef>
              <a:buClr>
                <a:srgbClr val="6E0023"/>
              </a:buClr>
              <a:buFont typeface="Wingdings 2" pitchFamily="18" charset="2"/>
              <a:buChar char="¢"/>
            </a:pPr>
            <a:endParaRPr lang="en-US" dirty="0">
              <a:latin typeface="Segoe" pitchFamily="34" charset="0"/>
            </a:endParaRPr>
          </a:p>
        </p:txBody>
      </p:sp>
      <p:sp>
        <p:nvSpPr>
          <p:cNvPr id="84" name="Скругленный прямоугольник 13">
            <a:extLst>
              <a:ext uri="{FF2B5EF4-FFF2-40B4-BE49-F238E27FC236}">
                <a16:creationId xmlns="" xmlns:a16="http://schemas.microsoft.com/office/drawing/2014/main" id="{D5DE071D-7054-401A-9FF5-3B8C714C8576}"/>
              </a:ext>
            </a:extLst>
          </p:cNvPr>
          <p:cNvSpPr/>
          <p:nvPr/>
        </p:nvSpPr>
        <p:spPr bwMode="auto">
          <a:xfrm>
            <a:off x="57513" y="4268147"/>
            <a:ext cx="8980571" cy="828973"/>
          </a:xfrm>
          <a:prstGeom prst="roundRect">
            <a:avLst>
              <a:gd name="adj" fmla="val 13219"/>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just"/>
            <a:r>
              <a:rPr lang="ru-RU" altLang="ru-RU" sz="1050" b="1" dirty="0">
                <a:solidFill>
                  <a:srgbClr val="FFFF00"/>
                </a:solidFill>
                <a:latin typeface="Arial" charset="0"/>
              </a:rPr>
              <a:t>Коэффициент комплексной оценки </a:t>
            </a:r>
            <a:r>
              <a:rPr lang="ru-RU" altLang="ru-RU" sz="1050" b="1" dirty="0">
                <a:solidFill>
                  <a:srgbClr val="FFFFFF"/>
                </a:solidFill>
                <a:latin typeface="Arial" charset="0"/>
              </a:rPr>
              <a:t>технологии лечебно-диагностического процесса, рассчитывается как сумма коэффициентов, характеризующих локальные оценки объёма выполненных лабораторных, инструментальных методов исследований и консультаций, лечебных и диагностических манипуляций и процедур, выполнения «лекарственного стандарта» с учетом объема и процента их применяемости.</a:t>
            </a:r>
          </a:p>
        </p:txBody>
      </p:sp>
    </p:spTree>
    <p:extLst>
      <p:ext uri="{BB962C8B-B14F-4D97-AF65-F5344CB8AC3E}">
        <p14:creationId xmlns:p14="http://schemas.microsoft.com/office/powerpoint/2010/main" val="195553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500"/>
                                        <p:tgtEl>
                                          <p:spTgt spid="50"/>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fade">
                                      <p:cBhvr>
                                        <p:cTn id="18" dur="500"/>
                                        <p:tgtEl>
                                          <p:spTgt spid="82"/>
                                        </p:tgtEl>
                                      </p:cBhvr>
                                    </p:animEffect>
                                  </p:childTnLst>
                                </p:cTn>
                              </p:par>
                            </p:childTnLst>
                          </p:cTn>
                        </p:par>
                        <p:par>
                          <p:cTn id="19" fill="hold">
                            <p:stCondLst>
                              <p:cond delay="1000"/>
                            </p:stCondLst>
                            <p:childTnLst>
                              <p:par>
                                <p:cTn id="20" presetID="10" presetClass="exit" presetSubtype="0" fill="hold" grpId="1" nodeType="afterEffect">
                                  <p:stCondLst>
                                    <p:cond delay="0"/>
                                  </p:stCondLst>
                                  <p:childTnLst>
                                    <p:animEffect transition="out" filter="fade">
                                      <p:cBhvr>
                                        <p:cTn id="21" dur="500"/>
                                        <p:tgtEl>
                                          <p:spTgt spid="82"/>
                                        </p:tgtEl>
                                      </p:cBhvr>
                                    </p:animEffect>
                                    <p:set>
                                      <p:cBhvr>
                                        <p:cTn id="22" dur="1" fill="hold">
                                          <p:stCondLst>
                                            <p:cond delay="499"/>
                                          </p:stCondLst>
                                        </p:cTn>
                                        <p:tgtEl>
                                          <p:spTgt spid="82"/>
                                        </p:tgtEl>
                                        <p:attrNameLst>
                                          <p:attrName>style.visibility</p:attrName>
                                        </p:attrNameLst>
                                      </p:cBhvr>
                                      <p:to>
                                        <p:strVal val="hidden"/>
                                      </p:to>
                                    </p:set>
                                  </p:childTnLst>
                                </p:cTn>
                              </p:par>
                            </p:childTnLst>
                          </p:cTn>
                        </p:par>
                        <p:par>
                          <p:cTn id="23" fill="hold">
                            <p:stCondLst>
                              <p:cond delay="1500"/>
                            </p:stCondLst>
                            <p:childTnLst>
                              <p:par>
                                <p:cTn id="24" presetID="10" presetClass="entr" presetSubtype="0" fill="hold" grpId="2" nodeType="after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fade">
                                      <p:cBhvr>
                                        <p:cTn id="26" dur="500"/>
                                        <p:tgtEl>
                                          <p:spTgt spid="8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childTnLst>
                          </p:cTn>
                        </p:par>
                        <p:par>
                          <p:cTn id="30" fill="hold">
                            <p:stCondLst>
                              <p:cond delay="2000"/>
                            </p:stCondLst>
                            <p:childTnLst>
                              <p:par>
                                <p:cTn id="31" presetID="10" presetClass="exit" presetSubtype="0" fill="hold" grpId="1" nodeType="afterEffect">
                                  <p:stCondLst>
                                    <p:cond delay="0"/>
                                  </p:stCondLst>
                                  <p:childTnLst>
                                    <p:animEffect transition="out" filter="fade">
                                      <p:cBhvr>
                                        <p:cTn id="32" dur="500"/>
                                        <p:tgtEl>
                                          <p:spTgt spid="62"/>
                                        </p:tgtEl>
                                      </p:cBhvr>
                                    </p:animEffect>
                                    <p:set>
                                      <p:cBhvr>
                                        <p:cTn id="33" dur="1" fill="hold">
                                          <p:stCondLst>
                                            <p:cond delay="499"/>
                                          </p:stCondLst>
                                        </p:cTn>
                                        <p:tgtEl>
                                          <p:spTgt spid="62"/>
                                        </p:tgtEl>
                                        <p:attrNameLst>
                                          <p:attrName>style.visibility</p:attrName>
                                        </p:attrNameLst>
                                      </p:cBhvr>
                                      <p:to>
                                        <p:strVal val="hidden"/>
                                      </p:to>
                                    </p:set>
                                  </p:childTnLst>
                                </p:cTn>
                              </p:par>
                            </p:childTnLst>
                          </p:cTn>
                        </p:par>
                        <p:par>
                          <p:cTn id="34" fill="hold">
                            <p:stCondLst>
                              <p:cond delay="2500"/>
                            </p:stCondLst>
                            <p:childTnLst>
                              <p:par>
                                <p:cTn id="35" presetID="10" presetClass="entr" presetSubtype="0" fill="hold" grpId="2" nodeType="after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9"/>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par>
                          <p:cTn id="47" fill="hold">
                            <p:stCondLst>
                              <p:cond delay="0"/>
                            </p:stCondLst>
                            <p:childTnLst>
                              <p:par>
                                <p:cTn id="48" presetID="10" presetClass="entr" presetSubtype="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par>
                          <p:cTn id="51" fill="hold">
                            <p:stCondLst>
                              <p:cond delay="500"/>
                            </p:stCondLst>
                            <p:childTnLst>
                              <p:par>
                                <p:cTn id="52" presetID="10" presetClass="exit" presetSubtype="0" fill="hold" grpId="1" nodeType="afterEffect">
                                  <p:stCondLst>
                                    <p:cond delay="0"/>
                                  </p:stCondLst>
                                  <p:childTnLst>
                                    <p:animEffect transition="out" filter="fade">
                                      <p:cBhvr>
                                        <p:cTn id="53" dur="500"/>
                                        <p:tgtEl>
                                          <p:spTgt spid="52"/>
                                        </p:tgtEl>
                                      </p:cBhvr>
                                    </p:animEffect>
                                    <p:set>
                                      <p:cBhvr>
                                        <p:cTn id="54" dur="1" fill="hold">
                                          <p:stCondLst>
                                            <p:cond delay="499"/>
                                          </p:stCondLst>
                                        </p:cTn>
                                        <p:tgtEl>
                                          <p:spTgt spid="52"/>
                                        </p:tgtEl>
                                        <p:attrNameLst>
                                          <p:attrName>style.visibility</p:attrName>
                                        </p:attrNameLst>
                                      </p:cBhvr>
                                      <p:to>
                                        <p:strVal val="hidden"/>
                                      </p:to>
                                    </p:set>
                                  </p:childTnLst>
                                </p:cTn>
                              </p:par>
                            </p:childTnLst>
                          </p:cTn>
                        </p:par>
                        <p:par>
                          <p:cTn id="55" fill="hold">
                            <p:stCondLst>
                              <p:cond delay="1000"/>
                            </p:stCondLst>
                            <p:childTnLst>
                              <p:par>
                                <p:cTn id="56" presetID="10" presetClass="entr" presetSubtype="0" fill="hold" grpId="2"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par>
                          <p:cTn id="59" fill="hold">
                            <p:stCondLst>
                              <p:cond delay="1500"/>
                            </p:stCondLst>
                            <p:childTnLst>
                              <p:par>
                                <p:cTn id="60" presetID="22" presetClass="entr" presetSubtype="2"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right)">
                                      <p:cBhvr>
                                        <p:cTn id="62" dur="500"/>
                                        <p:tgtEl>
                                          <p:spTgt spid="48"/>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1" presetClass="entr" presetSubtype="0"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down)">
                                      <p:cBhvr>
                                        <p:cTn id="72" dur="500"/>
                                        <p:tgtEl>
                                          <p:spTgt spid="47"/>
                                        </p:tgtEl>
                                      </p:cBhvr>
                                    </p:animEffect>
                                  </p:childTnLst>
                                </p:cTn>
                              </p:par>
                            </p:childTnLst>
                          </p:cTn>
                        </p:par>
                        <p:par>
                          <p:cTn id="73" fill="hold">
                            <p:stCondLst>
                              <p:cond delay="3000"/>
                            </p:stCondLst>
                            <p:childTnLst>
                              <p:par>
                                <p:cTn id="74" presetID="10" presetClass="entr" presetSubtype="0" fill="hold" nodeType="after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childTnLst>
                          </p:cTn>
                        </p:par>
                        <p:par>
                          <p:cTn id="77" fill="hold">
                            <p:stCondLst>
                              <p:cond delay="3500"/>
                            </p:stCondLst>
                            <p:childTnLst>
                              <p:par>
                                <p:cTn id="78" presetID="26" presetClass="emph" presetSubtype="0" fill="hold" nodeType="afterEffect">
                                  <p:stCondLst>
                                    <p:cond delay="0"/>
                                  </p:stCondLst>
                                  <p:childTnLst>
                                    <p:animEffect transition="out" filter="fade">
                                      <p:cBhvr>
                                        <p:cTn id="79" dur="500" tmFilter="0, 0; .2, .5; .8, .5; 1, 0"/>
                                        <p:tgtEl>
                                          <p:spTgt spid="80"/>
                                        </p:tgtEl>
                                      </p:cBhvr>
                                    </p:animEffect>
                                    <p:animScale>
                                      <p:cBhvr>
                                        <p:cTn id="80" dur="250" autoRev="1" fill="hold"/>
                                        <p:tgtEl>
                                          <p:spTgt spid="80"/>
                                        </p:tgtEl>
                                      </p:cBhvr>
                                      <p:by x="105000" y="105000"/>
                                    </p:animScale>
                                  </p:childTnLst>
                                </p:cTn>
                              </p:par>
                            </p:childTnLst>
                          </p:cTn>
                        </p:par>
                        <p:par>
                          <p:cTn id="81" fill="hold">
                            <p:stCondLst>
                              <p:cond delay="4000"/>
                            </p:stCondLst>
                            <p:childTnLst>
                              <p:par>
                                <p:cTn id="82" presetID="9" presetClass="exit" presetSubtype="0" fill="hold" nodeType="afterEffect">
                                  <p:stCondLst>
                                    <p:cond delay="0"/>
                                  </p:stCondLst>
                                  <p:childTnLst>
                                    <p:animEffect transition="out" filter="dissolve">
                                      <p:cBhvr>
                                        <p:cTn id="83" dur="500"/>
                                        <p:tgtEl>
                                          <p:spTgt spid="80"/>
                                        </p:tgtEl>
                                      </p:cBhvr>
                                    </p:animEffect>
                                    <p:set>
                                      <p:cBhvr>
                                        <p:cTn id="84" dur="1" fill="hold">
                                          <p:stCondLst>
                                            <p:cond delay="499"/>
                                          </p:stCondLst>
                                        </p:cTn>
                                        <p:tgtEl>
                                          <p:spTgt spid="80"/>
                                        </p:tgtEl>
                                        <p:attrNameLst>
                                          <p:attrName>style.visibility</p:attrName>
                                        </p:attrNameLst>
                                      </p:cBhvr>
                                      <p:to>
                                        <p:strVal val="hidden"/>
                                      </p:to>
                                    </p:set>
                                  </p:childTnLst>
                                </p:cTn>
                              </p:par>
                            </p:childTnLst>
                          </p:cTn>
                        </p:par>
                        <p:par>
                          <p:cTn id="85" fill="hold">
                            <p:stCondLst>
                              <p:cond delay="4500"/>
                            </p:stCondLst>
                            <p:childTnLst>
                              <p:par>
                                <p:cTn id="86" presetID="10"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fade">
                                      <p:cBhvr>
                                        <p:cTn id="88" dur="500"/>
                                        <p:tgtEl>
                                          <p:spTgt spid="46"/>
                                        </p:tgtEl>
                                      </p:cBhvr>
                                    </p:animEffect>
                                  </p:childTnLst>
                                </p:cTn>
                              </p:par>
                            </p:childTnLst>
                          </p:cTn>
                        </p:par>
                        <p:par>
                          <p:cTn id="89" fill="hold">
                            <p:stCondLst>
                              <p:cond delay="5000"/>
                            </p:stCondLst>
                            <p:childTnLst>
                              <p:par>
                                <p:cTn id="90" presetID="10" presetClass="exit" presetSubtype="0" fill="hold" grpId="1" nodeType="afterEffect">
                                  <p:stCondLst>
                                    <p:cond delay="0"/>
                                  </p:stCondLst>
                                  <p:childTnLst>
                                    <p:animEffect transition="out" filter="fade">
                                      <p:cBhvr>
                                        <p:cTn id="91" dur="500"/>
                                        <p:tgtEl>
                                          <p:spTgt spid="46"/>
                                        </p:tgtEl>
                                      </p:cBhvr>
                                    </p:animEffect>
                                    <p:set>
                                      <p:cBhvr>
                                        <p:cTn id="92" dur="1" fill="hold">
                                          <p:stCondLst>
                                            <p:cond delay="499"/>
                                          </p:stCondLst>
                                        </p:cTn>
                                        <p:tgtEl>
                                          <p:spTgt spid="46"/>
                                        </p:tgtEl>
                                        <p:attrNameLst>
                                          <p:attrName>style.visibility</p:attrName>
                                        </p:attrNameLst>
                                      </p:cBhvr>
                                      <p:to>
                                        <p:strVal val="hidden"/>
                                      </p:to>
                                    </p:set>
                                  </p:childTnLst>
                                </p:cTn>
                              </p:par>
                            </p:childTnLst>
                          </p:cTn>
                        </p:par>
                        <p:par>
                          <p:cTn id="93" fill="hold">
                            <p:stCondLst>
                              <p:cond delay="5500"/>
                            </p:stCondLst>
                            <p:childTnLst>
                              <p:par>
                                <p:cTn id="94" presetID="10" presetClass="entr" presetSubtype="0" fill="hold" grpId="2" nodeType="after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500"/>
                                        <p:tgtEl>
                                          <p:spTgt spid="46"/>
                                        </p:tgtEl>
                                      </p:cBhvr>
                                    </p:animEffect>
                                  </p:childTnLst>
                                </p:cTn>
                              </p:par>
                            </p:childTnLst>
                          </p:cTn>
                        </p:par>
                        <p:par>
                          <p:cTn id="97" fill="hold">
                            <p:stCondLst>
                              <p:cond delay="6000"/>
                            </p:stCondLst>
                            <p:childTnLst>
                              <p:par>
                                <p:cTn id="98" presetID="10" presetClass="entr" presetSubtype="0" fill="hold" grpId="0"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500"/>
                                        <p:tgtEl>
                                          <p:spTgt spid="83"/>
                                        </p:tgtEl>
                                      </p:cBhvr>
                                    </p:animEffect>
                                  </p:childTnLst>
                                </p:cTn>
                              </p:par>
                            </p:childTnLst>
                          </p:cTn>
                        </p:par>
                        <p:par>
                          <p:cTn id="101" fill="hold">
                            <p:stCondLst>
                              <p:cond delay="6500"/>
                            </p:stCondLst>
                            <p:childTnLst>
                              <p:par>
                                <p:cTn id="102" presetID="10" presetClass="exit" presetSubtype="0" fill="hold" grpId="1" nodeType="afterEffect">
                                  <p:stCondLst>
                                    <p:cond delay="0"/>
                                  </p:stCondLst>
                                  <p:childTnLst>
                                    <p:animEffect transition="out" filter="fade">
                                      <p:cBhvr>
                                        <p:cTn id="103" dur="500"/>
                                        <p:tgtEl>
                                          <p:spTgt spid="83"/>
                                        </p:tgtEl>
                                      </p:cBhvr>
                                    </p:animEffect>
                                    <p:set>
                                      <p:cBhvr>
                                        <p:cTn id="104" dur="1" fill="hold">
                                          <p:stCondLst>
                                            <p:cond delay="499"/>
                                          </p:stCondLst>
                                        </p:cTn>
                                        <p:tgtEl>
                                          <p:spTgt spid="83"/>
                                        </p:tgtEl>
                                        <p:attrNameLst>
                                          <p:attrName>style.visibility</p:attrName>
                                        </p:attrNameLst>
                                      </p:cBhvr>
                                      <p:to>
                                        <p:strVal val="hidden"/>
                                      </p:to>
                                    </p:set>
                                  </p:childTnLst>
                                </p:cTn>
                              </p:par>
                            </p:childTnLst>
                          </p:cTn>
                        </p:par>
                        <p:par>
                          <p:cTn id="105" fill="hold">
                            <p:stCondLst>
                              <p:cond delay="7000"/>
                            </p:stCondLst>
                            <p:childTnLst>
                              <p:par>
                                <p:cTn id="106" presetID="10" presetClass="entr" presetSubtype="0" fill="hold" grpId="2" nodeType="afterEffect">
                                  <p:stCondLst>
                                    <p:cond delay="0"/>
                                  </p:stCondLst>
                                  <p:childTnLst>
                                    <p:set>
                                      <p:cBhvr>
                                        <p:cTn id="107" dur="1" fill="hold">
                                          <p:stCondLst>
                                            <p:cond delay="0"/>
                                          </p:stCondLst>
                                        </p:cTn>
                                        <p:tgtEl>
                                          <p:spTgt spid="83"/>
                                        </p:tgtEl>
                                        <p:attrNameLst>
                                          <p:attrName>style.visibility</p:attrName>
                                        </p:attrNameLst>
                                      </p:cBhvr>
                                      <p:to>
                                        <p:strVal val="visible"/>
                                      </p:to>
                                    </p:set>
                                    <p:animEffect transition="in" filter="fade">
                                      <p:cBhvr>
                                        <p:cTn id="108" dur="500"/>
                                        <p:tgtEl>
                                          <p:spTgt spid="83"/>
                                        </p:tgtEl>
                                      </p:cBhvr>
                                    </p:animEffect>
                                  </p:childTnLst>
                                </p:cTn>
                              </p:par>
                            </p:childTnLst>
                          </p:cTn>
                        </p:par>
                        <p:par>
                          <p:cTn id="109" fill="hold">
                            <p:stCondLst>
                              <p:cond delay="7500"/>
                            </p:stCondLst>
                            <p:childTnLst>
                              <p:par>
                                <p:cTn id="110" presetID="10" presetClass="entr" presetSubtype="0" fill="hold" grpId="0" nodeType="after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fade">
                                      <p:cBhvr>
                                        <p:cTn id="112" dur="500"/>
                                        <p:tgtEl>
                                          <p:spTgt spid="78"/>
                                        </p:tgtEl>
                                      </p:cBhvr>
                                    </p:animEffect>
                                  </p:childTnLst>
                                </p:cTn>
                              </p:par>
                            </p:childTnLst>
                          </p:cTn>
                        </p:par>
                        <p:par>
                          <p:cTn id="113" fill="hold">
                            <p:stCondLst>
                              <p:cond delay="8000"/>
                            </p:stCondLst>
                            <p:childTnLst>
                              <p:par>
                                <p:cTn id="114" presetID="10" presetClass="exit" presetSubtype="0" fill="hold" grpId="1" nodeType="afterEffect">
                                  <p:stCondLst>
                                    <p:cond delay="0"/>
                                  </p:stCondLst>
                                  <p:childTnLst>
                                    <p:animEffect transition="out" filter="fade">
                                      <p:cBhvr>
                                        <p:cTn id="115" dur="500"/>
                                        <p:tgtEl>
                                          <p:spTgt spid="78"/>
                                        </p:tgtEl>
                                      </p:cBhvr>
                                    </p:animEffect>
                                    <p:set>
                                      <p:cBhvr>
                                        <p:cTn id="116" dur="1" fill="hold">
                                          <p:stCondLst>
                                            <p:cond delay="499"/>
                                          </p:stCondLst>
                                        </p:cTn>
                                        <p:tgtEl>
                                          <p:spTgt spid="78"/>
                                        </p:tgtEl>
                                        <p:attrNameLst>
                                          <p:attrName>style.visibility</p:attrName>
                                        </p:attrNameLst>
                                      </p:cBhvr>
                                      <p:to>
                                        <p:strVal val="hidden"/>
                                      </p:to>
                                    </p:set>
                                  </p:childTnLst>
                                </p:cTn>
                              </p:par>
                            </p:childTnLst>
                          </p:cTn>
                        </p:par>
                        <p:par>
                          <p:cTn id="117" fill="hold">
                            <p:stCondLst>
                              <p:cond delay="8500"/>
                            </p:stCondLst>
                            <p:childTnLst>
                              <p:par>
                                <p:cTn id="118" presetID="10" presetClass="entr" presetSubtype="0" fill="hold" grpId="2" nodeType="after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500"/>
                                        <p:tgtEl>
                                          <p:spTgt spid="78"/>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6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wipe(up)">
                                      <p:cBhvr>
                                        <p:cTn id="129" dur="500"/>
                                        <p:tgtEl>
                                          <p:spTgt spid="74"/>
                                        </p:tgtEl>
                                      </p:cBhvr>
                                    </p:animEffect>
                                  </p:childTnLst>
                                </p:cTn>
                              </p:par>
                            </p:childTnLst>
                          </p:cTn>
                        </p:par>
                        <p:par>
                          <p:cTn id="130" fill="hold">
                            <p:stCondLst>
                              <p:cond delay="500"/>
                            </p:stCondLst>
                            <p:childTnLst>
                              <p:par>
                                <p:cTn id="131" presetID="1" presetClass="entr" presetSubtype="0"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5"/>
                                        </p:tgtEl>
                                        <p:attrNameLst>
                                          <p:attrName>style.visibility</p:attrName>
                                        </p:attrNameLst>
                                      </p:cBhvr>
                                      <p:to>
                                        <p:strVal val="visible"/>
                                      </p:to>
                                    </p:set>
                                  </p:childTnLst>
                                </p:cTn>
                              </p:par>
                            </p:childTnLst>
                          </p:cTn>
                        </p:par>
                        <p:par>
                          <p:cTn id="135" fill="hold">
                            <p:stCondLst>
                              <p:cond delay="500"/>
                            </p:stCondLst>
                            <p:childTnLst>
                              <p:par>
                                <p:cTn id="136" presetID="22" presetClass="entr" presetSubtype="2" fill="hold" nodeType="after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wipe(right)">
                                      <p:cBhvr>
                                        <p:cTn id="138" dur="500"/>
                                        <p:tgtEl>
                                          <p:spTgt spid="68"/>
                                        </p:tgtEl>
                                      </p:cBhvr>
                                    </p:animEffect>
                                  </p:childTnLst>
                                </p:cTn>
                              </p:par>
                              <p:par>
                                <p:cTn id="139" presetID="1" presetClass="entr" presetSubtype="0" fill="hold" grpId="0" nodeType="withEffect">
                                  <p:stCondLst>
                                    <p:cond delay="0"/>
                                  </p:stCondLst>
                                  <p:childTnLst>
                                    <p:set>
                                      <p:cBhvr>
                                        <p:cTn id="140" dur="1" fill="hold">
                                          <p:stCondLst>
                                            <p:cond delay="0"/>
                                          </p:stCondLst>
                                        </p:cTn>
                                        <p:tgtEl>
                                          <p:spTgt spid="77"/>
                                        </p:tgtEl>
                                        <p:attrNameLst>
                                          <p:attrName>style.visibility</p:attrName>
                                        </p:attrNameLst>
                                      </p:cBhvr>
                                      <p:to>
                                        <p:strVal val="visible"/>
                                      </p:to>
                                    </p:set>
                                  </p:childTnLst>
                                </p:cTn>
                              </p:par>
                            </p:childTnLst>
                          </p:cTn>
                        </p:par>
                        <p:par>
                          <p:cTn id="141" fill="hold">
                            <p:stCondLst>
                              <p:cond delay="1000"/>
                            </p:stCondLst>
                            <p:childTnLst>
                              <p:par>
                                <p:cTn id="142" presetID="10" presetClass="entr" presetSubtype="0" fill="hold" grpId="0" nodeType="after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fade">
                                      <p:cBhvr>
                                        <p:cTn id="144" dur="500"/>
                                        <p:tgtEl>
                                          <p:spTgt spid="64"/>
                                        </p:tgtEl>
                                      </p:cBhvr>
                                    </p:animEffect>
                                  </p:childTnLst>
                                </p:cTn>
                              </p:par>
                            </p:childTnLst>
                          </p:cTn>
                        </p:par>
                        <p:par>
                          <p:cTn id="145" fill="hold">
                            <p:stCondLst>
                              <p:cond delay="1500"/>
                            </p:stCondLst>
                            <p:childTnLst>
                              <p:par>
                                <p:cTn id="146" presetID="22" presetClass="entr" presetSubtype="4" fill="hold" nodeType="afterEffect">
                                  <p:stCondLst>
                                    <p:cond delay="0"/>
                                  </p:stCondLst>
                                  <p:childTnLst>
                                    <p:set>
                                      <p:cBhvr>
                                        <p:cTn id="147" dur="1" fill="hold">
                                          <p:stCondLst>
                                            <p:cond delay="0"/>
                                          </p:stCondLst>
                                        </p:cTn>
                                        <p:tgtEl>
                                          <p:spTgt spid="65"/>
                                        </p:tgtEl>
                                        <p:attrNameLst>
                                          <p:attrName>style.visibility</p:attrName>
                                        </p:attrNameLst>
                                      </p:cBhvr>
                                      <p:to>
                                        <p:strVal val="visible"/>
                                      </p:to>
                                    </p:set>
                                    <p:animEffect transition="in" filter="wipe(down)">
                                      <p:cBhvr>
                                        <p:cTn id="148" dur="500"/>
                                        <p:tgtEl>
                                          <p:spTgt spid="65"/>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67"/>
                                        </p:tgtEl>
                                        <p:attrNameLst>
                                          <p:attrName>style.visibility</p:attrName>
                                        </p:attrNameLst>
                                      </p:cBhvr>
                                      <p:to>
                                        <p:strVal val="visible"/>
                                      </p:to>
                                    </p:set>
                                    <p:animEffect transition="in" filter="wipe(down)">
                                      <p:cBhvr>
                                        <p:cTn id="153" dur="500"/>
                                        <p:tgtEl>
                                          <p:spTgt spid="67"/>
                                        </p:tgtEl>
                                      </p:cBhvr>
                                    </p:animEffect>
                                  </p:childTnLst>
                                </p:cTn>
                              </p:par>
                              <p:par>
                                <p:cTn id="154" presetID="1" presetClass="entr" presetSubtype="0" fill="hold" grpId="0" nodeType="withEffect">
                                  <p:stCondLst>
                                    <p:cond delay="0"/>
                                  </p:stCondLst>
                                  <p:childTnLst>
                                    <p:set>
                                      <p:cBhvr>
                                        <p:cTn id="155" dur="1" fill="hold">
                                          <p:stCondLst>
                                            <p:cond delay="0"/>
                                          </p:stCondLst>
                                        </p:cTn>
                                        <p:tgtEl>
                                          <p:spTgt spid="76"/>
                                        </p:tgtEl>
                                        <p:attrNameLst>
                                          <p:attrName>style.visibility</p:attrName>
                                        </p:attrNameLst>
                                      </p:cBhvr>
                                      <p:to>
                                        <p:strVal val="visible"/>
                                      </p:to>
                                    </p:set>
                                  </p:childTnLst>
                                </p:cTn>
                              </p:par>
                            </p:childTnLst>
                          </p:cTn>
                        </p:par>
                        <p:par>
                          <p:cTn id="156" fill="hold">
                            <p:stCondLst>
                              <p:cond delay="500"/>
                            </p:stCondLst>
                            <p:childTnLst>
                              <p:par>
                                <p:cTn id="157" presetID="1" presetClass="entr" presetSubtype="0" fill="hold" grpId="0" nodeType="afterEffect">
                                  <p:stCondLst>
                                    <p:cond delay="0"/>
                                  </p:stCondLst>
                                  <p:childTnLst>
                                    <p:set>
                                      <p:cBhvr>
                                        <p:cTn id="158" dur="1" fill="hold">
                                          <p:stCondLst>
                                            <p:cond delay="0"/>
                                          </p:stCondLst>
                                        </p:cTn>
                                        <p:tgtEl>
                                          <p:spTgt spid="63"/>
                                        </p:tgtEl>
                                        <p:attrNameLst>
                                          <p:attrName>style.visibility</p:attrName>
                                        </p:attrNameLst>
                                      </p:cBhvr>
                                      <p:to>
                                        <p:strVal val="visible"/>
                                      </p:to>
                                    </p:set>
                                  </p:childTnLst>
                                </p:cTn>
                              </p:par>
                            </p:childTnLst>
                          </p:cTn>
                        </p:par>
                        <p:par>
                          <p:cTn id="159" fill="hold">
                            <p:stCondLst>
                              <p:cond delay="500"/>
                            </p:stCondLst>
                            <p:childTnLst>
                              <p:par>
                                <p:cTn id="160" presetID="22" presetClass="entr" presetSubtype="4" fill="hold" nodeType="afterEffect">
                                  <p:stCondLst>
                                    <p:cond delay="0"/>
                                  </p:stCondLst>
                                  <p:childTnLst>
                                    <p:set>
                                      <p:cBhvr>
                                        <p:cTn id="161" dur="1" fill="hold">
                                          <p:stCondLst>
                                            <p:cond delay="0"/>
                                          </p:stCondLst>
                                        </p:cTn>
                                        <p:tgtEl>
                                          <p:spTgt spid="66"/>
                                        </p:tgtEl>
                                        <p:attrNameLst>
                                          <p:attrName>style.visibility</p:attrName>
                                        </p:attrNameLst>
                                      </p:cBhvr>
                                      <p:to>
                                        <p:strVal val="visible"/>
                                      </p:to>
                                    </p:set>
                                    <p:animEffect transition="in" filter="wipe(down)">
                                      <p:cBhvr>
                                        <p:cTn id="162" dur="500"/>
                                        <p:tgtEl>
                                          <p:spTgt spid="66"/>
                                        </p:tgtEl>
                                      </p:cBhvr>
                                    </p:animEffect>
                                  </p:childTnLst>
                                </p:cTn>
                              </p:par>
                            </p:childTnLst>
                          </p:cTn>
                        </p:par>
                        <p:par>
                          <p:cTn id="163" fill="hold">
                            <p:stCondLst>
                              <p:cond delay="1000"/>
                            </p:stCondLst>
                            <p:childTnLst>
                              <p:par>
                                <p:cTn id="164" presetID="10" presetClass="entr" presetSubtype="0" fill="hold" grpId="0" nodeType="afterEffect">
                                  <p:stCondLst>
                                    <p:cond delay="0"/>
                                  </p:stCondLst>
                                  <p:childTnLst>
                                    <p:set>
                                      <p:cBhvr>
                                        <p:cTn id="165" dur="1" fill="hold">
                                          <p:stCondLst>
                                            <p:cond delay="0"/>
                                          </p:stCondLst>
                                        </p:cTn>
                                        <p:tgtEl>
                                          <p:spTgt spid="84"/>
                                        </p:tgtEl>
                                        <p:attrNameLst>
                                          <p:attrName>style.visibility</p:attrName>
                                        </p:attrNameLst>
                                      </p:cBhvr>
                                      <p:to>
                                        <p:strVal val="visible"/>
                                      </p:to>
                                    </p:set>
                                    <p:animEffect transition="in" filter="fade">
                                      <p:cBhvr>
                                        <p:cTn id="166"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6" grpId="1" animBg="1"/>
      <p:bldP spid="46" grpId="2" animBg="1"/>
      <p:bldP spid="47" grpId="0" animBg="1"/>
      <p:bldP spid="48" grpId="0" animBg="1"/>
      <p:bldP spid="49" grpId="0" animBg="1"/>
      <p:bldP spid="50" grpId="0" animBg="1"/>
      <p:bldP spid="51" grpId="0" animBg="1"/>
      <p:bldP spid="52" grpId="0" animBg="1"/>
      <p:bldP spid="52" grpId="1" animBg="1"/>
      <p:bldP spid="52" grpId="2" animBg="1"/>
      <p:bldP spid="53" grpId="0" animBg="1"/>
      <p:bldP spid="62" grpId="0" animBg="1"/>
      <p:bldP spid="62" grpId="1" animBg="1"/>
      <p:bldP spid="62" grpId="2" animBg="1"/>
      <p:bldP spid="63" grpId="0" animBg="1"/>
      <p:bldP spid="64" grpId="0" animBg="1"/>
      <p:bldP spid="76" grpId="0"/>
      <p:bldP spid="77" grpId="0"/>
      <p:bldP spid="78" grpId="0" animBg="1"/>
      <p:bldP spid="78" grpId="1" animBg="1"/>
      <p:bldP spid="78" grpId="2" animBg="1"/>
      <p:bldP spid="82" grpId="0" animBg="1"/>
      <p:bldP spid="82" grpId="1" animBg="1"/>
      <p:bldP spid="82" grpId="2" animBg="1"/>
      <p:bldP spid="83" grpId="0" animBg="1"/>
      <p:bldP spid="83" grpId="1" animBg="1"/>
      <p:bldP spid="83" grpId="2"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56532" y="3473"/>
            <a:ext cx="9054175" cy="3416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Внутренний контроль на рабочих местах </a:t>
            </a:r>
            <a:r>
              <a:rPr lang="ru-RU" sz="1800" b="1" spc="50" dirty="0" smtClean="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врачей</a:t>
            </a:r>
            <a:endParaRPr lang="en-US"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4" name="Рисунок 3"/>
          <p:cNvPicPr/>
          <p:nvPr/>
        </p:nvPicPr>
        <p:blipFill>
          <a:blip r:embed="rId2"/>
          <a:stretch>
            <a:fillRect/>
          </a:stretch>
        </p:blipFill>
        <p:spPr>
          <a:xfrm>
            <a:off x="841108" y="572373"/>
            <a:ext cx="7499758" cy="4474578"/>
          </a:xfrm>
          <a:prstGeom prst="rect">
            <a:avLst/>
          </a:prstGeom>
        </p:spPr>
      </p:pic>
    </p:spTree>
    <p:extLst>
      <p:ext uri="{BB962C8B-B14F-4D97-AF65-F5344CB8AC3E}">
        <p14:creationId xmlns:p14="http://schemas.microsoft.com/office/powerpoint/2010/main" val="1690231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56532" y="3473"/>
            <a:ext cx="9054175" cy="3416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Карта экспертной оценки качества медицинской помощи</a:t>
            </a:r>
            <a:endParaRPr lang="en-US"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85" y="453046"/>
            <a:ext cx="6110105" cy="431301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296" y="915844"/>
            <a:ext cx="5261650" cy="4164834"/>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619" y="1072024"/>
            <a:ext cx="4287704" cy="4008654"/>
          </a:xfrm>
          <a:prstGeom prst="rect">
            <a:avLst/>
          </a:prstGeom>
        </p:spPr>
      </p:pic>
    </p:spTree>
    <p:extLst>
      <p:ext uri="{BB962C8B-B14F-4D97-AF65-F5344CB8AC3E}">
        <p14:creationId xmlns:p14="http://schemas.microsoft.com/office/powerpoint/2010/main" val="2658474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46804" y="18065"/>
            <a:ext cx="9054175" cy="3416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Внутренний контроль качества медицинской помощи</a:t>
            </a:r>
            <a:endParaRPr lang="en-US"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3" name="Скругленный прямоугольник 12"/>
          <p:cNvSpPr/>
          <p:nvPr/>
        </p:nvSpPr>
        <p:spPr bwMode="auto">
          <a:xfrm>
            <a:off x="251138" y="342970"/>
            <a:ext cx="8654603" cy="576000"/>
          </a:xfrm>
          <a:prstGeom prst="roundRect">
            <a:avLst>
              <a:gd name="adj" fmla="val 13219"/>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a:solidFill>
                  <a:srgbClr val="FFFF00"/>
                </a:solidFill>
              </a:rPr>
              <a:t>Миссия проекта</a:t>
            </a:r>
          </a:p>
          <a:p>
            <a:pPr algn="just" fontAlgn="auto">
              <a:spcBef>
                <a:spcPts val="0"/>
              </a:spcBef>
              <a:spcAft>
                <a:spcPts val="0"/>
              </a:spcAft>
              <a:defRPr/>
            </a:pPr>
            <a:r>
              <a:rPr lang="ru-RU" sz="1000" b="1" dirty="0" smtClean="0">
                <a:solidFill>
                  <a:schemeClr val="bg1"/>
                </a:solidFill>
              </a:rPr>
              <a:t>     Оценка </a:t>
            </a:r>
            <a:r>
              <a:rPr lang="ru-RU" sz="1000" b="1" dirty="0">
                <a:solidFill>
                  <a:schemeClr val="bg1"/>
                </a:solidFill>
              </a:rPr>
              <a:t>качества медицинской помощи путём всестороннего анализа лечебно-диагностического процесса с точки зрения постановки диагноза, взаимодействия врача и пациента, с использованием критериев оценки качества медицинской помощи.</a:t>
            </a:r>
          </a:p>
        </p:txBody>
      </p:sp>
      <p:sp>
        <p:nvSpPr>
          <p:cNvPr id="8" name="Скругленный прямоугольник 7"/>
          <p:cNvSpPr/>
          <p:nvPr/>
        </p:nvSpPr>
        <p:spPr bwMode="auto">
          <a:xfrm>
            <a:off x="251141" y="983414"/>
            <a:ext cx="8654603" cy="576000"/>
          </a:xfrm>
          <a:prstGeom prst="roundRect">
            <a:avLst>
              <a:gd name="adj" fmla="val 13219"/>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a:solidFill>
                  <a:srgbClr val="FFFF00"/>
                </a:solidFill>
              </a:rPr>
              <a:t>Цель проекта</a:t>
            </a:r>
          </a:p>
          <a:p>
            <a:pPr algn="just" fontAlgn="auto">
              <a:spcBef>
                <a:spcPts val="0"/>
              </a:spcBef>
              <a:spcAft>
                <a:spcPts val="0"/>
              </a:spcAft>
              <a:defRPr/>
            </a:pPr>
            <a:r>
              <a:rPr lang="ru-RU" sz="1000" b="1" dirty="0" smtClean="0">
                <a:solidFill>
                  <a:schemeClr val="bg1"/>
                </a:solidFill>
              </a:rPr>
              <a:t>     Комплексно </a:t>
            </a:r>
            <a:r>
              <a:rPr lang="ru-RU" sz="1000" b="1" dirty="0">
                <a:solidFill>
                  <a:schemeClr val="bg1"/>
                </a:solidFill>
              </a:rPr>
              <a:t>решить вопросы оценки качества медицинской помощи, имея доступ к информации о пациенте, включая историю болезни с использованием стандартов медицинской помощи.</a:t>
            </a:r>
          </a:p>
        </p:txBody>
      </p:sp>
      <p:sp>
        <p:nvSpPr>
          <p:cNvPr id="10" name="Скругленный прямоугольник 9"/>
          <p:cNvSpPr/>
          <p:nvPr/>
        </p:nvSpPr>
        <p:spPr bwMode="auto">
          <a:xfrm>
            <a:off x="251137" y="1614464"/>
            <a:ext cx="8654603" cy="756000"/>
          </a:xfrm>
          <a:prstGeom prst="roundRect">
            <a:avLst>
              <a:gd name="adj" fmla="val 13219"/>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a:solidFill>
                  <a:srgbClr val="FFFF00"/>
                </a:solidFill>
              </a:rPr>
              <a:t>Установленная проблема</a:t>
            </a:r>
          </a:p>
          <a:p>
            <a:pPr algn="just" fontAlgn="auto">
              <a:spcBef>
                <a:spcPts val="0"/>
              </a:spcBef>
              <a:spcAft>
                <a:spcPts val="0"/>
              </a:spcAft>
              <a:defRPr/>
            </a:pPr>
            <a:r>
              <a:rPr lang="ru-RU" sz="1000" b="1" dirty="0" smtClean="0">
                <a:solidFill>
                  <a:schemeClr val="bg1"/>
                </a:solidFill>
              </a:rPr>
              <a:t>     Оценка </a:t>
            </a:r>
            <a:r>
              <a:rPr lang="ru-RU" sz="1000" b="1" dirty="0">
                <a:solidFill>
                  <a:schemeClr val="bg1"/>
                </a:solidFill>
              </a:rPr>
              <a:t>качества медицинской помощи является трудоёмким процессом оценки различных показателей, требует разработки системы поддержки процесса принятия решений медицинскими работниками на всех этапах её оказания и системы внутреннего контроля </a:t>
            </a:r>
            <a:r>
              <a:rPr lang="ru-RU" sz="1000" b="1" dirty="0" smtClean="0">
                <a:solidFill>
                  <a:schemeClr val="bg1"/>
                </a:solidFill>
              </a:rPr>
              <a:t>качества медицинской </a:t>
            </a:r>
            <a:r>
              <a:rPr lang="ru-RU" sz="1000" b="1" dirty="0">
                <a:solidFill>
                  <a:schemeClr val="bg1"/>
                </a:solidFill>
              </a:rPr>
              <a:t>помощи.</a:t>
            </a:r>
          </a:p>
        </p:txBody>
      </p:sp>
      <p:sp>
        <p:nvSpPr>
          <p:cNvPr id="11" name="Скругленный прямоугольник 10"/>
          <p:cNvSpPr/>
          <p:nvPr/>
        </p:nvSpPr>
        <p:spPr bwMode="auto">
          <a:xfrm>
            <a:off x="244698" y="2413881"/>
            <a:ext cx="8654603" cy="1080000"/>
          </a:xfrm>
          <a:prstGeom prst="roundRect">
            <a:avLst>
              <a:gd name="adj" fmla="val 13219"/>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a:solidFill>
                  <a:srgbClr val="FFFF00"/>
                </a:solidFill>
              </a:rPr>
              <a:t>Задачи проекта</a:t>
            </a:r>
          </a:p>
          <a:p>
            <a:pPr algn="just" fontAlgn="auto">
              <a:spcBef>
                <a:spcPts val="0"/>
              </a:spcBef>
              <a:spcAft>
                <a:spcPts val="0"/>
              </a:spcAft>
              <a:defRPr/>
            </a:pPr>
            <a:r>
              <a:rPr lang="en-US" sz="1000" b="1" dirty="0" smtClean="0">
                <a:solidFill>
                  <a:schemeClr val="bg1"/>
                </a:solidFill>
              </a:rPr>
              <a:t>     </a:t>
            </a:r>
            <a:r>
              <a:rPr lang="ru-RU" sz="1000" b="1" dirty="0" smtClean="0">
                <a:solidFill>
                  <a:schemeClr val="bg1"/>
                </a:solidFill>
              </a:rPr>
              <a:t>Разработать </a:t>
            </a:r>
            <a:r>
              <a:rPr lang="ru-RU" sz="1000" b="1" dirty="0">
                <a:solidFill>
                  <a:schemeClr val="bg1"/>
                </a:solidFill>
              </a:rPr>
              <a:t>методическое и алгоритмическое обеспечения для комплексного решения вопросов оценки качества медицинской помощи</a:t>
            </a:r>
            <a:r>
              <a:rPr lang="en-US" sz="1000" b="1" dirty="0">
                <a:solidFill>
                  <a:schemeClr val="bg1"/>
                </a:solidFill>
              </a:rPr>
              <a:t>,</a:t>
            </a:r>
            <a:r>
              <a:rPr lang="ru-RU" sz="1000" b="1" dirty="0">
                <a:solidFill>
                  <a:schemeClr val="bg1"/>
                </a:solidFill>
              </a:rPr>
              <a:t> включая использование критериев оценки качества медицинской помощи, обеспечить доступ к информации о пациенте, включая историю болезни с использованием стандартов медицинской помощи</a:t>
            </a:r>
            <a:r>
              <a:rPr lang="en-US" sz="1000" b="1" dirty="0" smtClean="0">
                <a:solidFill>
                  <a:schemeClr val="bg1"/>
                </a:solidFill>
              </a:rPr>
              <a:t>.</a:t>
            </a:r>
          </a:p>
          <a:p>
            <a:pPr algn="just" fontAlgn="auto">
              <a:spcBef>
                <a:spcPts val="0"/>
              </a:spcBef>
              <a:spcAft>
                <a:spcPts val="0"/>
              </a:spcAft>
              <a:defRPr/>
            </a:pPr>
            <a:r>
              <a:rPr lang="en-US" sz="1000" b="1" dirty="0" smtClean="0">
                <a:solidFill>
                  <a:schemeClr val="bg1"/>
                </a:solidFill>
              </a:rPr>
              <a:t>    </a:t>
            </a:r>
            <a:r>
              <a:rPr lang="ru-RU" sz="1000" b="1" dirty="0" smtClean="0">
                <a:solidFill>
                  <a:schemeClr val="bg1"/>
                </a:solidFill>
              </a:rPr>
              <a:t>Создать </a:t>
            </a:r>
            <a:r>
              <a:rPr lang="ru-RU" sz="1000" b="1" dirty="0">
                <a:solidFill>
                  <a:schemeClr val="bg1"/>
                </a:solidFill>
              </a:rPr>
              <a:t>действенные механизмы оценки качества медицинской помощи в виде автоматизированной системы поддержки процессов принятия решений на всех уровнях</a:t>
            </a:r>
            <a:r>
              <a:rPr lang="ru-RU" sz="1000" b="1" dirty="0" smtClean="0">
                <a:solidFill>
                  <a:schemeClr val="bg1"/>
                </a:solidFill>
              </a:rPr>
              <a:t>.</a:t>
            </a:r>
            <a:endParaRPr lang="ru-RU" sz="1000" b="1" dirty="0">
              <a:solidFill>
                <a:schemeClr val="bg1"/>
              </a:solidFill>
            </a:endParaRPr>
          </a:p>
        </p:txBody>
      </p:sp>
      <p:sp>
        <p:nvSpPr>
          <p:cNvPr id="15" name="Скругленный прямоугольник 14"/>
          <p:cNvSpPr/>
          <p:nvPr/>
        </p:nvSpPr>
        <p:spPr bwMode="auto">
          <a:xfrm>
            <a:off x="248584" y="3544660"/>
            <a:ext cx="8654603" cy="576000"/>
          </a:xfrm>
          <a:prstGeom prst="roundRect">
            <a:avLst>
              <a:gd name="adj" fmla="val 13219"/>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a:solidFill>
                  <a:srgbClr val="FFFF00"/>
                </a:solidFill>
              </a:rPr>
              <a:t>Актуальность рассматриваемой проблемы</a:t>
            </a:r>
          </a:p>
          <a:p>
            <a:pPr algn="just" defTabSz="180000" fontAlgn="auto">
              <a:spcBef>
                <a:spcPts val="0"/>
              </a:spcBef>
              <a:spcAft>
                <a:spcPts val="0"/>
              </a:spcAft>
              <a:defRPr/>
            </a:pPr>
            <a:r>
              <a:rPr lang="ru-RU" sz="1000" b="1" dirty="0" smtClean="0">
                <a:solidFill>
                  <a:schemeClr val="bg1"/>
                </a:solidFill>
              </a:rPr>
              <a:t>     Повышение качества медицинской помощи является не только самостоятельной целью</a:t>
            </a:r>
            <a:r>
              <a:rPr lang="en-US" sz="1000" b="1" dirty="0" smtClean="0">
                <a:solidFill>
                  <a:schemeClr val="bg1"/>
                </a:solidFill>
              </a:rPr>
              <a:t>, </a:t>
            </a:r>
            <a:r>
              <a:rPr lang="ru-RU" sz="1000" b="1" dirty="0" smtClean="0">
                <a:solidFill>
                  <a:schemeClr val="bg1"/>
                </a:solidFill>
              </a:rPr>
              <a:t>но и фактом экономической эффективности сферы здравоохранения.</a:t>
            </a:r>
            <a:endParaRPr lang="ru-RU" sz="1000" b="1" dirty="0">
              <a:solidFill>
                <a:schemeClr val="bg1"/>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65" y="4144140"/>
            <a:ext cx="8797901"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65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8" grpId="0" animBg="1"/>
      <p:bldP spid="10" grpId="0" animBg="1"/>
      <p:bldP spid="11"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descr="blob:https://web.whatsapp.com/24ef7ae5-7de6-4a01-9396-00c66b87878d"/>
          <p:cNvSpPr>
            <a:spLocks noChangeAspect="1" noChangeArrowheads="1"/>
          </p:cNvSpPr>
          <p:nvPr/>
        </p:nvSpPr>
        <p:spPr bwMode="auto">
          <a:xfrm>
            <a:off x="155575" y="-108347"/>
            <a:ext cx="3048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DBF5F9"/>
              </a:solidFill>
              <a:effectLst/>
              <a:uLnTx/>
              <a:uFillTx/>
              <a:ea typeface="+mn-ea"/>
              <a:cs typeface="Arial" charset="0"/>
            </a:endParaRPr>
          </a:p>
        </p:txBody>
      </p:sp>
      <p:sp>
        <p:nvSpPr>
          <p:cNvPr id="13" name="Rectangle 51"/>
          <p:cNvSpPr txBox="1">
            <a:spLocks noChangeArrowheads="1"/>
          </p:cNvSpPr>
          <p:nvPr/>
        </p:nvSpPr>
        <p:spPr bwMode="auto">
          <a:xfrm>
            <a:off x="1897165" y="767605"/>
            <a:ext cx="5363601" cy="286151"/>
          </a:xfrm>
          <a:prstGeom prst="rect">
            <a:avLst/>
          </a:prstGeom>
          <a:noFill/>
          <a:ln w="9525" algn="ctr">
            <a:noFill/>
            <a:miter lim="800000"/>
            <a:headEnd/>
            <a:tailEnd/>
          </a:ln>
          <a:effectLst/>
        </p:spPr>
        <p:txBody>
          <a:bodyPr wrap="square" lIns="91355" tIns="45680" rIns="91355" bIns="4568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90000"/>
              </a:lnSpc>
              <a:defRPr/>
            </a:pPr>
            <a:r>
              <a:rPr lang="en-US" sz="1400" b="1" kern="0" spc="50" dirty="0">
                <a:ln w="11430"/>
                <a:solidFill>
                  <a:srgbClr val="C00000"/>
                </a:solidFill>
                <a:effectLst>
                  <a:outerShdw blurRad="38100" dist="38100" dir="2700000" algn="tl">
                    <a:srgbClr val="000000">
                      <a:alpha val="43137"/>
                    </a:srgbClr>
                  </a:outerShdw>
                </a:effectLst>
              </a:rPr>
              <a:t>http://www.mirq.ru/medal-ilina/medalisty.php</a:t>
            </a:r>
          </a:p>
        </p:txBody>
      </p:sp>
      <p:grpSp>
        <p:nvGrpSpPr>
          <p:cNvPr id="9" name="Группа 8"/>
          <p:cNvGrpSpPr/>
          <p:nvPr/>
        </p:nvGrpSpPr>
        <p:grpSpPr>
          <a:xfrm>
            <a:off x="194799" y="1015696"/>
            <a:ext cx="8710930" cy="4049301"/>
            <a:chOff x="138045" y="1354262"/>
            <a:chExt cx="8710930" cy="5399067"/>
          </a:xfrm>
        </p:grpSpPr>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045" y="1383807"/>
              <a:ext cx="3677210" cy="5361114"/>
            </a:xfrm>
            <a:prstGeom prst="rect">
              <a:avLst/>
            </a:prstGeom>
            <a:scene3d>
              <a:camera prst="orthographicFront"/>
              <a:lightRig rig="threePt" dir="t"/>
            </a:scene3d>
            <a:sp3d>
              <a:bevelT/>
            </a:sp3d>
          </p:spPr>
        </p:pic>
        <p:pic>
          <p:nvPicPr>
            <p:cNvPr id="16392" name="Picture 8" descr="Спасение в качестве"/>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4297" y="1486282"/>
              <a:ext cx="900000" cy="21600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6394" name="Picture 10" descr="Спасение в качестве"/>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2642" y="1476358"/>
              <a:ext cx="900000" cy="21600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628" y="3823591"/>
              <a:ext cx="4345347" cy="2907870"/>
            </a:xfrm>
            <a:prstGeom prst="rect">
              <a:avLst/>
            </a:prstGeom>
            <a:scene3d>
              <a:camera prst="orthographicFront"/>
              <a:lightRig rig="threePt" dir="t"/>
            </a:scene3d>
            <a:sp3d>
              <a:bevelT/>
            </a:sp3d>
          </p:spPr>
        </p:pic>
        <p:sp>
          <p:nvSpPr>
            <p:cNvPr id="7" name="Прямоугольник 6"/>
            <p:cNvSpPr/>
            <p:nvPr/>
          </p:nvSpPr>
          <p:spPr>
            <a:xfrm>
              <a:off x="4616190" y="4158732"/>
              <a:ext cx="4023012" cy="2339101"/>
            </a:xfrm>
            <a:prstGeom prst="rect">
              <a:avLst/>
            </a:prstGeom>
            <a:scene3d>
              <a:camera prst="orthographicFront"/>
              <a:lightRig rig="threePt" dir="t"/>
            </a:scene3d>
            <a:sp3d>
              <a:bevelT/>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C00000"/>
                  </a:solidFill>
                  <a:effectLst/>
                  <a:uLnTx/>
                  <a:uFillTx/>
                  <a:cs typeface="BrowalliaUPC" panose="020B0604020202020204" pitchFamily="34" charset="-34"/>
                </a:rPr>
                <a:t>Решением Правления Всероссийской </a:t>
              </a:r>
              <a:br>
                <a:rPr kumimoji="0" lang="ru-RU" sz="1200" b="1" i="0" u="none" strike="noStrike" kern="1200" cap="none" spc="0" normalizeH="0" baseline="0" noProof="0" dirty="0">
                  <a:ln>
                    <a:noFill/>
                  </a:ln>
                  <a:solidFill>
                    <a:srgbClr val="C00000"/>
                  </a:solidFill>
                  <a:effectLst/>
                  <a:uLnTx/>
                  <a:uFillTx/>
                  <a:cs typeface="BrowalliaUPC" panose="020B0604020202020204" pitchFamily="34" charset="-34"/>
                </a:rPr>
              </a:br>
              <a:r>
                <a:rPr kumimoji="0" lang="ru-RU" sz="1200" b="1" i="0" u="none" strike="noStrike" kern="1200" cap="none" spc="0" normalizeH="0" baseline="0" noProof="0" dirty="0">
                  <a:ln>
                    <a:noFill/>
                  </a:ln>
                  <a:solidFill>
                    <a:srgbClr val="C00000"/>
                  </a:solidFill>
                  <a:effectLst/>
                  <a:uLnTx/>
                  <a:uFillTx/>
                  <a:cs typeface="BrowalliaUPC" panose="020B0604020202020204" pitchFamily="34" charset="-34"/>
                </a:rPr>
                <a:t>организации качества (ВОК) </a:t>
              </a:r>
              <a:endParaRPr kumimoji="0" lang="en-US" sz="1200" b="1" i="0" u="none" strike="noStrike" kern="1200" cap="none" spc="0" normalizeH="0" baseline="0" noProof="0" dirty="0">
                <a:ln>
                  <a:noFill/>
                </a:ln>
                <a:solidFill>
                  <a:srgbClr val="C00000"/>
                </a:solidFill>
                <a:effectLst/>
                <a:uLnTx/>
                <a:uFillTx/>
                <a:latin typeface="BrowalliaUPC" panose="020B0604020202020204" pitchFamily="34" charset="-34"/>
                <a:cs typeface="BrowalliaUPC" panose="020B0604020202020204" pitchFamily="34" charset="-34"/>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C00000"/>
                  </a:solidFill>
                  <a:effectLst/>
                  <a:uLnTx/>
                  <a:uFillTx/>
                  <a:cs typeface="BrowalliaUPC" panose="020B0604020202020204" pitchFamily="34" charset="-34"/>
                </a:rPr>
                <a:t>(Протокол №</a:t>
              </a:r>
              <a:r>
                <a:rPr kumimoji="0" lang="en-US" sz="1200" b="1" i="0" u="none" strike="noStrike" kern="1200" cap="none" spc="0" normalizeH="0" baseline="0" noProof="0" dirty="0">
                  <a:ln>
                    <a:noFill/>
                  </a:ln>
                  <a:solidFill>
                    <a:srgbClr val="C00000"/>
                  </a:solidFill>
                  <a:effectLst/>
                  <a:uLnTx/>
                  <a:uFillTx/>
                  <a:latin typeface="BrowalliaUPC" panose="020B0604020202020204" pitchFamily="34" charset="-34"/>
                  <a:cs typeface="BrowalliaUPC" panose="020B0604020202020204" pitchFamily="34" charset="-34"/>
                </a:rPr>
                <a:t> </a:t>
              </a:r>
              <a:r>
                <a:rPr kumimoji="0" lang="ru-RU" sz="1200" b="1" i="0" u="none" strike="noStrike" kern="1200" cap="none" spc="0" normalizeH="0" baseline="0" noProof="0" dirty="0">
                  <a:ln>
                    <a:noFill/>
                  </a:ln>
                  <a:solidFill>
                    <a:srgbClr val="C00000"/>
                  </a:solidFill>
                  <a:effectLst/>
                  <a:uLnTx/>
                  <a:uFillTx/>
                  <a:cs typeface="BrowalliaUPC" panose="020B0604020202020204" pitchFamily="34" charset="-34"/>
                </a:rPr>
                <a:t>2 от 30 октября 2020 года) </a:t>
              </a:r>
              <a:endParaRPr kumimoji="0" lang="en-US" sz="1200" b="1" i="0" u="none" strike="noStrike" kern="1200" cap="none" spc="0" normalizeH="0" baseline="0" noProof="0" dirty="0">
                <a:ln>
                  <a:noFill/>
                </a:ln>
                <a:solidFill>
                  <a:srgbClr val="C00000"/>
                </a:solidFill>
                <a:effectLst/>
                <a:uLnTx/>
                <a:uFillTx/>
                <a:latin typeface="BrowalliaUPC" panose="020B0604020202020204" pitchFamily="34" charset="-34"/>
                <a:cs typeface="BrowalliaUPC" panose="020B0604020202020204" pitchFamily="34" charset="-34"/>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C00000"/>
                  </a:solidFill>
                  <a:effectLst/>
                  <a:uLnTx/>
                  <a:uFillTx/>
                  <a:cs typeface="BrowalliaUPC" panose="020B0604020202020204" pitchFamily="34" charset="-34"/>
                </a:rPr>
                <a:t>в номинации </a:t>
              </a:r>
              <a:endParaRPr kumimoji="0" lang="en-US" sz="1200" b="1" i="0" u="none" strike="noStrike" kern="1200" cap="none" spc="0" normalizeH="0" baseline="0" noProof="0" dirty="0">
                <a:ln>
                  <a:noFill/>
                </a:ln>
                <a:solidFill>
                  <a:srgbClr val="C00000"/>
                </a:solidFill>
                <a:effectLst/>
                <a:uLnTx/>
                <a:uFillTx/>
                <a:latin typeface="BrowalliaUPC" panose="020B0604020202020204" pitchFamily="34" charset="-34"/>
                <a:cs typeface="BrowalliaUPC" panose="020B0604020202020204" pitchFamily="34" charset="-34"/>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0033CC"/>
                  </a:solidFill>
                  <a:effectLst/>
                  <a:uLnTx/>
                  <a:uFillTx/>
                  <a:cs typeface="BrowalliaUPC" panose="020B0604020202020204" pitchFamily="34" charset="-34"/>
                </a:rPr>
                <a:t>«За выдающиеся научные достижения </a:t>
              </a:r>
              <a:br>
                <a:rPr kumimoji="0" lang="ru-RU" sz="1200" b="1" i="0" u="none" strike="noStrike" kern="1200" cap="none" spc="0" normalizeH="0" baseline="0" noProof="0" dirty="0">
                  <a:ln>
                    <a:noFill/>
                  </a:ln>
                  <a:solidFill>
                    <a:srgbClr val="0033CC"/>
                  </a:solidFill>
                  <a:effectLst/>
                  <a:uLnTx/>
                  <a:uFillTx/>
                  <a:cs typeface="BrowalliaUPC" panose="020B0604020202020204" pitchFamily="34" charset="-34"/>
                </a:rPr>
              </a:br>
              <a:r>
                <a:rPr kumimoji="0" lang="ru-RU" sz="1200" b="1" i="0" u="none" strike="noStrike" kern="1200" cap="none" spc="0" normalizeH="0" baseline="0" noProof="0" dirty="0">
                  <a:ln>
                    <a:noFill/>
                  </a:ln>
                  <a:solidFill>
                    <a:srgbClr val="0033CC"/>
                  </a:solidFill>
                  <a:effectLst/>
                  <a:uLnTx/>
                  <a:uFillTx/>
                  <a:cs typeface="BrowalliaUPC" panose="020B0604020202020204" pitchFamily="34" charset="-34"/>
                </a:rPr>
                <a:t>в области качества» </a:t>
              </a:r>
              <a:br>
                <a:rPr kumimoji="0" lang="ru-RU" sz="1200" b="1" i="0" u="none" strike="noStrike" kern="1200" cap="none" spc="0" normalizeH="0" baseline="0" noProof="0" dirty="0">
                  <a:ln>
                    <a:noFill/>
                  </a:ln>
                  <a:solidFill>
                    <a:srgbClr val="0033CC"/>
                  </a:solidFill>
                  <a:effectLst/>
                  <a:uLnTx/>
                  <a:uFillTx/>
                  <a:cs typeface="BrowalliaUPC" panose="020B0604020202020204" pitchFamily="34" charset="-34"/>
                </a:rPr>
              </a:br>
              <a:r>
                <a:rPr kumimoji="0" lang="ru-RU" sz="1200" b="1" i="0" u="none" strike="noStrike" kern="1200" cap="none" spc="0" normalizeH="0" baseline="0" noProof="0" dirty="0">
                  <a:ln>
                    <a:noFill/>
                  </a:ln>
                  <a:solidFill>
                    <a:srgbClr val="C00000"/>
                  </a:solidFill>
                  <a:effectLst/>
                  <a:uLnTx/>
                  <a:uFillTx/>
                  <a:cs typeface="BrowalliaUPC" panose="020B0604020202020204" pitchFamily="34" charset="-34"/>
                </a:rPr>
                <a:t>Калиниченко Владимиру Ивановичу</a:t>
              </a:r>
              <a:r>
                <a:rPr kumimoji="0" lang="ru-RU" sz="1200" b="0" i="0" u="none" strike="noStrike" kern="1200" cap="none" spc="0" normalizeH="0" baseline="0" noProof="0" dirty="0">
                  <a:ln>
                    <a:noFill/>
                  </a:ln>
                  <a:solidFill>
                    <a:srgbClr val="0070C0"/>
                  </a:solidFill>
                  <a:effectLst/>
                  <a:uLnTx/>
                  <a:uFillTx/>
                  <a:cs typeface="BrowalliaUPC" panose="020B0604020202020204" pitchFamily="34" charset="-34"/>
                </a:rPr>
                <a:t> </a:t>
              </a:r>
              <a:br>
                <a:rPr kumimoji="0" lang="ru-RU" sz="1200" b="0" i="0" u="none" strike="noStrike" kern="1200" cap="none" spc="0" normalizeH="0" baseline="0" noProof="0" dirty="0">
                  <a:ln>
                    <a:noFill/>
                  </a:ln>
                  <a:solidFill>
                    <a:srgbClr val="0070C0"/>
                  </a:solidFill>
                  <a:effectLst/>
                  <a:uLnTx/>
                  <a:uFillTx/>
                  <a:cs typeface="BrowalliaUPC" panose="020B0604020202020204" pitchFamily="34" charset="-34"/>
                </a:rPr>
              </a:br>
              <a:r>
                <a:rPr kumimoji="0" lang="ru-RU" sz="1200" b="1" i="0" u="none" strike="noStrike" kern="1200" cap="none" spc="0" normalizeH="0" baseline="0" noProof="0" dirty="0">
                  <a:ln>
                    <a:noFill/>
                  </a:ln>
                  <a:solidFill>
                    <a:srgbClr val="0033CC"/>
                  </a:solidFill>
                  <a:effectLst/>
                  <a:uLnTx/>
                  <a:uFillTx/>
                  <a:cs typeface="BrowalliaUPC" panose="020B0604020202020204" pitchFamily="34" charset="-34"/>
                </a:rPr>
                <a:t>присуждена высшая награда ВОК </a:t>
              </a:r>
              <a:r>
                <a:rPr kumimoji="0" lang="ru-RU" sz="1200" b="0" i="0" u="none" strike="noStrike" kern="1200" cap="none" spc="0" normalizeH="0" baseline="0" noProof="0" dirty="0">
                  <a:ln>
                    <a:noFill/>
                  </a:ln>
                  <a:solidFill>
                    <a:srgbClr val="0033CC"/>
                  </a:solidFill>
                  <a:effectLst/>
                  <a:uLnTx/>
                  <a:uFillTx/>
                  <a:latin typeface="Arial Black" panose="020B0A04020102020204" pitchFamily="34" charset="0"/>
                  <a:cs typeface="BrowalliaUPC" panose="020B0604020202020204" pitchFamily="34" charset="-34"/>
                </a:rPr>
                <a:t>−</a:t>
              </a:r>
              <a:r>
                <a:rPr kumimoji="0" lang="ru-RU" sz="1200" b="0" i="0" u="none" strike="noStrike" kern="1200" cap="none" spc="0" normalizeH="0" baseline="0" noProof="0" dirty="0">
                  <a:ln>
                    <a:noFill/>
                  </a:ln>
                  <a:solidFill>
                    <a:srgbClr val="0033CC"/>
                  </a:solidFill>
                  <a:effectLst/>
                  <a:uLnTx/>
                  <a:uFillTx/>
                  <a:cs typeface="BrowalliaUPC" panose="020B0604020202020204" pitchFamily="34" charset="-34"/>
                </a:rPr>
                <a:t> </a:t>
              </a:r>
              <a:br>
                <a:rPr kumimoji="0" lang="ru-RU" sz="1200" b="0" i="0" u="none" strike="noStrike" kern="1200" cap="none" spc="0" normalizeH="0" baseline="0" noProof="0" dirty="0">
                  <a:ln>
                    <a:noFill/>
                  </a:ln>
                  <a:solidFill>
                    <a:srgbClr val="0033CC"/>
                  </a:solidFill>
                  <a:effectLst/>
                  <a:uLnTx/>
                  <a:uFillTx/>
                  <a:cs typeface="BrowalliaUPC" panose="020B0604020202020204" pitchFamily="34" charset="-34"/>
                </a:rPr>
              </a:br>
              <a:r>
                <a:rPr kumimoji="0" lang="ru-RU" sz="1200" b="1" i="0" u="none" strike="noStrike" kern="1200" cap="none" spc="0" normalizeH="0" baseline="0" noProof="0" dirty="0">
                  <a:ln>
                    <a:noFill/>
                  </a:ln>
                  <a:solidFill>
                    <a:srgbClr val="0033CC"/>
                  </a:solidFill>
                  <a:effectLst/>
                  <a:uLnTx/>
                  <a:uFillTx/>
                  <a:cs typeface="BrowalliaUPC" panose="020B0604020202020204" pitchFamily="34" charset="-34"/>
                </a:rPr>
                <a:t>медаль имени И.А. Ильина</a:t>
              </a:r>
            </a:p>
          </p:txBody>
        </p:sp>
        <p:sp>
          <p:nvSpPr>
            <p:cNvPr id="6" name="Прямоугольник 5"/>
            <p:cNvSpPr/>
            <p:nvPr/>
          </p:nvSpPr>
          <p:spPr>
            <a:xfrm>
              <a:off x="5637843" y="1354262"/>
              <a:ext cx="2121692" cy="2380138"/>
            </a:xfrm>
            <a:prstGeom prst="rect">
              <a:avLst/>
            </a:prstGeom>
            <a:scene3d>
              <a:camera prst="orthographicFront"/>
              <a:lightRig rig="threePt" dir="t"/>
            </a:scene3d>
            <a:sp3d>
              <a:bevelT/>
            </a:sp3d>
          </p:spPr>
          <p:txBody>
            <a:bodyPr wrap="square">
              <a:spAutoFit/>
            </a:bodyPr>
            <a:lstStyle/>
            <a:p>
              <a:pPr algn="just"/>
              <a:r>
                <a:rPr lang="ru-RU" sz="1200" dirty="0">
                  <a:solidFill>
                    <a:srgbClr val="C00000"/>
                  </a:solidFill>
                  <a:latin typeface="Franklin Gothic Demi Cond" panose="020B0706030402020204" pitchFamily="34" charset="0"/>
                </a:rPr>
                <a:t>     </a:t>
              </a:r>
              <a:r>
                <a:rPr lang="ru-RU" sz="1100" dirty="0">
                  <a:solidFill>
                    <a:srgbClr val="C00000"/>
                  </a:solidFill>
                  <a:latin typeface="Franklin Gothic Demi Cond" panose="020B0706030402020204" pitchFamily="34" charset="0"/>
                </a:rPr>
                <a:t>Верим и знаем: придет час, и Россия восстанет из распада и унижения и начнет эпоху нового расцвета и нового величия.</a:t>
              </a:r>
            </a:p>
            <a:p>
              <a:pPr algn="just"/>
              <a:r>
                <a:rPr lang="ru-RU" sz="1100" dirty="0">
                  <a:solidFill>
                    <a:srgbClr val="C00000"/>
                  </a:solidFill>
                  <a:latin typeface="Franklin Gothic Demi Cond" panose="020B0706030402020204" pitchFamily="34" charset="0"/>
                </a:rPr>
                <a:t>     Но возродится она и расцветет лишь после того, как русские люди поймут, что спасение надо искать в качестве!..</a:t>
              </a:r>
            </a:p>
            <a:p>
              <a:r>
                <a:rPr lang="ru-RU" sz="1200" dirty="0">
                  <a:solidFill>
                    <a:srgbClr val="C00000"/>
                  </a:solidFill>
                  <a:latin typeface="Franklin Gothic Demi Cond" panose="020B0706030402020204" pitchFamily="34" charset="0"/>
                </a:rPr>
                <a:t>                                          </a:t>
              </a:r>
              <a:r>
                <a:rPr lang="ru-RU" sz="1100" dirty="0">
                  <a:solidFill>
                    <a:srgbClr val="C00000"/>
                  </a:solidFill>
                  <a:latin typeface="Franklin Gothic Demi Cond" panose="020B0706030402020204" pitchFamily="34" charset="0"/>
                </a:rPr>
                <a:t>И. А. ИЛЬИН</a:t>
              </a:r>
              <a:endParaRPr lang="ru-RU" sz="1200" dirty="0">
                <a:solidFill>
                  <a:srgbClr val="C00000"/>
                </a:solidFill>
                <a:latin typeface="Franklin Gothic Demi Cond" panose="020B0706030402020204" pitchFamily="34" charset="0"/>
              </a:endParaRPr>
            </a:p>
            <a:p>
              <a:pPr algn="ctr"/>
              <a:r>
                <a:rPr lang="ru-RU" sz="900" dirty="0">
                  <a:solidFill>
                    <a:srgbClr val="C00000"/>
                  </a:solidFill>
                  <a:latin typeface="Franklin Gothic Demi Cond" panose="020B0706030402020204" pitchFamily="34" charset="0"/>
                </a:rPr>
                <a:t>«Русский колокол» 1928 г., № 4, стр. 3-7</a:t>
              </a:r>
              <a:endParaRPr lang="ru-RU" sz="1200" i="0" dirty="0">
                <a:solidFill>
                  <a:srgbClr val="C00000"/>
                </a:solidFill>
                <a:effectLst/>
                <a:latin typeface="Franklin Gothic Demi Cond" panose="020B0706030402020204" pitchFamily="34" charset="0"/>
              </a:endParaRPr>
            </a:p>
          </p:txBody>
        </p:sp>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039" y="3228107"/>
              <a:ext cx="3668910" cy="3525222"/>
            </a:xfrm>
            <a:prstGeom prst="rect">
              <a:avLst/>
            </a:prstGeom>
            <a:scene3d>
              <a:camera prst="orthographicFront"/>
              <a:lightRig rig="threePt" dir="t"/>
            </a:scene3d>
            <a:sp3d>
              <a:bevelT/>
            </a:sp3d>
          </p:spPr>
        </p:pic>
      </p:grpSp>
      <p:pic>
        <p:nvPicPr>
          <p:cNvPr id="31746" name="Picture 2" descr="Всероссийская организация качества"/>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486" y="6179"/>
            <a:ext cx="8676000" cy="792000"/>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2366" y="1696812"/>
            <a:ext cx="3675949" cy="733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D:\_________Временно_Важно\КВИ_Семинары\Пятигорск_РАНХиГС-2021\2021_Пятигорск_РАНХиГС_Пятигорск\ВККиБМД\Ильин ИА_Справа.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2366" y="1041007"/>
            <a:ext cx="649499" cy="64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0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46804" y="18065"/>
            <a:ext cx="9054175" cy="3416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Внутренний контроль качества медицинской помощи</a:t>
            </a:r>
            <a:endParaRPr lang="en-US"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8" name="Скругленный прямоугольник 7"/>
          <p:cNvSpPr/>
          <p:nvPr/>
        </p:nvSpPr>
        <p:spPr bwMode="auto">
          <a:xfrm>
            <a:off x="250934" y="330523"/>
            <a:ext cx="8654603" cy="900000"/>
          </a:xfrm>
          <a:prstGeom prst="roundRect">
            <a:avLst>
              <a:gd name="adj" fmla="val 4725"/>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a:solidFill>
                  <a:srgbClr val="FFFF00"/>
                </a:solidFill>
              </a:rPr>
              <a:t>Методы, используемые при реализации проекта</a:t>
            </a:r>
          </a:p>
          <a:p>
            <a:pPr algn="just" fontAlgn="auto">
              <a:spcBef>
                <a:spcPts val="0"/>
              </a:spcBef>
              <a:spcAft>
                <a:spcPts val="0"/>
              </a:spcAft>
              <a:defRPr/>
            </a:pPr>
            <a:r>
              <a:rPr lang="ru-RU" sz="1000" b="1" dirty="0" smtClean="0">
                <a:solidFill>
                  <a:schemeClr val="bg1"/>
                </a:solidFill>
              </a:rPr>
              <a:t>     Изучение</a:t>
            </a:r>
            <a:r>
              <a:rPr lang="ru-RU" sz="1000" b="1" dirty="0">
                <a:solidFill>
                  <a:schemeClr val="bg1"/>
                </a:solidFill>
              </a:rPr>
              <a:t>, отбор, анализ и систематизация нормативных правовых актов и материалов по проведению экспертиз.</a:t>
            </a:r>
          </a:p>
          <a:p>
            <a:pPr algn="just" fontAlgn="auto">
              <a:spcBef>
                <a:spcPts val="0"/>
              </a:spcBef>
              <a:spcAft>
                <a:spcPts val="0"/>
              </a:spcAft>
              <a:defRPr/>
            </a:pPr>
            <a:r>
              <a:rPr lang="ru-RU" sz="1000" b="1" dirty="0" smtClean="0">
                <a:solidFill>
                  <a:schemeClr val="bg1"/>
                </a:solidFill>
              </a:rPr>
              <a:t>     Методы</a:t>
            </a:r>
            <a:r>
              <a:rPr lang="en-US" sz="1000" b="1" dirty="0" smtClean="0">
                <a:solidFill>
                  <a:schemeClr val="bg1"/>
                </a:solidFill>
              </a:rPr>
              <a:t>: </a:t>
            </a:r>
            <a:r>
              <a:rPr lang="ru-RU" sz="1000" b="1" dirty="0" smtClean="0">
                <a:solidFill>
                  <a:schemeClr val="bg1"/>
                </a:solidFill>
              </a:rPr>
              <a:t>расчётно-аналитический</a:t>
            </a:r>
            <a:r>
              <a:rPr lang="en-US" sz="1000" b="1" dirty="0" smtClean="0">
                <a:solidFill>
                  <a:schemeClr val="bg1"/>
                </a:solidFill>
              </a:rPr>
              <a:t>, </a:t>
            </a:r>
            <a:r>
              <a:rPr lang="ru-RU" sz="1000" b="1" dirty="0" smtClean="0">
                <a:solidFill>
                  <a:schemeClr val="bg1"/>
                </a:solidFill>
              </a:rPr>
              <a:t>системного и сравнительного анализа</a:t>
            </a:r>
            <a:r>
              <a:rPr lang="en-US" sz="1000" b="1" dirty="0" smtClean="0">
                <a:solidFill>
                  <a:schemeClr val="bg1"/>
                </a:solidFill>
              </a:rPr>
              <a:t>, </a:t>
            </a:r>
            <a:r>
              <a:rPr lang="ru-RU" sz="1000" b="1" dirty="0" smtClean="0">
                <a:solidFill>
                  <a:schemeClr val="bg1"/>
                </a:solidFill>
              </a:rPr>
              <a:t>группировки</a:t>
            </a:r>
            <a:r>
              <a:rPr lang="en-US" sz="1000" b="1" dirty="0" smtClean="0">
                <a:solidFill>
                  <a:schemeClr val="bg1"/>
                </a:solidFill>
              </a:rPr>
              <a:t>, </a:t>
            </a:r>
            <a:r>
              <a:rPr lang="ru-RU" sz="1000" b="1" dirty="0" smtClean="0">
                <a:solidFill>
                  <a:schemeClr val="bg1"/>
                </a:solidFill>
              </a:rPr>
              <a:t>математической статистики</a:t>
            </a:r>
            <a:r>
              <a:rPr lang="en-US" sz="1000" b="1" dirty="0" smtClean="0">
                <a:solidFill>
                  <a:schemeClr val="bg1"/>
                </a:solidFill>
              </a:rPr>
              <a:t>, </a:t>
            </a:r>
            <a:r>
              <a:rPr lang="ru-RU" sz="1000" b="1" dirty="0" smtClean="0">
                <a:solidFill>
                  <a:schemeClr val="bg1"/>
                </a:solidFill>
              </a:rPr>
              <a:t>экспертных оценок</a:t>
            </a:r>
            <a:r>
              <a:rPr lang="en-US" sz="1000" b="1" dirty="0" smtClean="0">
                <a:solidFill>
                  <a:schemeClr val="bg1"/>
                </a:solidFill>
              </a:rPr>
              <a:t>,</a:t>
            </a:r>
            <a:r>
              <a:rPr lang="ru-RU" sz="1000" b="1" dirty="0" smtClean="0">
                <a:solidFill>
                  <a:schemeClr val="bg1"/>
                </a:solidFill>
              </a:rPr>
              <a:t> экономико-математического моделирования</a:t>
            </a:r>
            <a:r>
              <a:rPr lang="en-US" sz="1000" b="1" dirty="0" smtClean="0">
                <a:solidFill>
                  <a:schemeClr val="bg1"/>
                </a:solidFill>
              </a:rPr>
              <a:t>, </a:t>
            </a:r>
            <a:r>
              <a:rPr lang="ru-RU" sz="1000" b="1" dirty="0" smtClean="0">
                <a:solidFill>
                  <a:schemeClr val="bg1"/>
                </a:solidFill>
              </a:rPr>
              <a:t>формализованного анализа информационных систем</a:t>
            </a:r>
            <a:r>
              <a:rPr lang="en-US" sz="1000" b="1" dirty="0" smtClean="0">
                <a:solidFill>
                  <a:schemeClr val="bg1"/>
                </a:solidFill>
              </a:rPr>
              <a:t>, </a:t>
            </a:r>
            <a:r>
              <a:rPr lang="ru-RU" sz="1000" b="1" dirty="0" smtClean="0">
                <a:solidFill>
                  <a:schemeClr val="bg1"/>
                </a:solidFill>
              </a:rPr>
              <a:t>реализующих </a:t>
            </a:r>
            <a:r>
              <a:rPr lang="ru-RU" sz="1000" b="1" dirty="0">
                <a:solidFill>
                  <a:schemeClr val="bg1"/>
                </a:solidFill>
              </a:rPr>
              <a:t>проведение </a:t>
            </a:r>
            <a:r>
              <a:rPr lang="ru-RU" sz="1000" b="1" dirty="0" smtClean="0">
                <a:solidFill>
                  <a:schemeClr val="bg1"/>
                </a:solidFill>
              </a:rPr>
              <a:t>экспертиз</a:t>
            </a:r>
            <a:r>
              <a:rPr lang="en-US" sz="1000" b="1" dirty="0" smtClean="0">
                <a:solidFill>
                  <a:schemeClr val="bg1"/>
                </a:solidFill>
              </a:rPr>
              <a:t>, </a:t>
            </a:r>
            <a:r>
              <a:rPr lang="ru-RU" sz="1000" b="1" dirty="0" smtClean="0">
                <a:solidFill>
                  <a:schemeClr val="bg1"/>
                </a:solidFill>
              </a:rPr>
              <a:t>анализа </a:t>
            </a:r>
            <a:r>
              <a:rPr lang="ru-RU" sz="1000" b="1" dirty="0">
                <a:solidFill>
                  <a:schemeClr val="bg1"/>
                </a:solidFill>
              </a:rPr>
              <a:t>функциональной полноты систем</a:t>
            </a:r>
            <a:r>
              <a:rPr lang="ru-RU" sz="1000" b="1" dirty="0" smtClean="0">
                <a:solidFill>
                  <a:schemeClr val="bg1"/>
                </a:solidFill>
              </a:rPr>
              <a:t>.</a:t>
            </a:r>
            <a:r>
              <a:rPr lang="en-US" sz="1000" b="1" dirty="0" smtClean="0">
                <a:solidFill>
                  <a:schemeClr val="bg1"/>
                </a:solidFill>
              </a:rPr>
              <a:t> </a:t>
            </a:r>
            <a:endParaRPr lang="ru-RU" sz="1000" b="1" dirty="0">
              <a:solidFill>
                <a:schemeClr val="bg1"/>
              </a:solidFill>
            </a:endParaRPr>
          </a:p>
        </p:txBody>
      </p:sp>
      <p:sp>
        <p:nvSpPr>
          <p:cNvPr id="10" name="Скругленный прямоугольник 9"/>
          <p:cNvSpPr/>
          <p:nvPr/>
        </p:nvSpPr>
        <p:spPr bwMode="auto">
          <a:xfrm>
            <a:off x="249315" y="1293003"/>
            <a:ext cx="8654603" cy="720000"/>
          </a:xfrm>
          <a:prstGeom prst="roundRect">
            <a:avLst>
              <a:gd name="adj" fmla="val 5463"/>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a:solidFill>
                  <a:srgbClr val="FFFF00"/>
                </a:solidFill>
              </a:rPr>
              <a:t>Практическая значимость проекта </a:t>
            </a:r>
          </a:p>
          <a:p>
            <a:pPr algn="just" fontAlgn="auto">
              <a:spcBef>
                <a:spcPts val="0"/>
              </a:spcBef>
              <a:spcAft>
                <a:spcPts val="0"/>
              </a:spcAft>
              <a:defRPr/>
            </a:pPr>
            <a:r>
              <a:rPr lang="ru-RU" sz="1000" b="1" dirty="0" smtClean="0">
                <a:solidFill>
                  <a:schemeClr val="bg1"/>
                </a:solidFill>
              </a:rPr>
              <a:t>     Реализация </a:t>
            </a:r>
            <a:r>
              <a:rPr lang="ru-RU" sz="1000" b="1" dirty="0">
                <a:solidFill>
                  <a:schemeClr val="bg1"/>
                </a:solidFill>
              </a:rPr>
              <a:t>проекта позволила сократить время и минимизировать врачебные ошибки при анализе электронных медицинских карт, акцентировать внимание врача на постановке диагноза, полноте выполнения лечебно-диагностического процесса, рисках развития заболевания, </a:t>
            </a:r>
            <a:r>
              <a:rPr lang="ru-RU" sz="1000" b="1" dirty="0" smtClean="0">
                <a:solidFill>
                  <a:schemeClr val="bg1"/>
                </a:solidFill>
              </a:rPr>
              <a:t>повысила </a:t>
            </a:r>
            <a:r>
              <a:rPr lang="ru-RU" sz="1000" b="1" dirty="0">
                <a:solidFill>
                  <a:schemeClr val="bg1"/>
                </a:solidFill>
              </a:rPr>
              <a:t>качество и безопасность медицинской деятельности.</a:t>
            </a:r>
          </a:p>
        </p:txBody>
      </p:sp>
      <p:sp>
        <p:nvSpPr>
          <p:cNvPr id="11" name="Скругленный прямоугольник 10"/>
          <p:cNvSpPr/>
          <p:nvPr/>
        </p:nvSpPr>
        <p:spPr bwMode="auto">
          <a:xfrm>
            <a:off x="250935" y="2059197"/>
            <a:ext cx="8654603" cy="427553"/>
          </a:xfrm>
          <a:prstGeom prst="roundRect">
            <a:avLst>
              <a:gd name="adj" fmla="val 6392"/>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a:solidFill>
                  <a:srgbClr val="FFFF00"/>
                </a:solidFill>
              </a:rPr>
              <a:t>Инструменты проектного управления</a:t>
            </a:r>
          </a:p>
          <a:p>
            <a:pPr algn="just" fontAlgn="auto">
              <a:spcBef>
                <a:spcPts val="0"/>
              </a:spcBef>
              <a:spcAft>
                <a:spcPts val="0"/>
              </a:spcAft>
              <a:defRPr/>
            </a:pPr>
            <a:r>
              <a:rPr lang="ru-RU" sz="1000" b="1" dirty="0" smtClean="0">
                <a:solidFill>
                  <a:schemeClr val="bg1"/>
                </a:solidFill>
              </a:rPr>
              <a:t>     Логико-структурная </a:t>
            </a:r>
            <a:r>
              <a:rPr lang="ru-RU" sz="1000" b="1" dirty="0">
                <a:solidFill>
                  <a:schemeClr val="bg1"/>
                </a:solidFill>
              </a:rPr>
              <a:t>схема, дизайн мышление, обратное планирование, диаграммы </a:t>
            </a:r>
            <a:r>
              <a:rPr lang="ru-RU" sz="1000" b="1" dirty="0" err="1">
                <a:solidFill>
                  <a:schemeClr val="bg1"/>
                </a:solidFill>
              </a:rPr>
              <a:t>Ганта</a:t>
            </a:r>
            <a:r>
              <a:rPr lang="ru-RU" sz="1000" b="1" dirty="0">
                <a:solidFill>
                  <a:schemeClr val="bg1"/>
                </a:solidFill>
              </a:rPr>
              <a:t>, биллинг рабочего </a:t>
            </a:r>
            <a:r>
              <a:rPr lang="ru-RU" sz="1000" b="1" dirty="0" smtClean="0">
                <a:solidFill>
                  <a:schemeClr val="bg1"/>
                </a:solidFill>
              </a:rPr>
              <a:t>времени.</a:t>
            </a:r>
            <a:endParaRPr lang="ru-RU" sz="1000" b="1" dirty="0">
              <a:solidFill>
                <a:schemeClr val="bg1"/>
              </a:solidFill>
            </a:endParaRPr>
          </a:p>
        </p:txBody>
      </p:sp>
      <p:sp>
        <p:nvSpPr>
          <p:cNvPr id="16" name="Скругленный прямоугольник 11">
            <a:extLst>
              <a:ext uri="{FF2B5EF4-FFF2-40B4-BE49-F238E27FC236}">
                <a16:creationId xmlns="" xmlns:a16="http://schemas.microsoft.com/office/drawing/2014/main" id="{FA02C35A-9B89-43B9-A1D5-4F9BB8AE05B6}"/>
              </a:ext>
            </a:extLst>
          </p:cNvPr>
          <p:cNvSpPr/>
          <p:nvPr/>
        </p:nvSpPr>
        <p:spPr bwMode="auto">
          <a:xfrm>
            <a:off x="249315" y="2552510"/>
            <a:ext cx="8654603" cy="1080000"/>
          </a:xfrm>
          <a:prstGeom prst="roundRect">
            <a:avLst>
              <a:gd name="adj" fmla="val 3762"/>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a:solidFill>
                  <a:srgbClr val="FFFF00"/>
                </a:solidFill>
              </a:rPr>
              <a:t>Новаторство предложенного решения</a:t>
            </a:r>
          </a:p>
          <a:p>
            <a:pPr lvl="0" algn="just"/>
            <a:r>
              <a:rPr lang="ru-RU" sz="1200" b="1" dirty="0">
                <a:solidFill>
                  <a:schemeClr val="bg1"/>
                </a:solidFill>
              </a:rPr>
              <a:t>     </a:t>
            </a:r>
            <a:r>
              <a:rPr lang="ru-RU" sz="1000" b="1" dirty="0" smtClean="0">
                <a:solidFill>
                  <a:schemeClr val="bg1"/>
                </a:solidFill>
              </a:rPr>
              <a:t>Разработка и внедрение автоматизированной системы клинико-экспертной работы медицинской организации</a:t>
            </a:r>
            <a:r>
              <a:rPr lang="en-US" sz="1000" b="1" dirty="0" smtClean="0">
                <a:solidFill>
                  <a:schemeClr val="bg1"/>
                </a:solidFill>
              </a:rPr>
              <a:t>, </a:t>
            </a:r>
            <a:r>
              <a:rPr lang="ru-RU" sz="1000" b="1" dirty="0" smtClean="0">
                <a:solidFill>
                  <a:schemeClr val="bg1"/>
                </a:solidFill>
              </a:rPr>
              <a:t>включающей трёхуровневую систему </a:t>
            </a:r>
            <a:r>
              <a:rPr lang="ru-RU" sz="1000" b="1" dirty="0">
                <a:solidFill>
                  <a:schemeClr val="bg1"/>
                </a:solidFill>
              </a:rPr>
              <a:t>внутреннего контроля качества медицинской </a:t>
            </a:r>
            <a:r>
              <a:rPr lang="ru-RU" sz="1000" b="1" dirty="0" smtClean="0">
                <a:solidFill>
                  <a:schemeClr val="bg1"/>
                </a:solidFill>
              </a:rPr>
              <a:t>помощи </a:t>
            </a:r>
            <a:r>
              <a:rPr lang="ru-RU" sz="1000" b="1" dirty="0">
                <a:solidFill>
                  <a:schemeClr val="bg1"/>
                </a:solidFill>
              </a:rPr>
              <a:t>(заведующий </a:t>
            </a:r>
            <a:r>
              <a:rPr lang="ru-RU" sz="1000" b="1" dirty="0" smtClean="0">
                <a:solidFill>
                  <a:schemeClr val="bg1"/>
                </a:solidFill>
              </a:rPr>
              <a:t>отделением</a:t>
            </a:r>
            <a:r>
              <a:rPr lang="en-US" sz="1000" b="1" dirty="0" smtClean="0">
                <a:solidFill>
                  <a:schemeClr val="bg1"/>
                </a:solidFill>
              </a:rPr>
              <a:t>,</a:t>
            </a:r>
            <a:r>
              <a:rPr lang="ru-RU" sz="1000" b="1" dirty="0" smtClean="0">
                <a:solidFill>
                  <a:schemeClr val="bg1"/>
                </a:solidFill>
              </a:rPr>
              <a:t> заместитель </a:t>
            </a:r>
            <a:r>
              <a:rPr lang="ru-RU" sz="1000" b="1" dirty="0">
                <a:solidFill>
                  <a:schemeClr val="bg1"/>
                </a:solidFill>
              </a:rPr>
              <a:t>главного врача по </a:t>
            </a:r>
            <a:r>
              <a:rPr lang="ru-RU" sz="1000" b="1" dirty="0" smtClean="0">
                <a:solidFill>
                  <a:schemeClr val="bg1"/>
                </a:solidFill>
              </a:rPr>
              <a:t>клинико-экспертной работе</a:t>
            </a:r>
            <a:r>
              <a:rPr lang="en-US" sz="1000" b="1" dirty="0" smtClean="0">
                <a:solidFill>
                  <a:schemeClr val="bg1"/>
                </a:solidFill>
              </a:rPr>
              <a:t>,</a:t>
            </a:r>
            <a:r>
              <a:rPr lang="ru-RU" sz="1000" b="1" dirty="0" smtClean="0">
                <a:solidFill>
                  <a:schemeClr val="bg1"/>
                </a:solidFill>
              </a:rPr>
              <a:t> </a:t>
            </a:r>
            <a:r>
              <a:rPr lang="ru-RU" sz="1000" b="1" dirty="0">
                <a:solidFill>
                  <a:schemeClr val="bg1"/>
                </a:solidFill>
              </a:rPr>
              <a:t>врачебная комиссия), </a:t>
            </a:r>
            <a:r>
              <a:rPr lang="ru-RU" sz="1000" b="1" dirty="0" smtClean="0">
                <a:solidFill>
                  <a:schemeClr val="bg1"/>
                </a:solidFill>
              </a:rPr>
              <a:t>с созданием на рабочем месте врача возможности обеспечения полноты лечебно-диагностического процесса с использованием критериев </a:t>
            </a:r>
            <a:r>
              <a:rPr lang="ru-RU" sz="1000" b="1" dirty="0">
                <a:solidFill>
                  <a:schemeClr val="bg1"/>
                </a:solidFill>
              </a:rPr>
              <a:t>оценки качества медицинской помощи по группам заболеваний и по условиям оказания медицинской помощи в соответствие с приказом 203н и стандартов медицинской </a:t>
            </a:r>
            <a:r>
              <a:rPr lang="ru-RU" sz="1000" b="1" dirty="0" smtClean="0">
                <a:solidFill>
                  <a:schemeClr val="bg1"/>
                </a:solidFill>
              </a:rPr>
              <a:t>помощи. </a:t>
            </a:r>
            <a:endParaRPr lang="ru-RU" sz="1200" b="1" dirty="0">
              <a:solidFill>
                <a:schemeClr val="bg1"/>
              </a:solidFill>
            </a:endParaRPr>
          </a:p>
        </p:txBody>
      </p:sp>
      <p:sp>
        <p:nvSpPr>
          <p:cNvPr id="9" name="Скругленный прямоугольник 8"/>
          <p:cNvSpPr/>
          <p:nvPr/>
        </p:nvSpPr>
        <p:spPr bwMode="auto">
          <a:xfrm>
            <a:off x="250935" y="3695288"/>
            <a:ext cx="8654603" cy="576000"/>
          </a:xfrm>
          <a:prstGeom prst="roundRect">
            <a:avLst>
              <a:gd name="adj" fmla="val 6296"/>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err="1">
                <a:solidFill>
                  <a:srgbClr val="FFFF00"/>
                </a:solidFill>
              </a:rPr>
              <a:t>Расчет</a:t>
            </a:r>
            <a:r>
              <a:rPr lang="ru-RU" sz="1100" b="1" dirty="0">
                <a:solidFill>
                  <a:srgbClr val="FFFF00"/>
                </a:solidFill>
              </a:rPr>
              <a:t> ресурсов, затраченных при реализации проекта</a:t>
            </a:r>
          </a:p>
          <a:p>
            <a:pPr algn="just" fontAlgn="auto">
              <a:spcBef>
                <a:spcPts val="0"/>
              </a:spcBef>
              <a:spcAft>
                <a:spcPts val="0"/>
              </a:spcAft>
              <a:defRPr/>
            </a:pPr>
            <a:r>
              <a:rPr lang="ru-RU" sz="1200" b="1" dirty="0">
                <a:solidFill>
                  <a:schemeClr val="bg1"/>
                </a:solidFill>
              </a:rPr>
              <a:t>     </a:t>
            </a:r>
            <a:r>
              <a:rPr lang="ru-RU" sz="1000" b="1" dirty="0">
                <a:solidFill>
                  <a:schemeClr val="bg1"/>
                </a:solidFill>
              </a:rPr>
              <a:t>Проект инициирован генеральным директором ООО «МедКомТех», реализован собственными силами без привлечения сторонних организаций и/или специалистов.</a:t>
            </a:r>
            <a:endParaRPr lang="ru-RU" sz="1200" b="1" dirty="0">
              <a:solidFill>
                <a:schemeClr val="bg1"/>
              </a:solidFill>
            </a:endParaRPr>
          </a:p>
        </p:txBody>
      </p:sp>
      <p:graphicFrame>
        <p:nvGraphicFramePr>
          <p:cNvPr id="13" name="Таблица 12">
            <a:extLst>
              <a:ext uri="{FF2B5EF4-FFF2-40B4-BE49-F238E27FC236}">
                <a16:creationId xmlns="" xmlns:a16="http://schemas.microsoft.com/office/drawing/2014/main" id="{FBC16E26-8290-43CD-BBD0-DEF3FA6DD9BE}"/>
              </a:ext>
            </a:extLst>
          </p:cNvPr>
          <p:cNvGraphicFramePr>
            <a:graphicFrameLocks noGrp="1"/>
          </p:cNvGraphicFramePr>
          <p:nvPr>
            <p:extLst>
              <p:ext uri="{D42A27DB-BD31-4B8C-83A1-F6EECF244321}">
                <p14:modId xmlns:p14="http://schemas.microsoft.com/office/powerpoint/2010/main" val="3973905039"/>
              </p:ext>
            </p:extLst>
          </p:nvPr>
        </p:nvGraphicFramePr>
        <p:xfrm>
          <a:off x="288372" y="4348247"/>
          <a:ext cx="8607648" cy="699316"/>
        </p:xfrm>
        <a:graphic>
          <a:graphicData uri="http://schemas.openxmlformats.org/drawingml/2006/table">
            <a:tbl>
              <a:tblPr firstRow="1" bandRow="1">
                <a:tableStyleId>{5C22544A-7EE6-4342-B048-85BDC9FD1C3A}</a:tableStyleId>
              </a:tblPr>
              <a:tblGrid>
                <a:gridCol w="324176">
                  <a:extLst>
                    <a:ext uri="{9D8B030D-6E8A-4147-A177-3AD203B41FA5}">
                      <a16:colId xmlns="" xmlns:a16="http://schemas.microsoft.com/office/drawing/2014/main" val="2176716919"/>
                    </a:ext>
                  </a:extLst>
                </a:gridCol>
                <a:gridCol w="2913576">
                  <a:extLst>
                    <a:ext uri="{9D8B030D-6E8A-4147-A177-3AD203B41FA5}">
                      <a16:colId xmlns="" xmlns:a16="http://schemas.microsoft.com/office/drawing/2014/main" val="1093915243"/>
                    </a:ext>
                  </a:extLst>
                </a:gridCol>
                <a:gridCol w="1237548">
                  <a:extLst>
                    <a:ext uri="{9D8B030D-6E8A-4147-A177-3AD203B41FA5}">
                      <a16:colId xmlns="" xmlns:a16="http://schemas.microsoft.com/office/drawing/2014/main" val="3022662451"/>
                    </a:ext>
                  </a:extLst>
                </a:gridCol>
                <a:gridCol w="1464588">
                  <a:extLst>
                    <a:ext uri="{9D8B030D-6E8A-4147-A177-3AD203B41FA5}">
                      <a16:colId xmlns="" xmlns:a16="http://schemas.microsoft.com/office/drawing/2014/main" val="3540653572"/>
                    </a:ext>
                  </a:extLst>
                </a:gridCol>
                <a:gridCol w="1464588">
                  <a:extLst>
                    <a:ext uri="{9D8B030D-6E8A-4147-A177-3AD203B41FA5}">
                      <a16:colId xmlns="" xmlns:a16="http://schemas.microsoft.com/office/drawing/2014/main" val="3280127492"/>
                    </a:ext>
                  </a:extLst>
                </a:gridCol>
                <a:gridCol w="1203172">
                  <a:extLst>
                    <a:ext uri="{9D8B030D-6E8A-4147-A177-3AD203B41FA5}">
                      <a16:colId xmlns="" xmlns:a16="http://schemas.microsoft.com/office/drawing/2014/main" val="646147698"/>
                    </a:ext>
                  </a:extLst>
                </a:gridCol>
              </a:tblGrid>
              <a:tr h="144000">
                <a:tc rowSpan="2">
                  <a:txBody>
                    <a:bodyPr/>
                    <a:lstStyle/>
                    <a:p>
                      <a:pPr algn="ctr">
                        <a:lnSpc>
                          <a:spcPct val="107000"/>
                        </a:lnSpc>
                        <a:spcAft>
                          <a:spcPts val="800"/>
                        </a:spcAft>
                      </a:pPr>
                      <a:r>
                        <a:rPr lang="ru-RU" sz="800" dirty="0">
                          <a:effectLst/>
                        </a:rPr>
                        <a:t>№ п/п</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399" marR="8399" marT="4200" marB="4200" anchor="ctr"/>
                </a:tc>
                <a:tc rowSpan="2">
                  <a:txBody>
                    <a:bodyPr/>
                    <a:lstStyle/>
                    <a:p>
                      <a:pPr algn="ctr">
                        <a:lnSpc>
                          <a:spcPct val="107000"/>
                        </a:lnSpc>
                        <a:spcAft>
                          <a:spcPts val="800"/>
                        </a:spcAft>
                      </a:pPr>
                      <a:r>
                        <a:rPr lang="ru-RU" sz="800" dirty="0">
                          <a:effectLst/>
                        </a:rPr>
                        <a:t>Наименование ресурса</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399" marR="8399" marT="4200" marB="4200" anchor="ctr"/>
                </a:tc>
                <a:tc rowSpan="2">
                  <a:txBody>
                    <a:bodyPr/>
                    <a:lstStyle/>
                    <a:p>
                      <a:pPr algn="ctr">
                        <a:lnSpc>
                          <a:spcPct val="107000"/>
                        </a:lnSpc>
                        <a:spcAft>
                          <a:spcPts val="800"/>
                        </a:spcAft>
                      </a:pPr>
                      <a:r>
                        <a:rPr lang="ru-RU" sz="800" dirty="0">
                          <a:effectLst/>
                        </a:rPr>
                        <a:t>Единицы измерения</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399" marR="8399" marT="4200" marB="4200" anchor="ctr"/>
                </a:tc>
                <a:tc gridSpan="2">
                  <a:txBody>
                    <a:bodyPr/>
                    <a:lstStyle/>
                    <a:p>
                      <a:pPr algn="ctr">
                        <a:lnSpc>
                          <a:spcPct val="107000"/>
                        </a:lnSpc>
                        <a:spcAft>
                          <a:spcPts val="800"/>
                        </a:spcAft>
                      </a:pPr>
                      <a:r>
                        <a:rPr lang="ru-RU" sz="800" dirty="0">
                          <a:effectLst/>
                        </a:rPr>
                        <a:t>Количество</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399" marR="8399" marT="4200" marB="4200"/>
                </a:tc>
                <a:tc hMerge="1">
                  <a:txBody>
                    <a:bodyPr/>
                    <a:lstStyle/>
                    <a:p>
                      <a:endParaRPr lang="ru-RU"/>
                    </a:p>
                  </a:txBody>
                  <a:tcPr/>
                </a:tc>
                <a:tc rowSpan="2">
                  <a:txBody>
                    <a:bodyPr/>
                    <a:lstStyle/>
                    <a:p>
                      <a:pPr algn="ctr">
                        <a:lnSpc>
                          <a:spcPct val="107000"/>
                        </a:lnSpc>
                        <a:spcAft>
                          <a:spcPts val="800"/>
                        </a:spcAft>
                      </a:pPr>
                      <a:r>
                        <a:rPr lang="ru-RU" sz="800" dirty="0">
                          <a:effectLst/>
                        </a:rPr>
                        <a:t>Итого</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399" marR="8399" marT="4200" marB="4200" anchor="ctr"/>
                </a:tc>
                <a:extLst>
                  <a:ext uri="{0D108BD9-81ED-4DB2-BD59-A6C34878D82A}">
                    <a16:rowId xmlns="" xmlns:a16="http://schemas.microsoft.com/office/drawing/2014/main" val="586282218"/>
                  </a:ext>
                </a:extLst>
              </a:tr>
              <a:tr h="10800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800"/>
                        </a:spcAft>
                      </a:pPr>
                      <a:r>
                        <a:rPr lang="ru-RU" sz="800" dirty="0">
                          <a:effectLst/>
                        </a:rPr>
                        <a:t>Собственные</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399" marR="8399" marT="4200" marB="4200" anchor="ctr"/>
                </a:tc>
                <a:tc>
                  <a:txBody>
                    <a:bodyPr/>
                    <a:lstStyle/>
                    <a:p>
                      <a:pPr algn="ctr">
                        <a:lnSpc>
                          <a:spcPct val="107000"/>
                        </a:lnSpc>
                        <a:spcAft>
                          <a:spcPts val="800"/>
                        </a:spcAft>
                      </a:pPr>
                      <a:r>
                        <a:rPr lang="ru-RU" sz="800" dirty="0">
                          <a:effectLst/>
                        </a:rPr>
                        <a:t>Привеченные</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8399" marR="8399" marT="4200" marB="4200" anchor="ctr"/>
                </a:tc>
                <a:tc vMerge="1">
                  <a:txBody>
                    <a:bodyPr/>
                    <a:lstStyle/>
                    <a:p>
                      <a:endParaRPr lang="ru-RU"/>
                    </a:p>
                  </a:txBody>
                  <a:tcPr/>
                </a:tc>
                <a:extLst>
                  <a:ext uri="{0D108BD9-81ED-4DB2-BD59-A6C34878D82A}">
                    <a16:rowId xmlns="" xmlns:a16="http://schemas.microsoft.com/office/drawing/2014/main" val="765326067"/>
                  </a:ext>
                </a:extLst>
              </a:tr>
              <a:tr h="108000">
                <a:tc>
                  <a:txBody>
                    <a:bodyPr/>
                    <a:lstStyle/>
                    <a:p>
                      <a:pPr algn="ctr">
                        <a:lnSpc>
                          <a:spcPct val="107000"/>
                        </a:lnSpc>
                        <a:spcAft>
                          <a:spcPts val="800"/>
                        </a:spcAft>
                      </a:pPr>
                      <a:r>
                        <a:rPr lang="ru-RU" sz="800" dirty="0">
                          <a:effectLst/>
                          <a:latin typeface="+mj-lt"/>
                        </a:rPr>
                        <a:t>1</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tc>
                <a:tc>
                  <a:txBody>
                    <a:bodyPr/>
                    <a:lstStyle/>
                    <a:p>
                      <a:pPr>
                        <a:lnSpc>
                          <a:spcPct val="107000"/>
                        </a:lnSpc>
                        <a:spcAft>
                          <a:spcPts val="800"/>
                        </a:spcAft>
                      </a:pPr>
                      <a:r>
                        <a:rPr lang="ru-RU" sz="800" dirty="0">
                          <a:effectLst/>
                          <a:latin typeface="+mj-lt"/>
                        </a:rPr>
                        <a:t>Кадровые</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tc>
                <a:tc>
                  <a:txBody>
                    <a:bodyPr/>
                    <a:lstStyle/>
                    <a:p>
                      <a:pPr algn="ctr">
                        <a:lnSpc>
                          <a:spcPct val="107000"/>
                        </a:lnSpc>
                        <a:spcAft>
                          <a:spcPts val="800"/>
                        </a:spcAft>
                      </a:pPr>
                      <a:r>
                        <a:rPr lang="ru-RU" sz="800" dirty="0">
                          <a:effectLst/>
                          <a:latin typeface="+mj-lt"/>
                        </a:rPr>
                        <a:t>Чел.</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tc>
                <a:tc>
                  <a:txBody>
                    <a:bodyPr/>
                    <a:lstStyle/>
                    <a:p>
                      <a:pPr algn="r">
                        <a:lnSpc>
                          <a:spcPct val="107000"/>
                        </a:lnSpc>
                        <a:spcAft>
                          <a:spcPts val="800"/>
                        </a:spcAft>
                      </a:pPr>
                      <a:r>
                        <a:rPr lang="ru-RU" sz="800" dirty="0">
                          <a:effectLst/>
                          <a:latin typeface="+mj-lt"/>
                          <a:ea typeface="Calibri" panose="020F0502020204030204" pitchFamily="34" charset="0"/>
                          <a:cs typeface="Times New Roman" panose="02020603050405020304" pitchFamily="18" charset="0"/>
                        </a:rPr>
                        <a:t>6</a:t>
                      </a:r>
                    </a:p>
                  </a:txBody>
                  <a:tcPr marL="8399" marR="8399" marT="4200" marB="4200"/>
                </a:tc>
                <a:tc>
                  <a:txBody>
                    <a:bodyPr/>
                    <a:lstStyle/>
                    <a:p>
                      <a:pPr algn="ctr">
                        <a:lnSpc>
                          <a:spcPct val="107000"/>
                        </a:lnSpc>
                        <a:spcAft>
                          <a:spcPts val="800"/>
                        </a:spcAft>
                      </a:pPr>
                      <a:r>
                        <a:rPr lang="ru-RU" sz="800" dirty="0">
                          <a:effectLst/>
                          <a:latin typeface="+mj-lt"/>
                        </a:rPr>
                        <a:t>_</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nchor="ctr"/>
                </a:tc>
                <a:tc>
                  <a:txBody>
                    <a:bodyPr/>
                    <a:lstStyle/>
                    <a:p>
                      <a:pPr algn="r">
                        <a:lnSpc>
                          <a:spcPct val="107000"/>
                        </a:lnSpc>
                        <a:spcAft>
                          <a:spcPts val="800"/>
                        </a:spcAft>
                      </a:pPr>
                      <a:r>
                        <a:rPr lang="ru-RU" sz="800" dirty="0">
                          <a:effectLst/>
                          <a:latin typeface="+mj-lt"/>
                          <a:ea typeface="Calibri" panose="020F0502020204030204" pitchFamily="34" charset="0"/>
                          <a:cs typeface="Times New Roman" panose="02020603050405020304" pitchFamily="18" charset="0"/>
                        </a:rPr>
                        <a:t>6</a:t>
                      </a:r>
                    </a:p>
                  </a:txBody>
                  <a:tcPr marL="8399" marR="8399" marT="4200" marB="4200"/>
                </a:tc>
                <a:extLst>
                  <a:ext uri="{0D108BD9-81ED-4DB2-BD59-A6C34878D82A}">
                    <a16:rowId xmlns="" xmlns:a16="http://schemas.microsoft.com/office/drawing/2014/main" val="1778103609"/>
                  </a:ext>
                </a:extLst>
              </a:tr>
              <a:tr h="108000">
                <a:tc>
                  <a:txBody>
                    <a:bodyPr/>
                    <a:lstStyle/>
                    <a:p>
                      <a:pPr algn="ctr">
                        <a:lnSpc>
                          <a:spcPct val="107000"/>
                        </a:lnSpc>
                        <a:spcAft>
                          <a:spcPts val="800"/>
                        </a:spcAft>
                      </a:pPr>
                      <a:r>
                        <a:rPr lang="ru-RU" sz="800" dirty="0">
                          <a:effectLst/>
                          <a:latin typeface="+mj-lt"/>
                        </a:rPr>
                        <a:t>2.</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tc>
                <a:tc>
                  <a:txBody>
                    <a:bodyPr/>
                    <a:lstStyle/>
                    <a:p>
                      <a:pPr>
                        <a:lnSpc>
                          <a:spcPct val="107000"/>
                        </a:lnSpc>
                        <a:spcAft>
                          <a:spcPts val="800"/>
                        </a:spcAft>
                      </a:pPr>
                      <a:r>
                        <a:rPr lang="ru-RU" sz="800" dirty="0">
                          <a:effectLst/>
                          <a:latin typeface="+mj-lt"/>
                        </a:rPr>
                        <a:t>Финансовые</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tc>
                <a:tc>
                  <a:txBody>
                    <a:bodyPr/>
                    <a:lstStyle/>
                    <a:p>
                      <a:pPr algn="ctr">
                        <a:lnSpc>
                          <a:spcPct val="107000"/>
                        </a:lnSpc>
                        <a:spcAft>
                          <a:spcPts val="800"/>
                        </a:spcAft>
                      </a:pPr>
                      <a:r>
                        <a:rPr lang="ru-RU" sz="800" dirty="0">
                          <a:effectLst/>
                          <a:latin typeface="+mj-lt"/>
                        </a:rPr>
                        <a:t>Руб.</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tc>
                <a:tc>
                  <a:txBody>
                    <a:bodyPr/>
                    <a:lstStyle/>
                    <a:p>
                      <a:pPr algn="r">
                        <a:lnSpc>
                          <a:spcPct val="107000"/>
                        </a:lnSpc>
                        <a:spcAft>
                          <a:spcPts val="800"/>
                        </a:spcAft>
                      </a:pPr>
                      <a:r>
                        <a:rPr lang="ru-RU" sz="800" dirty="0">
                          <a:effectLst/>
                          <a:latin typeface="+mj-lt"/>
                        </a:rPr>
                        <a:t>1 600 000</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tc>
                <a:tc>
                  <a:txBody>
                    <a:bodyPr/>
                    <a:lstStyle/>
                    <a:p>
                      <a:pPr algn="ctr">
                        <a:lnSpc>
                          <a:spcPct val="107000"/>
                        </a:lnSpc>
                        <a:spcAft>
                          <a:spcPts val="800"/>
                        </a:spcAft>
                      </a:pPr>
                      <a:r>
                        <a:rPr lang="ru-RU" sz="800" dirty="0">
                          <a:effectLst/>
                          <a:latin typeface="+mj-lt"/>
                        </a:rPr>
                        <a:t>_</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nchor="ctr"/>
                </a:tc>
                <a:tc>
                  <a:txBody>
                    <a:bodyPr/>
                    <a:lstStyle/>
                    <a:p>
                      <a:pPr algn="r">
                        <a:lnSpc>
                          <a:spcPct val="107000"/>
                        </a:lnSpc>
                        <a:spcAft>
                          <a:spcPts val="800"/>
                        </a:spcAft>
                      </a:pPr>
                      <a:r>
                        <a:rPr lang="ru-RU" sz="800" dirty="0">
                          <a:effectLst/>
                          <a:latin typeface="+mj-lt"/>
                        </a:rPr>
                        <a:t>1 600 000</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tc>
                <a:extLst>
                  <a:ext uri="{0D108BD9-81ED-4DB2-BD59-A6C34878D82A}">
                    <a16:rowId xmlns="" xmlns:a16="http://schemas.microsoft.com/office/drawing/2014/main" val="1363553406"/>
                  </a:ext>
                </a:extLst>
              </a:tr>
              <a:tr h="108000">
                <a:tc>
                  <a:txBody>
                    <a:bodyPr/>
                    <a:lstStyle/>
                    <a:p>
                      <a:pPr algn="ctr">
                        <a:lnSpc>
                          <a:spcPct val="107000"/>
                        </a:lnSpc>
                        <a:spcAft>
                          <a:spcPts val="800"/>
                        </a:spcAft>
                      </a:pPr>
                      <a:r>
                        <a:rPr lang="ru-RU" sz="800" dirty="0">
                          <a:effectLst/>
                          <a:latin typeface="+mj-lt"/>
                        </a:rPr>
                        <a:t>3.</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tc>
                <a:tc>
                  <a:txBody>
                    <a:bodyPr/>
                    <a:lstStyle/>
                    <a:p>
                      <a:pPr>
                        <a:lnSpc>
                          <a:spcPct val="107000"/>
                        </a:lnSpc>
                        <a:spcAft>
                          <a:spcPts val="800"/>
                        </a:spcAft>
                      </a:pPr>
                      <a:r>
                        <a:rPr lang="ru-RU" sz="800" dirty="0">
                          <a:effectLst/>
                          <a:latin typeface="+mj-lt"/>
                        </a:rPr>
                        <a:t>Административные</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tc>
                <a:tc>
                  <a:txBody>
                    <a:bodyPr/>
                    <a:lstStyle/>
                    <a:p>
                      <a:pPr algn="ctr">
                        <a:lnSpc>
                          <a:spcPct val="107000"/>
                        </a:lnSpc>
                        <a:spcAft>
                          <a:spcPts val="800"/>
                        </a:spcAft>
                      </a:pPr>
                      <a:r>
                        <a:rPr lang="ru-RU" sz="800" dirty="0">
                          <a:effectLst/>
                          <a:latin typeface="+mj-lt"/>
                        </a:rPr>
                        <a:t>Персонал из числа АУП</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tc>
                <a:tc>
                  <a:txBody>
                    <a:bodyPr/>
                    <a:lstStyle/>
                    <a:p>
                      <a:pPr algn="r">
                        <a:lnSpc>
                          <a:spcPct val="107000"/>
                        </a:lnSpc>
                        <a:spcAft>
                          <a:spcPts val="800"/>
                        </a:spcAft>
                      </a:pPr>
                      <a:r>
                        <a:rPr lang="ru-RU" sz="800" dirty="0">
                          <a:effectLst/>
                          <a:latin typeface="+mj-lt"/>
                        </a:rPr>
                        <a:t>2</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tc>
                <a:tc>
                  <a:txBody>
                    <a:bodyPr/>
                    <a:lstStyle/>
                    <a:p>
                      <a:pPr algn="ctr">
                        <a:lnSpc>
                          <a:spcPct val="107000"/>
                        </a:lnSpc>
                        <a:spcAft>
                          <a:spcPts val="800"/>
                        </a:spcAft>
                      </a:pPr>
                      <a:r>
                        <a:rPr lang="ru-RU" sz="800" dirty="0">
                          <a:effectLst/>
                          <a:latin typeface="+mj-lt"/>
                        </a:rPr>
                        <a:t>_</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nchor="ctr"/>
                </a:tc>
                <a:tc>
                  <a:txBody>
                    <a:bodyPr/>
                    <a:lstStyle/>
                    <a:p>
                      <a:pPr algn="r">
                        <a:lnSpc>
                          <a:spcPct val="107000"/>
                        </a:lnSpc>
                        <a:spcAft>
                          <a:spcPts val="800"/>
                        </a:spcAft>
                      </a:pPr>
                      <a:r>
                        <a:rPr lang="ru-RU" sz="800" dirty="0">
                          <a:effectLst/>
                          <a:latin typeface="+mj-lt"/>
                        </a:rPr>
                        <a:t>2</a:t>
                      </a:r>
                      <a:endParaRPr lang="ru-RU" sz="800" dirty="0">
                        <a:effectLst/>
                        <a:latin typeface="+mj-lt"/>
                        <a:ea typeface="Calibri" panose="020F0502020204030204" pitchFamily="34" charset="0"/>
                        <a:cs typeface="Times New Roman" panose="02020603050405020304" pitchFamily="18" charset="0"/>
                      </a:endParaRPr>
                    </a:p>
                  </a:txBody>
                  <a:tcPr marL="8399" marR="8399" marT="4200" marB="4200"/>
                </a:tc>
                <a:extLst>
                  <a:ext uri="{0D108BD9-81ED-4DB2-BD59-A6C34878D82A}">
                    <a16:rowId xmlns="" xmlns:a16="http://schemas.microsoft.com/office/drawing/2014/main" val="1645356756"/>
                  </a:ext>
                </a:extLst>
              </a:tr>
            </a:tbl>
          </a:graphicData>
        </a:graphic>
      </p:graphicFrame>
    </p:spTree>
    <p:extLst>
      <p:ext uri="{BB962C8B-B14F-4D97-AF65-F5344CB8AC3E}">
        <p14:creationId xmlns:p14="http://schemas.microsoft.com/office/powerpoint/2010/main" val="2443271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0" grpId="0" animBg="1"/>
      <p:bldP spid="11" grpId="0" animBg="1"/>
      <p:bldP spid="1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46804" y="18065"/>
            <a:ext cx="9054175" cy="3416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Внутренний контроль качества медицинской помощи</a:t>
            </a:r>
            <a:endParaRPr lang="en-US"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pic>
        <p:nvPicPr>
          <p:cNvPr id="49156" name="Picture 4">
            <a:extLst>
              <a:ext uri="{FF2B5EF4-FFF2-40B4-BE49-F238E27FC236}">
                <a16:creationId xmlns="" xmlns:a16="http://schemas.microsoft.com/office/drawing/2014/main" id="{43F6DECD-B462-4CBA-8A3F-A594CA6B8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689" y="1325074"/>
            <a:ext cx="6011345" cy="3732043"/>
          </a:xfrm>
          <a:prstGeom prst="rect">
            <a:avLst/>
          </a:prstGeom>
          <a:noFill/>
          <a:extLst>
            <a:ext uri="{909E8E84-426E-40DD-AFC4-6F175D3DCCD1}">
              <a14:hiddenFill xmlns:a14="http://schemas.microsoft.com/office/drawing/2010/main">
                <a:solidFill>
                  <a:srgbClr val="FFFFFF"/>
                </a:solidFill>
              </a14:hiddenFill>
            </a:ext>
          </a:extLst>
        </p:spPr>
      </p:pic>
      <p:pic>
        <p:nvPicPr>
          <p:cNvPr id="48130" name="Picture 2">
            <a:extLst>
              <a:ext uri="{FF2B5EF4-FFF2-40B4-BE49-F238E27FC236}">
                <a16:creationId xmlns="" xmlns:a16="http://schemas.microsoft.com/office/drawing/2014/main" id="{A386C0EE-9B2E-4640-9D3B-E1422FC907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1002" y="2498686"/>
            <a:ext cx="1046702" cy="1163800"/>
          </a:xfrm>
          <a:prstGeom prst="rect">
            <a:avLst/>
          </a:prstGeom>
          <a:noFill/>
          <a:extLst>
            <a:ext uri="{909E8E84-426E-40DD-AFC4-6F175D3DCCD1}">
              <a14:hiddenFill xmlns:a14="http://schemas.microsoft.com/office/drawing/2010/main">
                <a:solidFill>
                  <a:srgbClr val="FFFFFF"/>
                </a:solidFill>
              </a14:hiddenFill>
            </a:ext>
          </a:extLst>
        </p:spPr>
      </p:pic>
      <p:sp>
        <p:nvSpPr>
          <p:cNvPr id="6" name="Скругленный прямоугольник 12">
            <a:extLst>
              <a:ext uri="{FF2B5EF4-FFF2-40B4-BE49-F238E27FC236}">
                <a16:creationId xmlns="" xmlns:a16="http://schemas.microsoft.com/office/drawing/2014/main" id="{791060CB-7BDC-46B4-82C8-D115CD23C7A5}"/>
              </a:ext>
            </a:extLst>
          </p:cNvPr>
          <p:cNvSpPr/>
          <p:nvPr/>
        </p:nvSpPr>
        <p:spPr bwMode="auto">
          <a:xfrm>
            <a:off x="170867" y="402731"/>
            <a:ext cx="8654603" cy="978188"/>
          </a:xfrm>
          <a:prstGeom prst="roundRect">
            <a:avLst>
              <a:gd name="adj" fmla="val 13219"/>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a:solidFill>
                  <a:srgbClr val="FFFF00"/>
                </a:solidFill>
              </a:rPr>
              <a:t>Практические инструменты, использованные при реализации проекта</a:t>
            </a:r>
          </a:p>
          <a:p>
            <a:pPr algn="just" fontAlgn="auto">
              <a:spcBef>
                <a:spcPts val="0"/>
              </a:spcBef>
              <a:spcAft>
                <a:spcPts val="0"/>
              </a:spcAft>
              <a:defRPr/>
            </a:pPr>
            <a:r>
              <a:rPr lang="ru-RU" sz="1200" b="1" dirty="0">
                <a:solidFill>
                  <a:schemeClr val="bg1"/>
                </a:solidFill>
              </a:rPr>
              <a:t>     </a:t>
            </a:r>
            <a:r>
              <a:rPr lang="ru-RU" sz="1000" b="1" dirty="0">
                <a:solidFill>
                  <a:schemeClr val="bg1"/>
                </a:solidFill>
              </a:rPr>
              <a:t>Система управления базами данных (СУБД) </a:t>
            </a:r>
            <a:r>
              <a:rPr lang="en-US" sz="1000" b="1" dirty="0">
                <a:solidFill>
                  <a:schemeClr val="bg1"/>
                </a:solidFill>
              </a:rPr>
              <a:t>MS SQL Server, </a:t>
            </a:r>
            <a:r>
              <a:rPr lang="ru-RU" sz="1000" b="1" dirty="0">
                <a:solidFill>
                  <a:schemeClr val="bg1"/>
                </a:solidFill>
              </a:rPr>
              <a:t>свободная объектно-реляционная СУБД </a:t>
            </a:r>
            <a:r>
              <a:rPr lang="en-US" sz="1000" b="1" dirty="0">
                <a:solidFill>
                  <a:schemeClr val="bg1"/>
                </a:solidFill>
              </a:rPr>
              <a:t>PostgreSQL, </a:t>
            </a:r>
            <a:r>
              <a:rPr lang="ru-RU" sz="1000" b="1" dirty="0">
                <a:solidFill>
                  <a:schemeClr val="bg1"/>
                </a:solidFill>
              </a:rPr>
              <a:t>репликатор таблиц реляционных баз данных </a:t>
            </a:r>
            <a:r>
              <a:rPr lang="en-US" sz="1000" b="1" dirty="0" err="1">
                <a:solidFill>
                  <a:schemeClr val="bg1"/>
                </a:solidFill>
              </a:rPr>
              <a:t>SymmetricDS</a:t>
            </a:r>
            <a:r>
              <a:rPr lang="en-US" sz="1000" b="1" dirty="0">
                <a:solidFill>
                  <a:schemeClr val="bg1"/>
                </a:solidFill>
              </a:rPr>
              <a:t>, </a:t>
            </a:r>
            <a:r>
              <a:rPr lang="ru-RU" sz="1000" b="1" dirty="0">
                <a:solidFill>
                  <a:schemeClr val="bg1"/>
                </a:solidFill>
              </a:rPr>
              <a:t>конфигуратор репликатора баз данных с СУБД </a:t>
            </a:r>
            <a:r>
              <a:rPr lang="en-US" sz="1000" b="1" dirty="0">
                <a:solidFill>
                  <a:schemeClr val="bg1"/>
                </a:solidFill>
              </a:rPr>
              <a:t>MS SQL Server </a:t>
            </a:r>
            <a:r>
              <a:rPr lang="ru-RU" sz="1000" b="1" dirty="0">
                <a:solidFill>
                  <a:schemeClr val="bg1"/>
                </a:solidFill>
              </a:rPr>
              <a:t>на СУБД </a:t>
            </a:r>
            <a:r>
              <a:rPr lang="en-US" sz="1000" b="1" dirty="0">
                <a:solidFill>
                  <a:schemeClr val="bg1"/>
                </a:solidFill>
              </a:rPr>
              <a:t>Postgres Pro </a:t>
            </a:r>
            <a:r>
              <a:rPr lang="ru-RU" sz="1000" b="1" dirty="0">
                <a:solidFill>
                  <a:schemeClr val="bg1"/>
                </a:solidFill>
              </a:rPr>
              <a:t>в рамках импортозамещения и с СУБД </a:t>
            </a:r>
            <a:r>
              <a:rPr lang="en-US" sz="1000" b="1" dirty="0">
                <a:solidFill>
                  <a:schemeClr val="bg1"/>
                </a:solidFill>
              </a:rPr>
              <a:t>Postgres Pro </a:t>
            </a:r>
            <a:r>
              <a:rPr lang="ru-RU" sz="1000" b="1" dirty="0">
                <a:solidFill>
                  <a:schemeClr val="bg1"/>
                </a:solidFill>
              </a:rPr>
              <a:t>на СУБД </a:t>
            </a:r>
            <a:r>
              <a:rPr lang="en-US" sz="1000" b="1" dirty="0">
                <a:solidFill>
                  <a:schemeClr val="bg1"/>
                </a:solidFill>
              </a:rPr>
              <a:t>MS SQL Server, </a:t>
            </a:r>
            <a:r>
              <a:rPr lang="ru-RU" sz="1000" b="1" dirty="0">
                <a:solidFill>
                  <a:schemeClr val="bg1"/>
                </a:solidFill>
              </a:rPr>
              <a:t>операционные системы </a:t>
            </a:r>
            <a:r>
              <a:rPr lang="en-US" sz="1000" b="1" dirty="0">
                <a:solidFill>
                  <a:schemeClr val="bg1"/>
                </a:solidFill>
              </a:rPr>
              <a:t>Windows </a:t>
            </a:r>
            <a:r>
              <a:rPr lang="ru-RU" sz="1000" b="1" dirty="0">
                <a:solidFill>
                  <a:schemeClr val="bg1"/>
                </a:solidFill>
              </a:rPr>
              <a:t>и </a:t>
            </a:r>
            <a:r>
              <a:rPr lang="en-US" sz="1000" b="1" dirty="0">
                <a:solidFill>
                  <a:schemeClr val="bg1"/>
                </a:solidFill>
              </a:rPr>
              <a:t>Linux, </a:t>
            </a:r>
            <a:r>
              <a:rPr lang="ru-RU" sz="1000" b="1" dirty="0">
                <a:solidFill>
                  <a:schemeClr val="bg1"/>
                </a:solidFill>
              </a:rPr>
              <a:t>языки программирования </a:t>
            </a:r>
            <a:r>
              <a:rPr lang="en-US" sz="1000" b="1" dirty="0">
                <a:solidFill>
                  <a:schemeClr val="bg1"/>
                </a:solidFill>
              </a:rPr>
              <a:t>C++, C# </a:t>
            </a:r>
            <a:r>
              <a:rPr lang="ru-RU" sz="1000" b="1" dirty="0">
                <a:solidFill>
                  <a:schemeClr val="bg1"/>
                </a:solidFill>
              </a:rPr>
              <a:t>и </a:t>
            </a:r>
            <a:r>
              <a:rPr lang="en-US" sz="1000" b="1" dirty="0" smtClean="0">
                <a:solidFill>
                  <a:schemeClr val="bg1"/>
                </a:solidFill>
              </a:rPr>
              <a:t>Java, </a:t>
            </a:r>
            <a:r>
              <a:rPr lang="ru-RU" sz="1000" b="1" dirty="0" smtClean="0">
                <a:solidFill>
                  <a:schemeClr val="bg1"/>
                </a:solidFill>
              </a:rPr>
              <a:t>средство моделирования </a:t>
            </a:r>
            <a:r>
              <a:rPr lang="en-US" sz="1000" b="1" dirty="0" err="1" smtClean="0">
                <a:solidFill>
                  <a:schemeClr val="bg1"/>
                </a:solidFill>
              </a:rPr>
              <a:t>BPWin</a:t>
            </a:r>
            <a:r>
              <a:rPr lang="en-US" sz="1000" b="1" dirty="0" smtClean="0">
                <a:solidFill>
                  <a:schemeClr val="bg1"/>
                </a:solidFill>
              </a:rPr>
              <a:t>/ER Win</a:t>
            </a:r>
            <a:r>
              <a:rPr lang="en-US" sz="1000" b="1" dirty="0" smtClean="0">
                <a:solidFill>
                  <a:srgbClr val="FFFF00"/>
                </a:solidFill>
              </a:rPr>
              <a:t>.</a:t>
            </a:r>
            <a:endParaRPr lang="en-US" sz="1200" b="1" dirty="0">
              <a:solidFill>
                <a:srgbClr val="FFFF00"/>
              </a:solidFill>
            </a:endParaRPr>
          </a:p>
        </p:txBody>
      </p:sp>
      <p:pic>
        <p:nvPicPr>
          <p:cNvPr id="9" name="Picture 8" desc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793" y="2727335"/>
            <a:ext cx="982734" cy="9827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123" y="1637624"/>
            <a:ext cx="80167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1829" y="4058757"/>
            <a:ext cx="1174529" cy="8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4"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6659" y="1460504"/>
            <a:ext cx="1348430" cy="97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6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68" y="3848925"/>
            <a:ext cx="1287983" cy="128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71"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9043" y="4027222"/>
            <a:ext cx="1409991" cy="106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6252" y="4323766"/>
            <a:ext cx="2778232" cy="69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74" name="Picture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34344" y="1460504"/>
            <a:ext cx="1581368" cy="874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76"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3607" y="1497713"/>
            <a:ext cx="2591710" cy="69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5866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46804" y="18065"/>
            <a:ext cx="9054175" cy="3416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Внутренний контроль качества медицинской помощи</a:t>
            </a:r>
            <a:endParaRPr lang="en-US"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16" name="Скругленный прямоугольник 12">
            <a:extLst>
              <a:ext uri="{FF2B5EF4-FFF2-40B4-BE49-F238E27FC236}">
                <a16:creationId xmlns="" xmlns:a16="http://schemas.microsoft.com/office/drawing/2014/main" id="{8A461652-225F-47F0-B2B4-6BAEA9AA5521}"/>
              </a:ext>
            </a:extLst>
          </p:cNvPr>
          <p:cNvSpPr/>
          <p:nvPr/>
        </p:nvSpPr>
        <p:spPr bwMode="auto">
          <a:xfrm>
            <a:off x="250078" y="1631520"/>
            <a:ext cx="8654603" cy="3262789"/>
          </a:xfrm>
          <a:prstGeom prst="roundRect">
            <a:avLst>
              <a:gd name="adj" fmla="val 3566"/>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a:solidFill>
                  <a:srgbClr val="FFFF00"/>
                </a:solidFill>
              </a:rPr>
              <a:t>Результаты, полученные по итогам реализации проекта</a:t>
            </a:r>
          </a:p>
          <a:p>
            <a:pPr algn="just" fontAlgn="auto">
              <a:spcBef>
                <a:spcPts val="0"/>
              </a:spcBef>
              <a:spcAft>
                <a:spcPts val="0"/>
              </a:spcAft>
              <a:defRPr/>
            </a:pPr>
            <a:r>
              <a:rPr lang="ru-RU" sz="1100" b="1" dirty="0">
                <a:solidFill>
                  <a:schemeClr val="bg1"/>
                </a:solidFill>
              </a:rPr>
              <a:t>     </a:t>
            </a:r>
            <a:r>
              <a:rPr lang="ru-RU" sz="1000" b="1" dirty="0">
                <a:solidFill>
                  <a:schemeClr val="bg1"/>
                </a:solidFill>
              </a:rPr>
              <a:t>Разработаны пакет формализованных документов (организационная основа проведения и повышения эффективности экспертиз) и методика организации скрининг-экспертизы оценки лечебно-диагностического процесса, являющиеся элементами системы управления качеством медицинской помощи.</a:t>
            </a:r>
          </a:p>
          <a:p>
            <a:pPr algn="just" fontAlgn="auto">
              <a:spcBef>
                <a:spcPts val="0"/>
              </a:spcBef>
              <a:spcAft>
                <a:spcPts val="0"/>
              </a:spcAft>
              <a:defRPr/>
            </a:pPr>
            <a:r>
              <a:rPr lang="ru-RU" sz="1000" b="1" dirty="0">
                <a:solidFill>
                  <a:schemeClr val="bg1"/>
                </a:solidFill>
              </a:rPr>
              <a:t>     Предложен и реализован алгоритм расчёта комплексной оценки лечебно-диагностического процесса по моделям медицинских услуг и стандартам медицинской помощи, позволяющий сопоставить фактические объёмы с нормативами и стандартами медицинской помощи для принятия необходимых управленческих решений.</a:t>
            </a:r>
          </a:p>
          <a:p>
            <a:pPr algn="just" fontAlgn="auto">
              <a:spcBef>
                <a:spcPts val="0"/>
              </a:spcBef>
              <a:spcAft>
                <a:spcPts val="0"/>
              </a:spcAft>
              <a:defRPr/>
            </a:pPr>
            <a:r>
              <a:rPr lang="ru-RU" sz="1000" b="1" dirty="0">
                <a:solidFill>
                  <a:schemeClr val="bg1"/>
                </a:solidFill>
              </a:rPr>
              <a:t>     </a:t>
            </a:r>
            <a:r>
              <a:rPr lang="ru-RU" sz="1000" b="1" dirty="0" smtClean="0">
                <a:solidFill>
                  <a:schemeClr val="bg1"/>
                </a:solidFill>
              </a:rPr>
              <a:t>Выявлены проблемные вопросы при выполнении лечебно-диагностического процесса</a:t>
            </a:r>
            <a:r>
              <a:rPr lang="en-US" sz="1000" b="1" dirty="0" smtClean="0">
                <a:solidFill>
                  <a:schemeClr val="bg1"/>
                </a:solidFill>
              </a:rPr>
              <a:t>, </a:t>
            </a:r>
            <a:r>
              <a:rPr lang="ru-RU" sz="1000" b="1" dirty="0" smtClean="0">
                <a:solidFill>
                  <a:schemeClr val="bg1"/>
                </a:solidFill>
              </a:rPr>
              <a:t>такие как неполнота инструментальных и лабораторных исследований в сравнении со стандартами медицинской помощи и критериями качества в соответствии с приказом 203н</a:t>
            </a:r>
            <a:r>
              <a:rPr lang="en-US" sz="1000" b="1" dirty="0" smtClean="0">
                <a:solidFill>
                  <a:schemeClr val="bg1"/>
                </a:solidFill>
              </a:rPr>
              <a:t>, </a:t>
            </a:r>
            <a:r>
              <a:rPr lang="ru-RU" sz="1000" b="1" dirty="0" smtClean="0">
                <a:solidFill>
                  <a:schemeClr val="bg1"/>
                </a:solidFill>
              </a:rPr>
              <a:t>не проведение или несвоевременное проведение инструментальных исследований</a:t>
            </a:r>
            <a:r>
              <a:rPr lang="en-US" sz="1000" b="1" dirty="0" smtClean="0">
                <a:solidFill>
                  <a:schemeClr val="bg1"/>
                </a:solidFill>
              </a:rPr>
              <a:t>, </a:t>
            </a:r>
            <a:r>
              <a:rPr lang="ru-RU" sz="1000" b="1" dirty="0" smtClean="0">
                <a:solidFill>
                  <a:schemeClr val="bg1"/>
                </a:solidFill>
              </a:rPr>
              <a:t>частичное неисполнение лекарственной терапии в соответствии с листом назначений.  </a:t>
            </a:r>
          </a:p>
          <a:p>
            <a:pPr algn="just" fontAlgn="auto">
              <a:spcBef>
                <a:spcPts val="0"/>
              </a:spcBef>
              <a:spcAft>
                <a:spcPts val="0"/>
              </a:spcAft>
              <a:defRPr/>
            </a:pPr>
            <a:r>
              <a:rPr lang="ru-RU" sz="1000" b="1" dirty="0">
                <a:solidFill>
                  <a:schemeClr val="bg1"/>
                </a:solidFill>
              </a:rPr>
              <a:t> </a:t>
            </a:r>
            <a:r>
              <a:rPr lang="ru-RU" sz="1000" b="1" dirty="0" smtClean="0">
                <a:solidFill>
                  <a:schemeClr val="bg1"/>
                </a:solidFill>
              </a:rPr>
              <a:t>    Реализованы управленческие решения нацеленные на достижение нового</a:t>
            </a:r>
            <a:r>
              <a:rPr lang="en-US" sz="1000" b="1" dirty="0" smtClean="0">
                <a:solidFill>
                  <a:schemeClr val="bg1"/>
                </a:solidFill>
              </a:rPr>
              <a:t>, </a:t>
            </a:r>
            <a:r>
              <a:rPr lang="ru-RU" sz="1000" b="1" dirty="0" smtClean="0">
                <a:solidFill>
                  <a:schemeClr val="bg1"/>
                </a:solidFill>
              </a:rPr>
              <a:t>превосходящего прежний</a:t>
            </a:r>
            <a:r>
              <a:rPr lang="en-US" sz="1000" b="1" dirty="0" smtClean="0">
                <a:solidFill>
                  <a:schemeClr val="bg1"/>
                </a:solidFill>
              </a:rPr>
              <a:t>, </a:t>
            </a:r>
            <a:r>
              <a:rPr lang="ru-RU" sz="1000" b="1" dirty="0" smtClean="0">
                <a:solidFill>
                  <a:schemeClr val="bg1"/>
                </a:solidFill>
              </a:rPr>
              <a:t>уровень качества медицинской помощи.</a:t>
            </a:r>
          </a:p>
          <a:p>
            <a:pPr algn="just" fontAlgn="auto">
              <a:spcBef>
                <a:spcPts val="0"/>
              </a:spcBef>
              <a:spcAft>
                <a:spcPts val="0"/>
              </a:spcAft>
              <a:defRPr/>
            </a:pPr>
            <a:r>
              <a:rPr lang="ru-RU" sz="1000" b="1" dirty="0">
                <a:solidFill>
                  <a:schemeClr val="bg1"/>
                </a:solidFill>
              </a:rPr>
              <a:t> </a:t>
            </a:r>
            <a:r>
              <a:rPr lang="ru-RU" sz="1000" b="1" dirty="0" smtClean="0">
                <a:solidFill>
                  <a:schemeClr val="bg1"/>
                </a:solidFill>
              </a:rPr>
              <a:t>    Повышена </a:t>
            </a:r>
            <a:r>
              <a:rPr lang="ru-RU" sz="1000" b="1" dirty="0">
                <a:solidFill>
                  <a:schemeClr val="bg1"/>
                </a:solidFill>
              </a:rPr>
              <a:t>производительность труда и стандартизация лечебно-диагностического процесса, снижено влияние «человеческого фактора» при принятии решений, повысился уровень соблюдения стандартов медицинской помощи.</a:t>
            </a:r>
          </a:p>
          <a:p>
            <a:pPr algn="just" fontAlgn="auto">
              <a:spcBef>
                <a:spcPts val="0"/>
              </a:spcBef>
              <a:spcAft>
                <a:spcPts val="0"/>
              </a:spcAft>
              <a:defRPr/>
            </a:pPr>
            <a:r>
              <a:rPr lang="ru-RU" sz="1000" b="1" dirty="0">
                <a:solidFill>
                  <a:schemeClr val="bg1"/>
                </a:solidFill>
              </a:rPr>
              <a:t>     Введение на рабочем месте врачей контроля качества по группам заболеваний и по условиям оказания медицинской помощи в соответствие с приказом 203н позволили повысить загрузку и рациональное использование диагностического оборудования.</a:t>
            </a:r>
          </a:p>
          <a:p>
            <a:pPr algn="just" fontAlgn="auto">
              <a:spcBef>
                <a:spcPts val="0"/>
              </a:spcBef>
              <a:spcAft>
                <a:spcPts val="0"/>
              </a:spcAft>
              <a:defRPr/>
            </a:pPr>
            <a:r>
              <a:rPr lang="ru-RU" sz="1000" b="1" dirty="0">
                <a:solidFill>
                  <a:schemeClr val="bg1"/>
                </a:solidFill>
              </a:rPr>
              <a:t>     Проведение экспертиз стало проходить в 3 раза быстрее, обработка данных, полученных во время экспертиз, происходит автоматически, а формирование отчётности примерно в 10 раз быстрее, причём стали доступны отчёты, формирование которых ранее в ручном варианте было очень затруднительно или невозможно. Работа экспертов в большей степени стала аналитической.</a:t>
            </a: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27" y="390980"/>
            <a:ext cx="877887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119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56532" y="3473"/>
            <a:ext cx="9054175" cy="3693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Поэтапное описание хода реализации проекта</a:t>
            </a:r>
            <a:endPar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graphicFrame>
        <p:nvGraphicFramePr>
          <p:cNvPr id="4" name="Таблица 4">
            <a:extLst>
              <a:ext uri="{FF2B5EF4-FFF2-40B4-BE49-F238E27FC236}">
                <a16:creationId xmlns="" xmlns:a16="http://schemas.microsoft.com/office/drawing/2014/main" id="{9141C89E-B3C6-4CE4-BFE6-8DEF7064D3A9}"/>
              </a:ext>
            </a:extLst>
          </p:cNvPr>
          <p:cNvGraphicFramePr>
            <a:graphicFrameLocks noGrp="1"/>
          </p:cNvGraphicFramePr>
          <p:nvPr>
            <p:extLst>
              <p:ext uri="{D42A27DB-BD31-4B8C-83A1-F6EECF244321}">
                <p14:modId xmlns:p14="http://schemas.microsoft.com/office/powerpoint/2010/main" val="644398836"/>
              </p:ext>
            </p:extLst>
          </p:nvPr>
        </p:nvGraphicFramePr>
        <p:xfrm>
          <a:off x="63534" y="539750"/>
          <a:ext cx="9000000" cy="3916680"/>
        </p:xfrm>
        <a:graphic>
          <a:graphicData uri="http://schemas.openxmlformats.org/drawingml/2006/table">
            <a:tbl>
              <a:tblPr firstRow="1" bandRow="1">
                <a:tableStyleId>{5C22544A-7EE6-4342-B048-85BDC9FD1C3A}</a:tableStyleId>
              </a:tblPr>
              <a:tblGrid>
                <a:gridCol w="324000">
                  <a:extLst>
                    <a:ext uri="{9D8B030D-6E8A-4147-A177-3AD203B41FA5}">
                      <a16:colId xmlns="" xmlns:a16="http://schemas.microsoft.com/office/drawing/2014/main" val="1224988666"/>
                    </a:ext>
                  </a:extLst>
                </a:gridCol>
                <a:gridCol w="2340000">
                  <a:extLst>
                    <a:ext uri="{9D8B030D-6E8A-4147-A177-3AD203B41FA5}">
                      <a16:colId xmlns="" xmlns:a16="http://schemas.microsoft.com/office/drawing/2014/main" val="4084698641"/>
                    </a:ext>
                  </a:extLst>
                </a:gridCol>
                <a:gridCol w="576000">
                  <a:extLst>
                    <a:ext uri="{9D8B030D-6E8A-4147-A177-3AD203B41FA5}">
                      <a16:colId xmlns="" xmlns:a16="http://schemas.microsoft.com/office/drawing/2014/main" val="4240604736"/>
                    </a:ext>
                  </a:extLst>
                </a:gridCol>
                <a:gridCol w="576000">
                  <a:extLst>
                    <a:ext uri="{9D8B030D-6E8A-4147-A177-3AD203B41FA5}">
                      <a16:colId xmlns="" xmlns:a16="http://schemas.microsoft.com/office/drawing/2014/main" val="621591611"/>
                    </a:ext>
                  </a:extLst>
                </a:gridCol>
                <a:gridCol w="288000">
                  <a:extLst>
                    <a:ext uri="{9D8B030D-6E8A-4147-A177-3AD203B41FA5}">
                      <a16:colId xmlns="" xmlns:a16="http://schemas.microsoft.com/office/drawing/2014/main" val="1449513009"/>
                    </a:ext>
                  </a:extLst>
                </a:gridCol>
                <a:gridCol w="288000">
                  <a:extLst>
                    <a:ext uri="{9D8B030D-6E8A-4147-A177-3AD203B41FA5}">
                      <a16:colId xmlns="" xmlns:a16="http://schemas.microsoft.com/office/drawing/2014/main" val="309161344"/>
                    </a:ext>
                  </a:extLst>
                </a:gridCol>
                <a:gridCol w="288000">
                  <a:extLst>
                    <a:ext uri="{9D8B030D-6E8A-4147-A177-3AD203B41FA5}">
                      <a16:colId xmlns="" xmlns:a16="http://schemas.microsoft.com/office/drawing/2014/main" val="2752705895"/>
                    </a:ext>
                  </a:extLst>
                </a:gridCol>
                <a:gridCol w="288000">
                  <a:extLst>
                    <a:ext uri="{9D8B030D-6E8A-4147-A177-3AD203B41FA5}">
                      <a16:colId xmlns="" xmlns:a16="http://schemas.microsoft.com/office/drawing/2014/main" val="1297546841"/>
                    </a:ext>
                  </a:extLst>
                </a:gridCol>
                <a:gridCol w="288000">
                  <a:extLst>
                    <a:ext uri="{9D8B030D-6E8A-4147-A177-3AD203B41FA5}">
                      <a16:colId xmlns="" xmlns:a16="http://schemas.microsoft.com/office/drawing/2014/main" val="4043585726"/>
                    </a:ext>
                  </a:extLst>
                </a:gridCol>
                <a:gridCol w="288000">
                  <a:extLst>
                    <a:ext uri="{9D8B030D-6E8A-4147-A177-3AD203B41FA5}">
                      <a16:colId xmlns="" xmlns:a16="http://schemas.microsoft.com/office/drawing/2014/main" val="2714613239"/>
                    </a:ext>
                  </a:extLst>
                </a:gridCol>
                <a:gridCol w="288000">
                  <a:extLst>
                    <a:ext uri="{9D8B030D-6E8A-4147-A177-3AD203B41FA5}">
                      <a16:colId xmlns="" xmlns:a16="http://schemas.microsoft.com/office/drawing/2014/main" val="3203725393"/>
                    </a:ext>
                  </a:extLst>
                </a:gridCol>
                <a:gridCol w="288000">
                  <a:extLst>
                    <a:ext uri="{9D8B030D-6E8A-4147-A177-3AD203B41FA5}">
                      <a16:colId xmlns="" xmlns:a16="http://schemas.microsoft.com/office/drawing/2014/main" val="2058031826"/>
                    </a:ext>
                  </a:extLst>
                </a:gridCol>
                <a:gridCol w="288000">
                  <a:extLst>
                    <a:ext uri="{9D8B030D-6E8A-4147-A177-3AD203B41FA5}">
                      <a16:colId xmlns="" xmlns:a16="http://schemas.microsoft.com/office/drawing/2014/main" val="1295709056"/>
                    </a:ext>
                  </a:extLst>
                </a:gridCol>
                <a:gridCol w="288000">
                  <a:extLst>
                    <a:ext uri="{9D8B030D-6E8A-4147-A177-3AD203B41FA5}">
                      <a16:colId xmlns="" xmlns:a16="http://schemas.microsoft.com/office/drawing/2014/main" val="854143147"/>
                    </a:ext>
                  </a:extLst>
                </a:gridCol>
                <a:gridCol w="288000">
                  <a:extLst>
                    <a:ext uri="{9D8B030D-6E8A-4147-A177-3AD203B41FA5}">
                      <a16:colId xmlns="" xmlns:a16="http://schemas.microsoft.com/office/drawing/2014/main" val="1064370505"/>
                    </a:ext>
                  </a:extLst>
                </a:gridCol>
                <a:gridCol w="288000">
                  <a:extLst>
                    <a:ext uri="{9D8B030D-6E8A-4147-A177-3AD203B41FA5}">
                      <a16:colId xmlns="" xmlns:a16="http://schemas.microsoft.com/office/drawing/2014/main" val="1279397066"/>
                    </a:ext>
                  </a:extLst>
                </a:gridCol>
                <a:gridCol w="288000">
                  <a:extLst>
                    <a:ext uri="{9D8B030D-6E8A-4147-A177-3AD203B41FA5}">
                      <a16:colId xmlns="" xmlns:a16="http://schemas.microsoft.com/office/drawing/2014/main" val="2977133032"/>
                    </a:ext>
                  </a:extLst>
                </a:gridCol>
                <a:gridCol w="288000">
                  <a:extLst>
                    <a:ext uri="{9D8B030D-6E8A-4147-A177-3AD203B41FA5}">
                      <a16:colId xmlns="" xmlns:a16="http://schemas.microsoft.com/office/drawing/2014/main" val="1038899443"/>
                    </a:ext>
                  </a:extLst>
                </a:gridCol>
                <a:gridCol w="288000">
                  <a:extLst>
                    <a:ext uri="{9D8B030D-6E8A-4147-A177-3AD203B41FA5}">
                      <a16:colId xmlns="" xmlns:a16="http://schemas.microsoft.com/office/drawing/2014/main" val="3246678095"/>
                    </a:ext>
                  </a:extLst>
                </a:gridCol>
                <a:gridCol w="288000">
                  <a:extLst>
                    <a:ext uri="{9D8B030D-6E8A-4147-A177-3AD203B41FA5}">
                      <a16:colId xmlns="" xmlns:a16="http://schemas.microsoft.com/office/drawing/2014/main" val="1955483469"/>
                    </a:ext>
                  </a:extLst>
                </a:gridCol>
                <a:gridCol w="288000">
                  <a:extLst>
                    <a:ext uri="{9D8B030D-6E8A-4147-A177-3AD203B41FA5}">
                      <a16:colId xmlns="" xmlns:a16="http://schemas.microsoft.com/office/drawing/2014/main" val="457945736"/>
                    </a:ext>
                  </a:extLst>
                </a:gridCol>
                <a:gridCol w="288000">
                  <a:extLst>
                    <a:ext uri="{9D8B030D-6E8A-4147-A177-3AD203B41FA5}">
                      <a16:colId xmlns="" xmlns:a16="http://schemas.microsoft.com/office/drawing/2014/main" val="3843079786"/>
                    </a:ext>
                  </a:extLst>
                </a:gridCol>
              </a:tblGrid>
              <a:tr h="252000">
                <a:tc rowSpan="2">
                  <a:txBody>
                    <a:bodyPr/>
                    <a:lstStyle/>
                    <a:p>
                      <a:r>
                        <a:rPr lang="ru-RU" sz="1000" dirty="0"/>
                        <a:t>№</a:t>
                      </a:r>
                    </a:p>
                  </a:txBody>
                  <a:tcPr/>
                </a:tc>
                <a:tc rowSpan="2">
                  <a:txBody>
                    <a:bodyPr/>
                    <a:lstStyle/>
                    <a:p>
                      <a:endParaRPr lang="ru-RU" sz="1100" dirty="0"/>
                    </a:p>
                  </a:txBody>
                  <a:tcPr/>
                </a:tc>
                <a:tc gridSpan="2">
                  <a:txBody>
                    <a:bodyPr/>
                    <a:lstStyle/>
                    <a:p>
                      <a:pPr algn="ctr"/>
                      <a:r>
                        <a:rPr lang="ru-RU" sz="1100" dirty="0"/>
                        <a:t>Дата</a:t>
                      </a:r>
                    </a:p>
                  </a:txBody>
                  <a:tcPr/>
                </a:tc>
                <a:tc hMerge="1">
                  <a:txBody>
                    <a:bodyPr/>
                    <a:lstStyle/>
                    <a:p>
                      <a:endParaRPr lang="ru-RU" dirty="0"/>
                    </a:p>
                  </a:txBody>
                  <a:tcPr/>
                </a:tc>
                <a:tc gridSpan="18">
                  <a:txBody>
                    <a:bodyPr/>
                    <a:lstStyle/>
                    <a:p>
                      <a:pPr algn="ctr"/>
                      <a:r>
                        <a:rPr lang="ru-RU" sz="1100" dirty="0"/>
                        <a:t>Месяц</a:t>
                      </a:r>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2915137768"/>
                  </a:ext>
                </a:extLst>
              </a:tr>
              <a:tr h="0">
                <a:tc vMerge="1">
                  <a:txBody>
                    <a:bodyPr/>
                    <a:lstStyle/>
                    <a:p>
                      <a:endParaRPr lang="ru-RU" dirty="0"/>
                    </a:p>
                  </a:txBody>
                  <a:tcPr/>
                </a:tc>
                <a:tc vMerge="1">
                  <a:txBody>
                    <a:bodyPr/>
                    <a:lstStyle/>
                    <a:p>
                      <a:endParaRPr lang="ru-RU" dirty="0"/>
                    </a:p>
                  </a:txBody>
                  <a:tcPr/>
                </a:tc>
                <a:tc>
                  <a:txBody>
                    <a:bodyPr/>
                    <a:lstStyle/>
                    <a:p>
                      <a:pPr algn="ctr"/>
                      <a:r>
                        <a:rPr lang="ru-RU" sz="1000" dirty="0"/>
                        <a:t>начало</a:t>
                      </a:r>
                    </a:p>
                  </a:txBody>
                  <a:tcPr/>
                </a:tc>
                <a:tc>
                  <a:txBody>
                    <a:bodyPr/>
                    <a:lstStyle/>
                    <a:p>
                      <a:pPr algn="ctr"/>
                      <a:r>
                        <a:rPr lang="ru-RU" sz="1000" dirty="0"/>
                        <a:t>конец</a:t>
                      </a:r>
                    </a:p>
                  </a:txBody>
                  <a:tcPr/>
                </a:tc>
                <a:tc>
                  <a:txBody>
                    <a:bodyPr/>
                    <a:lstStyle/>
                    <a:p>
                      <a:pPr algn="ctr"/>
                      <a:r>
                        <a:rPr lang="ru-RU" sz="800" dirty="0"/>
                        <a:t>1</a:t>
                      </a:r>
                    </a:p>
                  </a:txBody>
                  <a:tcPr anchor="ctr"/>
                </a:tc>
                <a:tc>
                  <a:txBody>
                    <a:bodyPr/>
                    <a:lstStyle/>
                    <a:p>
                      <a:pPr algn="ctr"/>
                      <a:r>
                        <a:rPr lang="ru-RU" sz="800" dirty="0"/>
                        <a:t>2</a:t>
                      </a:r>
                    </a:p>
                  </a:txBody>
                  <a:tcPr anchor="ctr"/>
                </a:tc>
                <a:tc>
                  <a:txBody>
                    <a:bodyPr/>
                    <a:lstStyle/>
                    <a:p>
                      <a:pPr algn="ctr"/>
                      <a:r>
                        <a:rPr lang="ru-RU" sz="800" dirty="0"/>
                        <a:t>3</a:t>
                      </a:r>
                    </a:p>
                  </a:txBody>
                  <a:tcPr anchor="ctr"/>
                </a:tc>
                <a:tc>
                  <a:txBody>
                    <a:bodyPr/>
                    <a:lstStyle/>
                    <a:p>
                      <a:pPr algn="ctr"/>
                      <a:r>
                        <a:rPr lang="ru-RU" sz="800" dirty="0"/>
                        <a:t>4</a:t>
                      </a:r>
                    </a:p>
                  </a:txBody>
                  <a:tcPr anchor="ctr"/>
                </a:tc>
                <a:tc>
                  <a:txBody>
                    <a:bodyPr/>
                    <a:lstStyle/>
                    <a:p>
                      <a:pPr algn="ctr"/>
                      <a:r>
                        <a:rPr lang="ru-RU" sz="800" dirty="0"/>
                        <a:t>5</a:t>
                      </a:r>
                    </a:p>
                  </a:txBody>
                  <a:tcPr anchor="ctr"/>
                </a:tc>
                <a:tc>
                  <a:txBody>
                    <a:bodyPr/>
                    <a:lstStyle/>
                    <a:p>
                      <a:pPr algn="ctr"/>
                      <a:r>
                        <a:rPr lang="ru-RU" sz="800" dirty="0"/>
                        <a:t>6</a:t>
                      </a:r>
                    </a:p>
                  </a:txBody>
                  <a:tcPr anchor="ctr"/>
                </a:tc>
                <a:tc>
                  <a:txBody>
                    <a:bodyPr/>
                    <a:lstStyle/>
                    <a:p>
                      <a:pPr algn="ctr"/>
                      <a:r>
                        <a:rPr lang="ru-RU" sz="800" dirty="0"/>
                        <a:t>7</a:t>
                      </a:r>
                    </a:p>
                  </a:txBody>
                  <a:tcPr anchor="ctr"/>
                </a:tc>
                <a:tc>
                  <a:txBody>
                    <a:bodyPr/>
                    <a:lstStyle/>
                    <a:p>
                      <a:pPr algn="ctr"/>
                      <a:r>
                        <a:rPr lang="ru-RU" sz="800" dirty="0"/>
                        <a:t>8</a:t>
                      </a:r>
                    </a:p>
                  </a:txBody>
                  <a:tcPr anchor="ctr"/>
                </a:tc>
                <a:tc>
                  <a:txBody>
                    <a:bodyPr/>
                    <a:lstStyle/>
                    <a:p>
                      <a:pPr algn="ctr"/>
                      <a:r>
                        <a:rPr lang="ru-RU" sz="800" dirty="0"/>
                        <a:t>9</a:t>
                      </a:r>
                    </a:p>
                  </a:txBody>
                  <a:tcPr anchor="ctr"/>
                </a:tc>
                <a:tc>
                  <a:txBody>
                    <a:bodyPr/>
                    <a:lstStyle/>
                    <a:p>
                      <a:pPr algn="ctr"/>
                      <a:r>
                        <a:rPr lang="ru-RU" sz="800" dirty="0"/>
                        <a:t>10</a:t>
                      </a:r>
                    </a:p>
                  </a:txBody>
                  <a:tcPr anchor="ctr"/>
                </a:tc>
                <a:tc>
                  <a:txBody>
                    <a:bodyPr/>
                    <a:lstStyle/>
                    <a:p>
                      <a:pPr algn="ctr"/>
                      <a:r>
                        <a:rPr lang="ru-RU" sz="800" dirty="0"/>
                        <a:t>11</a:t>
                      </a:r>
                    </a:p>
                  </a:txBody>
                  <a:tcPr anchor="ctr"/>
                </a:tc>
                <a:tc>
                  <a:txBody>
                    <a:bodyPr/>
                    <a:lstStyle/>
                    <a:p>
                      <a:pPr algn="ctr"/>
                      <a:r>
                        <a:rPr lang="ru-RU" sz="800" dirty="0"/>
                        <a:t>12</a:t>
                      </a:r>
                    </a:p>
                  </a:txBody>
                  <a:tcPr anchor="ctr"/>
                </a:tc>
                <a:tc>
                  <a:txBody>
                    <a:bodyPr/>
                    <a:lstStyle/>
                    <a:p>
                      <a:pPr algn="ctr"/>
                      <a:r>
                        <a:rPr lang="ru-RU" sz="800" dirty="0"/>
                        <a:t>01</a:t>
                      </a:r>
                    </a:p>
                  </a:txBody>
                  <a:tcPr anchor="ctr"/>
                </a:tc>
                <a:tc>
                  <a:txBody>
                    <a:bodyPr/>
                    <a:lstStyle/>
                    <a:p>
                      <a:pPr algn="ctr"/>
                      <a:r>
                        <a:rPr lang="ru-RU" sz="800" dirty="0"/>
                        <a:t>02</a:t>
                      </a:r>
                    </a:p>
                  </a:txBody>
                  <a:tcPr anchor="ctr"/>
                </a:tc>
                <a:tc>
                  <a:txBody>
                    <a:bodyPr/>
                    <a:lstStyle/>
                    <a:p>
                      <a:pPr algn="ctr"/>
                      <a:r>
                        <a:rPr lang="ru-RU" sz="800" dirty="0"/>
                        <a:t>03</a:t>
                      </a:r>
                    </a:p>
                  </a:txBody>
                  <a:tcPr anchor="ctr"/>
                </a:tc>
                <a:tc>
                  <a:txBody>
                    <a:bodyPr/>
                    <a:lstStyle/>
                    <a:p>
                      <a:pPr algn="ctr"/>
                      <a:r>
                        <a:rPr lang="ru-RU" sz="800" dirty="0"/>
                        <a:t>04</a:t>
                      </a:r>
                    </a:p>
                  </a:txBody>
                  <a:tcPr anchor="ctr"/>
                </a:tc>
                <a:tc>
                  <a:txBody>
                    <a:bodyPr/>
                    <a:lstStyle/>
                    <a:p>
                      <a:pPr algn="ctr"/>
                      <a:r>
                        <a:rPr lang="ru-RU" sz="800" dirty="0"/>
                        <a:t>05</a:t>
                      </a:r>
                    </a:p>
                  </a:txBody>
                  <a:tcPr anchor="ctr"/>
                </a:tc>
                <a:tc>
                  <a:txBody>
                    <a:bodyPr/>
                    <a:lstStyle/>
                    <a:p>
                      <a:pPr algn="ctr"/>
                      <a:r>
                        <a:rPr lang="ru-RU" sz="800" dirty="0"/>
                        <a:t>06</a:t>
                      </a:r>
                    </a:p>
                  </a:txBody>
                  <a:tcPr anchor="ctr"/>
                </a:tc>
                <a:extLst>
                  <a:ext uri="{0D108BD9-81ED-4DB2-BD59-A6C34878D82A}">
                    <a16:rowId xmlns="" xmlns:a16="http://schemas.microsoft.com/office/drawing/2014/main" val="902981273"/>
                  </a:ext>
                </a:extLst>
              </a:tr>
              <a:tr h="0">
                <a:tc>
                  <a:txBody>
                    <a:bodyPr/>
                    <a:lstStyle/>
                    <a:p>
                      <a:r>
                        <a:rPr lang="ru-RU" sz="1000" dirty="0"/>
                        <a:t>1</a:t>
                      </a:r>
                    </a:p>
                  </a:txBody>
                  <a:tcPr/>
                </a:tc>
                <a:tc>
                  <a:txBody>
                    <a:bodyPr/>
                    <a:lstStyle/>
                    <a:p>
                      <a:pPr>
                        <a:lnSpc>
                          <a:spcPct val="100000"/>
                        </a:lnSpc>
                      </a:pPr>
                      <a:r>
                        <a:rPr lang="ru-RU" sz="1100" dirty="0">
                          <a:solidFill>
                            <a:schemeClr val="tx1"/>
                          </a:solidFill>
                          <a:latin typeface="Times New Roman" pitchFamily="18" charset="0"/>
                          <a:cs typeface="Times New Roman" pitchFamily="18" charset="0"/>
                        </a:rPr>
                        <a:t>Изучение, отбор, анализ и систематизация нормативных правовых актов и материалов</a:t>
                      </a:r>
                      <a:endParaRPr lang="en-US" sz="1100" dirty="0">
                        <a:solidFill>
                          <a:schemeClr val="tx1"/>
                        </a:solidFill>
                        <a:latin typeface="Times New Roman" pitchFamily="18" charset="0"/>
                        <a:cs typeface="Times New Roman" pitchFamily="18" charset="0"/>
                      </a:endParaRPr>
                    </a:p>
                  </a:txBody>
                  <a:tcPr marL="68585" marR="68585" marT="34290" marB="34290" anchor="ctr"/>
                </a:tc>
                <a:tc>
                  <a:txBody>
                    <a:bodyPr/>
                    <a:lstStyle/>
                    <a:p>
                      <a:pPr algn="ctr"/>
                      <a:r>
                        <a:rPr lang="ru-RU" sz="1000" dirty="0"/>
                        <a:t>01.01</a:t>
                      </a:r>
                    </a:p>
                  </a:txBody>
                  <a:tcPr anchor="ctr"/>
                </a:tc>
                <a:tc>
                  <a:txBody>
                    <a:bodyPr/>
                    <a:lstStyle/>
                    <a:p>
                      <a:pPr algn="ctr"/>
                      <a:r>
                        <a:rPr lang="ru-RU" sz="1000" dirty="0"/>
                        <a:t>31.01</a:t>
                      </a:r>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extLst>
                  <a:ext uri="{0D108BD9-81ED-4DB2-BD59-A6C34878D82A}">
                    <a16:rowId xmlns="" xmlns:a16="http://schemas.microsoft.com/office/drawing/2014/main" val="3248518141"/>
                  </a:ext>
                </a:extLst>
              </a:tr>
              <a:tr h="0">
                <a:tc>
                  <a:txBody>
                    <a:bodyPr/>
                    <a:lstStyle/>
                    <a:p>
                      <a:r>
                        <a:rPr lang="ru-RU" sz="1000" dirty="0"/>
                        <a:t>2</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100" baseline="0">
                          <a:solidFill>
                            <a:schemeClr val="tx1"/>
                          </a:solidFill>
                          <a:latin typeface="Times New Roman" pitchFamily="18" charset="0"/>
                          <a:cs typeface="Times New Roman" pitchFamily="18" charset="0"/>
                        </a:rPr>
                        <a:t>Планирование мероприятий</a:t>
                      </a:r>
                      <a:r>
                        <a:rPr lang="en-US" sz="1100" baseline="0">
                          <a:solidFill>
                            <a:schemeClr val="tx1"/>
                          </a:solidFill>
                          <a:latin typeface="Times New Roman" pitchFamily="18" charset="0"/>
                          <a:cs typeface="Times New Roman" pitchFamily="18" charset="0"/>
                        </a:rPr>
                        <a:t>, </a:t>
                      </a:r>
                      <a:r>
                        <a:rPr lang="ru-RU" sz="1100" baseline="0">
                          <a:solidFill>
                            <a:schemeClr val="tx1"/>
                          </a:solidFill>
                          <a:latin typeface="Times New Roman" pitchFamily="18" charset="0"/>
                          <a:cs typeface="Times New Roman" pitchFamily="18" charset="0"/>
                        </a:rPr>
                        <a:t>о</a:t>
                      </a:r>
                      <a:r>
                        <a:rPr lang="ru-RU" sz="1100">
                          <a:solidFill>
                            <a:schemeClr val="tx1"/>
                          </a:solidFill>
                          <a:latin typeface="Times New Roman" pitchFamily="18" charset="0"/>
                          <a:cs typeface="Times New Roman" pitchFamily="18" charset="0"/>
                        </a:rPr>
                        <a:t>пределение</a:t>
                      </a:r>
                      <a:r>
                        <a:rPr lang="ru-RU" sz="1100" baseline="0">
                          <a:solidFill>
                            <a:schemeClr val="tx1"/>
                          </a:solidFill>
                          <a:latin typeface="Times New Roman" pitchFamily="18" charset="0"/>
                          <a:cs typeface="Times New Roman" pitchFamily="18" charset="0"/>
                        </a:rPr>
                        <a:t> команды, распределение задач</a:t>
                      </a:r>
                      <a:endParaRPr lang="en-US" sz="1100" dirty="0">
                        <a:solidFill>
                          <a:schemeClr val="tx1"/>
                        </a:solidFill>
                        <a:latin typeface="Times New Roman" pitchFamily="18" charset="0"/>
                        <a:cs typeface="Times New Roman" pitchFamily="18" charset="0"/>
                      </a:endParaRPr>
                    </a:p>
                  </a:txBody>
                  <a:tcPr marL="68585" marR="68585" marT="34290" marB="34290" anchor="ctr"/>
                </a:tc>
                <a:tc>
                  <a:txBody>
                    <a:bodyPr/>
                    <a:lstStyle/>
                    <a:p>
                      <a:pPr algn="ctr"/>
                      <a:r>
                        <a:rPr lang="ru-RU" sz="1000" dirty="0"/>
                        <a:t>01.02</a:t>
                      </a:r>
                    </a:p>
                  </a:txBody>
                  <a:tcPr anchor="ctr"/>
                </a:tc>
                <a:tc>
                  <a:txBody>
                    <a:bodyPr/>
                    <a:lstStyle/>
                    <a:p>
                      <a:pPr algn="ctr"/>
                      <a:r>
                        <a:rPr lang="ru-RU" sz="1000" dirty="0"/>
                        <a:t>28.02</a:t>
                      </a:r>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extLst>
                  <a:ext uri="{0D108BD9-81ED-4DB2-BD59-A6C34878D82A}">
                    <a16:rowId xmlns="" xmlns:a16="http://schemas.microsoft.com/office/drawing/2014/main" val="1937171053"/>
                  </a:ext>
                </a:extLst>
              </a:tr>
              <a:tr h="0">
                <a:tc>
                  <a:txBody>
                    <a:bodyPr/>
                    <a:lstStyle/>
                    <a:p>
                      <a:r>
                        <a:rPr lang="ru-RU" sz="1000" dirty="0"/>
                        <a:t>3</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Times New Roman" pitchFamily="18" charset="0"/>
                          <a:cs typeface="Times New Roman" pitchFamily="18" charset="0"/>
                        </a:rPr>
                        <a:t>Разработка Т</a:t>
                      </a:r>
                      <a:r>
                        <a:rPr lang="ru-RU" sz="1100" baseline="0" dirty="0">
                          <a:solidFill>
                            <a:schemeClr val="tx1"/>
                          </a:solidFill>
                          <a:latin typeface="Times New Roman" pitchFamily="18" charset="0"/>
                          <a:cs typeface="Times New Roman" pitchFamily="18" charset="0"/>
                        </a:rPr>
                        <a:t>З на программы для ЭВМ</a:t>
                      </a:r>
                      <a:endParaRPr lang="en-US" sz="1100" dirty="0">
                        <a:solidFill>
                          <a:schemeClr val="tx1"/>
                        </a:solidFill>
                        <a:latin typeface="Times New Roman" pitchFamily="18" charset="0"/>
                        <a:cs typeface="Times New Roman" pitchFamily="18" charset="0"/>
                      </a:endParaRPr>
                    </a:p>
                  </a:txBody>
                  <a:tcPr marL="68585" marR="68585" marT="34290" marB="34290" anchor="ctr"/>
                </a:tc>
                <a:tc>
                  <a:txBody>
                    <a:bodyPr/>
                    <a:lstStyle/>
                    <a:p>
                      <a:pPr algn="ctr"/>
                      <a:r>
                        <a:rPr lang="ru-RU" sz="1000" dirty="0"/>
                        <a:t>15.02</a:t>
                      </a:r>
                    </a:p>
                  </a:txBody>
                  <a:tcPr anchor="ctr"/>
                </a:tc>
                <a:tc>
                  <a:txBody>
                    <a:bodyPr/>
                    <a:lstStyle/>
                    <a:p>
                      <a:pPr algn="ctr"/>
                      <a:r>
                        <a:rPr lang="ru-RU" sz="1000" dirty="0"/>
                        <a:t>31.03</a:t>
                      </a:r>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extLst>
                  <a:ext uri="{0D108BD9-81ED-4DB2-BD59-A6C34878D82A}">
                    <a16:rowId xmlns="" xmlns:a16="http://schemas.microsoft.com/office/drawing/2014/main" val="877470990"/>
                  </a:ext>
                </a:extLst>
              </a:tr>
              <a:tr h="0">
                <a:tc>
                  <a:txBody>
                    <a:bodyPr/>
                    <a:lstStyle/>
                    <a:p>
                      <a:r>
                        <a:rPr lang="ru-RU" sz="1000" dirty="0"/>
                        <a:t>4</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Times New Roman" pitchFamily="18" charset="0"/>
                          <a:cs typeface="Times New Roman" pitchFamily="18" charset="0"/>
                        </a:rPr>
                        <a:t>Разработка программ для ЭВМ</a:t>
                      </a:r>
                      <a:endParaRPr lang="en-US" sz="1100" dirty="0">
                        <a:solidFill>
                          <a:schemeClr val="tx1"/>
                        </a:solidFill>
                        <a:latin typeface="Times New Roman" pitchFamily="18" charset="0"/>
                        <a:cs typeface="Times New Roman" pitchFamily="18" charset="0"/>
                      </a:endParaRPr>
                    </a:p>
                  </a:txBody>
                  <a:tcPr marL="68585" marR="68585" marT="34290" marB="34290" anchor="ctr"/>
                </a:tc>
                <a:tc>
                  <a:txBody>
                    <a:bodyPr/>
                    <a:lstStyle/>
                    <a:p>
                      <a:pPr algn="ctr"/>
                      <a:r>
                        <a:rPr lang="ru-RU" sz="1000" dirty="0"/>
                        <a:t>01.03</a:t>
                      </a:r>
                    </a:p>
                  </a:txBody>
                  <a:tcPr anchor="ctr"/>
                </a:tc>
                <a:tc>
                  <a:txBody>
                    <a:bodyPr/>
                    <a:lstStyle/>
                    <a:p>
                      <a:pPr algn="ctr"/>
                      <a:r>
                        <a:rPr lang="ru-RU" sz="1000" dirty="0"/>
                        <a:t>31.12</a:t>
                      </a:r>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extLst>
                  <a:ext uri="{0D108BD9-81ED-4DB2-BD59-A6C34878D82A}">
                    <a16:rowId xmlns="" xmlns:a16="http://schemas.microsoft.com/office/drawing/2014/main" val="3729770095"/>
                  </a:ext>
                </a:extLst>
              </a:tr>
              <a:tr h="0">
                <a:tc>
                  <a:txBody>
                    <a:bodyPr/>
                    <a:lstStyle/>
                    <a:p>
                      <a:r>
                        <a:rPr lang="ru-RU" sz="1000" dirty="0"/>
                        <a:t>5</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100">
                          <a:solidFill>
                            <a:schemeClr val="tx1"/>
                          </a:solidFill>
                          <a:latin typeface="Times New Roman" pitchFamily="18" charset="0"/>
                          <a:cs typeface="Times New Roman" pitchFamily="18" charset="0"/>
                        </a:rPr>
                        <a:t>Приёмо-сдаточные испытания</a:t>
                      </a:r>
                      <a:endParaRPr lang="en-US" sz="1100" dirty="0">
                        <a:solidFill>
                          <a:schemeClr val="tx1"/>
                        </a:solidFill>
                        <a:latin typeface="Times New Roman" pitchFamily="18" charset="0"/>
                        <a:cs typeface="Times New Roman" pitchFamily="18" charset="0"/>
                      </a:endParaRPr>
                    </a:p>
                  </a:txBody>
                  <a:tcPr marL="68585" marR="68585" marT="34290" marB="34290" anchor="ctr"/>
                </a:tc>
                <a:tc>
                  <a:txBody>
                    <a:bodyPr/>
                    <a:lstStyle/>
                    <a:p>
                      <a:pPr algn="ctr"/>
                      <a:r>
                        <a:rPr lang="ru-RU" sz="1000" dirty="0"/>
                        <a:t>01.06</a:t>
                      </a:r>
                    </a:p>
                  </a:txBody>
                  <a:tcPr anchor="ctr"/>
                </a:tc>
                <a:tc>
                  <a:txBody>
                    <a:bodyPr/>
                    <a:lstStyle/>
                    <a:p>
                      <a:pPr algn="ctr"/>
                      <a:r>
                        <a:rPr lang="ru-RU" sz="1000" dirty="0"/>
                        <a:t>15.01</a:t>
                      </a:r>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extLst>
                  <a:ext uri="{0D108BD9-81ED-4DB2-BD59-A6C34878D82A}">
                    <a16:rowId xmlns="" xmlns:a16="http://schemas.microsoft.com/office/drawing/2014/main" val="3471390754"/>
                  </a:ext>
                </a:extLst>
              </a:tr>
              <a:tr h="0">
                <a:tc>
                  <a:txBody>
                    <a:bodyPr/>
                    <a:lstStyle/>
                    <a:p>
                      <a:r>
                        <a:rPr lang="ru-RU" sz="1000" dirty="0"/>
                        <a:t>6</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Times New Roman" pitchFamily="18" charset="0"/>
                          <a:cs typeface="Times New Roman" pitchFamily="18" charset="0"/>
                        </a:rPr>
                        <a:t>Опытная эксплуатация</a:t>
                      </a:r>
                      <a:endParaRPr lang="en-US" sz="1100" dirty="0">
                        <a:solidFill>
                          <a:schemeClr val="tx1"/>
                        </a:solidFill>
                        <a:latin typeface="Times New Roman" pitchFamily="18" charset="0"/>
                        <a:cs typeface="Times New Roman" pitchFamily="18" charset="0"/>
                      </a:endParaRPr>
                    </a:p>
                  </a:txBody>
                  <a:tcPr marL="68585" marR="68585" marT="34290" marB="34290" anchor="ctr"/>
                </a:tc>
                <a:tc>
                  <a:txBody>
                    <a:bodyPr/>
                    <a:lstStyle/>
                    <a:p>
                      <a:pPr algn="ctr"/>
                      <a:r>
                        <a:rPr lang="ru-RU" sz="1000" dirty="0"/>
                        <a:t>01.07</a:t>
                      </a:r>
                    </a:p>
                  </a:txBody>
                  <a:tcPr anchor="ctr"/>
                </a:tc>
                <a:tc>
                  <a:txBody>
                    <a:bodyPr/>
                    <a:lstStyle/>
                    <a:p>
                      <a:pPr algn="ctr"/>
                      <a:r>
                        <a:rPr lang="ru-RU" sz="1000" dirty="0"/>
                        <a:t>31.01</a:t>
                      </a:r>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extLst>
                  <a:ext uri="{0D108BD9-81ED-4DB2-BD59-A6C34878D82A}">
                    <a16:rowId xmlns="" xmlns:a16="http://schemas.microsoft.com/office/drawing/2014/main" val="1346348656"/>
                  </a:ext>
                </a:extLst>
              </a:tr>
              <a:tr h="0">
                <a:tc>
                  <a:txBody>
                    <a:bodyPr/>
                    <a:lstStyle/>
                    <a:p>
                      <a:r>
                        <a:rPr lang="ru-RU" sz="1000" dirty="0"/>
                        <a:t>7</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Times New Roman" pitchFamily="18" charset="0"/>
                          <a:cs typeface="Times New Roman" pitchFamily="18" charset="0"/>
                        </a:rPr>
                        <a:t>Внесение изменений по результатам опытной эксплуатации</a:t>
                      </a:r>
                      <a:endParaRPr lang="en-US" sz="1100" dirty="0">
                        <a:solidFill>
                          <a:schemeClr val="tx1"/>
                        </a:solidFill>
                        <a:latin typeface="Times New Roman" pitchFamily="18" charset="0"/>
                        <a:cs typeface="Times New Roman" pitchFamily="18" charset="0"/>
                      </a:endParaRPr>
                    </a:p>
                  </a:txBody>
                  <a:tcPr marL="68585" marR="68585" marT="34290" marB="34290" anchor="ctr"/>
                </a:tc>
                <a:tc>
                  <a:txBody>
                    <a:bodyPr/>
                    <a:lstStyle/>
                    <a:p>
                      <a:pPr algn="ctr"/>
                      <a:r>
                        <a:rPr lang="ru-RU" sz="1000" dirty="0"/>
                        <a:t>01.02</a:t>
                      </a:r>
                    </a:p>
                  </a:txBody>
                  <a:tcPr anchor="ctr"/>
                </a:tc>
                <a:tc>
                  <a:txBody>
                    <a:bodyPr/>
                    <a:lstStyle/>
                    <a:p>
                      <a:pPr algn="ctr"/>
                      <a:r>
                        <a:rPr lang="ru-RU" sz="1000" dirty="0"/>
                        <a:t>15.02</a:t>
                      </a:r>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extLst>
                  <a:ext uri="{0D108BD9-81ED-4DB2-BD59-A6C34878D82A}">
                    <a16:rowId xmlns="" xmlns:a16="http://schemas.microsoft.com/office/drawing/2014/main" val="4209038129"/>
                  </a:ext>
                </a:extLst>
              </a:tr>
              <a:tr h="0">
                <a:tc>
                  <a:txBody>
                    <a:bodyPr/>
                    <a:lstStyle/>
                    <a:p>
                      <a:r>
                        <a:rPr lang="ru-RU" sz="1000" dirty="0"/>
                        <a:t>8</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Times New Roman" pitchFamily="18" charset="0"/>
                          <a:cs typeface="Times New Roman" pitchFamily="18" charset="0"/>
                        </a:rPr>
                        <a:t>Получение Свидетельств Роспатента</a:t>
                      </a:r>
                      <a:endParaRPr lang="en-US" sz="1100" dirty="0">
                        <a:solidFill>
                          <a:schemeClr val="tx1"/>
                        </a:solidFill>
                        <a:latin typeface="Times New Roman" pitchFamily="18" charset="0"/>
                        <a:cs typeface="Times New Roman" pitchFamily="18" charset="0"/>
                      </a:endParaRPr>
                    </a:p>
                  </a:txBody>
                  <a:tcPr marL="68585" marR="68585" marT="34290" marB="34290" anchor="ctr"/>
                </a:tc>
                <a:tc>
                  <a:txBody>
                    <a:bodyPr/>
                    <a:lstStyle/>
                    <a:p>
                      <a:pPr algn="ctr"/>
                      <a:r>
                        <a:rPr lang="ru-RU" sz="1000" dirty="0"/>
                        <a:t>15.02</a:t>
                      </a:r>
                    </a:p>
                  </a:txBody>
                  <a:tcPr anchor="ctr"/>
                </a:tc>
                <a:tc>
                  <a:txBody>
                    <a:bodyPr/>
                    <a:lstStyle/>
                    <a:p>
                      <a:pPr algn="ctr"/>
                      <a:r>
                        <a:rPr lang="ru-RU" sz="1000" dirty="0"/>
                        <a:t>16.04</a:t>
                      </a:r>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extLst>
                  <a:ext uri="{0D108BD9-81ED-4DB2-BD59-A6C34878D82A}">
                    <a16:rowId xmlns="" xmlns:a16="http://schemas.microsoft.com/office/drawing/2014/main" val="1255026499"/>
                  </a:ext>
                </a:extLst>
              </a:tr>
              <a:tr h="0">
                <a:tc>
                  <a:txBody>
                    <a:bodyPr/>
                    <a:lstStyle/>
                    <a:p>
                      <a:r>
                        <a:rPr lang="ru-RU" sz="1000" dirty="0"/>
                        <a:t>9</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Times New Roman" pitchFamily="18" charset="0"/>
                          <a:cs typeface="Times New Roman" pitchFamily="18" charset="0"/>
                        </a:rPr>
                        <a:t>Внедрение программ для ЭВМ</a:t>
                      </a:r>
                      <a:endParaRPr lang="en-US" sz="1100" dirty="0">
                        <a:solidFill>
                          <a:schemeClr val="tx1"/>
                        </a:solidFill>
                        <a:latin typeface="Times New Roman" pitchFamily="18" charset="0"/>
                        <a:cs typeface="Times New Roman" pitchFamily="18" charset="0"/>
                      </a:endParaRPr>
                    </a:p>
                  </a:txBody>
                  <a:tcPr marL="68585" marR="68585" marT="34290" marB="34290" anchor="ctr"/>
                </a:tc>
                <a:tc>
                  <a:txBody>
                    <a:bodyPr/>
                    <a:lstStyle/>
                    <a:p>
                      <a:pPr algn="ctr"/>
                      <a:r>
                        <a:rPr lang="ru-RU" sz="1000" dirty="0"/>
                        <a:t>01.02</a:t>
                      </a:r>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extLst>
                  <a:ext uri="{0D108BD9-81ED-4DB2-BD59-A6C34878D82A}">
                    <a16:rowId xmlns="" xmlns:a16="http://schemas.microsoft.com/office/drawing/2014/main" val="1932794140"/>
                  </a:ext>
                </a:extLst>
              </a:tr>
              <a:tr h="0">
                <a:tc>
                  <a:txBody>
                    <a:bodyPr/>
                    <a:lstStyle/>
                    <a:p>
                      <a:r>
                        <a:rPr lang="ru-RU" sz="1000" dirty="0"/>
                        <a:t>10</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ru-RU" sz="1100" dirty="0">
                          <a:solidFill>
                            <a:schemeClr val="tx1"/>
                          </a:solidFill>
                          <a:latin typeface="Times New Roman" pitchFamily="18" charset="0"/>
                          <a:cs typeface="Times New Roman" pitchFamily="18" charset="0"/>
                        </a:rPr>
                        <a:t>Промышленная эксплуатация</a:t>
                      </a:r>
                      <a:endParaRPr lang="en-US" sz="1100" dirty="0">
                        <a:solidFill>
                          <a:schemeClr val="tx1"/>
                        </a:solidFill>
                        <a:latin typeface="Times New Roman" pitchFamily="18" charset="0"/>
                        <a:cs typeface="Times New Roman" pitchFamily="18" charset="0"/>
                      </a:endParaRPr>
                    </a:p>
                  </a:txBody>
                  <a:tcPr marL="68585" marR="68585" marT="34290" marB="34290" anchor="ctr"/>
                </a:tc>
                <a:tc>
                  <a:txBody>
                    <a:bodyPr/>
                    <a:lstStyle/>
                    <a:p>
                      <a:pPr algn="ctr"/>
                      <a:r>
                        <a:rPr lang="ru-RU" sz="1000" dirty="0"/>
                        <a:t>01.03</a:t>
                      </a:r>
                    </a:p>
                  </a:txBody>
                  <a:tcPr anchor="ctr"/>
                </a:tc>
                <a:tc>
                  <a:txBody>
                    <a:bodyPr/>
                    <a:lstStyle/>
                    <a:p>
                      <a:pPr algn="ctr"/>
                      <a:endParaRPr lang="ru-RU" sz="1000" dirty="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tc>
                  <a:txBody>
                    <a:bodyPr/>
                    <a:lstStyle/>
                    <a:p>
                      <a:pPr algn="ctr"/>
                      <a:endParaRPr lang="ru-RU" sz="1000" dirty="0"/>
                    </a:p>
                  </a:txBody>
                  <a:tcPr anchor="ctr"/>
                </a:tc>
                <a:extLst>
                  <a:ext uri="{0D108BD9-81ED-4DB2-BD59-A6C34878D82A}">
                    <a16:rowId xmlns="" xmlns:a16="http://schemas.microsoft.com/office/drawing/2014/main" val="249720369"/>
                  </a:ext>
                </a:extLst>
              </a:tr>
            </a:tbl>
          </a:graphicData>
        </a:graphic>
      </p:graphicFrame>
      <p:sp>
        <p:nvSpPr>
          <p:cNvPr id="5" name="Rectangle 4">
            <a:extLst>
              <a:ext uri="{FF2B5EF4-FFF2-40B4-BE49-F238E27FC236}">
                <a16:creationId xmlns="" xmlns:a16="http://schemas.microsoft.com/office/drawing/2014/main" id="{06917ABF-0AA5-48F8-940D-DD8F8326B74B}"/>
              </a:ext>
            </a:extLst>
          </p:cNvPr>
          <p:cNvSpPr/>
          <p:nvPr/>
        </p:nvSpPr>
        <p:spPr>
          <a:xfrm>
            <a:off x="3882712" y="1237596"/>
            <a:ext cx="270271" cy="215504"/>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a:extLst>
              <a:ext uri="{FF2B5EF4-FFF2-40B4-BE49-F238E27FC236}">
                <a16:creationId xmlns="" xmlns:a16="http://schemas.microsoft.com/office/drawing/2014/main" id="{05CCD063-C3C8-45E5-9990-7C024036E31F}"/>
              </a:ext>
            </a:extLst>
          </p:cNvPr>
          <p:cNvSpPr/>
          <p:nvPr/>
        </p:nvSpPr>
        <p:spPr>
          <a:xfrm>
            <a:off x="4158439" y="1782315"/>
            <a:ext cx="305639" cy="2155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a:extLst>
              <a:ext uri="{FF2B5EF4-FFF2-40B4-BE49-F238E27FC236}">
                <a16:creationId xmlns="" xmlns:a16="http://schemas.microsoft.com/office/drawing/2014/main" id="{6C0B2512-4B0F-4449-AD70-BEC9F7DE5824}"/>
              </a:ext>
            </a:extLst>
          </p:cNvPr>
          <p:cNvSpPr/>
          <p:nvPr/>
        </p:nvSpPr>
        <p:spPr>
          <a:xfrm>
            <a:off x="4464078" y="2593790"/>
            <a:ext cx="2861699" cy="216694"/>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41">
            <a:extLst>
              <a:ext uri="{FF2B5EF4-FFF2-40B4-BE49-F238E27FC236}">
                <a16:creationId xmlns="" xmlns:a16="http://schemas.microsoft.com/office/drawing/2014/main" id="{459D6593-79D8-4FA3-B575-5C89D8B4208D}"/>
              </a:ext>
            </a:extLst>
          </p:cNvPr>
          <p:cNvSpPr/>
          <p:nvPr/>
        </p:nvSpPr>
        <p:spPr>
          <a:xfrm>
            <a:off x="5326208" y="2851848"/>
            <a:ext cx="2151382" cy="2155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42">
            <a:extLst>
              <a:ext uri="{FF2B5EF4-FFF2-40B4-BE49-F238E27FC236}">
                <a16:creationId xmlns="" xmlns:a16="http://schemas.microsoft.com/office/drawing/2014/main" id="{C82B82CF-E2E9-490E-93E4-0B0224B2EE20}"/>
              </a:ext>
            </a:extLst>
          </p:cNvPr>
          <p:cNvSpPr/>
          <p:nvPr/>
        </p:nvSpPr>
        <p:spPr>
          <a:xfrm>
            <a:off x="5607961" y="3095387"/>
            <a:ext cx="2017907" cy="215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43">
            <a:extLst>
              <a:ext uri="{FF2B5EF4-FFF2-40B4-BE49-F238E27FC236}">
                <a16:creationId xmlns="" xmlns:a16="http://schemas.microsoft.com/office/drawing/2014/main" id="{398B28E1-84AE-46E2-B19D-9136C905B158}"/>
              </a:ext>
            </a:extLst>
          </p:cNvPr>
          <p:cNvSpPr/>
          <p:nvPr/>
        </p:nvSpPr>
        <p:spPr>
          <a:xfrm>
            <a:off x="7064539" y="3395408"/>
            <a:ext cx="716674" cy="2166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44">
            <a:extLst>
              <a:ext uri="{FF2B5EF4-FFF2-40B4-BE49-F238E27FC236}">
                <a16:creationId xmlns="" xmlns:a16="http://schemas.microsoft.com/office/drawing/2014/main" id="{2CB9AA6F-7CB9-4812-9715-8842A579D4B4}"/>
              </a:ext>
            </a:extLst>
          </p:cNvPr>
          <p:cNvSpPr/>
          <p:nvPr/>
        </p:nvSpPr>
        <p:spPr>
          <a:xfrm>
            <a:off x="7781212" y="3737160"/>
            <a:ext cx="593124" cy="21550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45">
            <a:extLst>
              <a:ext uri="{FF2B5EF4-FFF2-40B4-BE49-F238E27FC236}">
                <a16:creationId xmlns="" xmlns:a16="http://schemas.microsoft.com/office/drawing/2014/main" id="{3D35CD3D-5E29-44D0-8117-6044E2A704E7}"/>
              </a:ext>
            </a:extLst>
          </p:cNvPr>
          <p:cNvSpPr/>
          <p:nvPr/>
        </p:nvSpPr>
        <p:spPr>
          <a:xfrm>
            <a:off x="7918918" y="4227441"/>
            <a:ext cx="1144616" cy="2166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Diamond 46">
            <a:extLst>
              <a:ext uri="{FF2B5EF4-FFF2-40B4-BE49-F238E27FC236}">
                <a16:creationId xmlns="" xmlns:a16="http://schemas.microsoft.com/office/drawing/2014/main" id="{046E87D4-9042-49B1-AA94-507FA6F81CE4}"/>
              </a:ext>
            </a:extLst>
          </p:cNvPr>
          <p:cNvSpPr>
            <a:spLocks noChangeAspect="1"/>
          </p:cNvSpPr>
          <p:nvPr/>
        </p:nvSpPr>
        <p:spPr>
          <a:xfrm>
            <a:off x="3911286" y="1222119"/>
            <a:ext cx="241697" cy="216694"/>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Diamond 48">
            <a:extLst>
              <a:ext uri="{FF2B5EF4-FFF2-40B4-BE49-F238E27FC236}">
                <a16:creationId xmlns="" xmlns:a16="http://schemas.microsoft.com/office/drawing/2014/main" id="{A18E057B-5746-48F9-B242-5F4A086EA8DA}"/>
              </a:ext>
            </a:extLst>
          </p:cNvPr>
          <p:cNvSpPr>
            <a:spLocks noChangeAspect="1"/>
          </p:cNvSpPr>
          <p:nvPr/>
        </p:nvSpPr>
        <p:spPr>
          <a:xfrm>
            <a:off x="8392856" y="4226086"/>
            <a:ext cx="216694" cy="215504"/>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Elbow Connector 50">
            <a:extLst>
              <a:ext uri="{FF2B5EF4-FFF2-40B4-BE49-F238E27FC236}">
                <a16:creationId xmlns="" xmlns:a16="http://schemas.microsoft.com/office/drawing/2014/main" id="{E272A6B9-062B-4EE2-AE18-F46A0792FA3E}"/>
              </a:ext>
            </a:extLst>
          </p:cNvPr>
          <p:cNvCxnSpPr>
            <a:cxnSpLocks/>
          </p:cNvCxnSpPr>
          <p:nvPr/>
        </p:nvCxnSpPr>
        <p:spPr>
          <a:xfrm>
            <a:off x="4145922" y="1344753"/>
            <a:ext cx="180000" cy="432000"/>
          </a:xfrm>
          <a:prstGeom prst="bentConnector2">
            <a:avLst/>
          </a:prstGeom>
          <a:ln>
            <a:solidFill>
              <a:schemeClr val="tx1">
                <a:lumMod val="65000"/>
                <a:lumOff val="35000"/>
              </a:schemeClr>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7" name="Rectangle 40">
            <a:extLst>
              <a:ext uri="{FF2B5EF4-FFF2-40B4-BE49-F238E27FC236}">
                <a16:creationId xmlns="" xmlns:a16="http://schemas.microsoft.com/office/drawing/2014/main" id="{C77186DD-F434-4287-9C24-5BE6971285DF}"/>
              </a:ext>
            </a:extLst>
          </p:cNvPr>
          <p:cNvSpPr/>
          <p:nvPr/>
        </p:nvSpPr>
        <p:spPr>
          <a:xfrm>
            <a:off x="4325625" y="2281396"/>
            <a:ext cx="412294" cy="2166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Соединительная линия уступом 36">
            <a:extLst>
              <a:ext uri="{FF2B5EF4-FFF2-40B4-BE49-F238E27FC236}">
                <a16:creationId xmlns="" xmlns:a16="http://schemas.microsoft.com/office/drawing/2014/main" id="{B9FA9B7A-573D-4DBC-9B02-51B9B7543081}"/>
              </a:ext>
            </a:extLst>
          </p:cNvPr>
          <p:cNvCxnSpPr>
            <a:cxnSpLocks/>
          </p:cNvCxnSpPr>
          <p:nvPr/>
        </p:nvCxnSpPr>
        <p:spPr>
          <a:xfrm rot="16200000" flipH="1">
            <a:off x="4068402" y="2140698"/>
            <a:ext cx="396000" cy="108000"/>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24" name="Shape 78">
            <a:extLst>
              <a:ext uri="{FF2B5EF4-FFF2-40B4-BE49-F238E27FC236}">
                <a16:creationId xmlns="" xmlns:a16="http://schemas.microsoft.com/office/drawing/2014/main" id="{FBFF6335-14B3-455C-8A23-D1667AFE2815}"/>
              </a:ext>
            </a:extLst>
          </p:cNvPr>
          <p:cNvCxnSpPr>
            <a:cxnSpLocks/>
            <a:stCxn id="11" idx="3"/>
            <a:endCxn id="12" idx="0"/>
          </p:cNvCxnSpPr>
          <p:nvPr/>
        </p:nvCxnSpPr>
        <p:spPr>
          <a:xfrm>
            <a:off x="7781213" y="3503755"/>
            <a:ext cx="296561" cy="233405"/>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26" name="Rectangle 44">
            <a:extLst>
              <a:ext uri="{FF2B5EF4-FFF2-40B4-BE49-F238E27FC236}">
                <a16:creationId xmlns="" xmlns:a16="http://schemas.microsoft.com/office/drawing/2014/main" id="{A80ABC15-0A4D-4C1D-A487-99452346A1C0}"/>
              </a:ext>
            </a:extLst>
          </p:cNvPr>
          <p:cNvSpPr/>
          <p:nvPr/>
        </p:nvSpPr>
        <p:spPr>
          <a:xfrm>
            <a:off x="7625867" y="3979790"/>
            <a:ext cx="1437667" cy="21550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7" name="Shape 131">
            <a:extLst>
              <a:ext uri="{FF2B5EF4-FFF2-40B4-BE49-F238E27FC236}">
                <a16:creationId xmlns="" xmlns:a16="http://schemas.microsoft.com/office/drawing/2014/main" id="{3AAB7047-9F03-4A0C-9D19-B1E6D1BF15DB}"/>
              </a:ext>
            </a:extLst>
          </p:cNvPr>
          <p:cNvCxnSpPr>
            <a:cxnSpLocks/>
          </p:cNvCxnSpPr>
          <p:nvPr/>
        </p:nvCxnSpPr>
        <p:spPr>
          <a:xfrm>
            <a:off x="7703540" y="3610845"/>
            <a:ext cx="0" cy="360000"/>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43" name="Соединительная линия уступом 36">
            <a:extLst>
              <a:ext uri="{FF2B5EF4-FFF2-40B4-BE49-F238E27FC236}">
                <a16:creationId xmlns="" xmlns:a16="http://schemas.microsoft.com/office/drawing/2014/main" id="{15E33061-A916-4C86-815F-A8039C5F0D80}"/>
              </a:ext>
            </a:extLst>
          </p:cNvPr>
          <p:cNvCxnSpPr>
            <a:cxnSpLocks/>
          </p:cNvCxnSpPr>
          <p:nvPr/>
        </p:nvCxnSpPr>
        <p:spPr>
          <a:xfrm rot="16200000" flipH="1">
            <a:off x="7755109" y="4208979"/>
            <a:ext cx="144000" cy="108000"/>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44" name="Соединительная линия уступом 36">
            <a:extLst>
              <a:ext uri="{FF2B5EF4-FFF2-40B4-BE49-F238E27FC236}">
                <a16:creationId xmlns="" xmlns:a16="http://schemas.microsoft.com/office/drawing/2014/main" id="{0326DDC2-E8E2-4087-9E65-4C27BD5C65AD}"/>
              </a:ext>
            </a:extLst>
          </p:cNvPr>
          <p:cNvCxnSpPr>
            <a:cxnSpLocks/>
          </p:cNvCxnSpPr>
          <p:nvPr/>
        </p:nvCxnSpPr>
        <p:spPr>
          <a:xfrm rot="16200000" flipH="1">
            <a:off x="5198266" y="2822169"/>
            <a:ext cx="144000" cy="108000"/>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72" name="Shape 78">
            <a:extLst>
              <a:ext uri="{FF2B5EF4-FFF2-40B4-BE49-F238E27FC236}">
                <a16:creationId xmlns="" xmlns:a16="http://schemas.microsoft.com/office/drawing/2014/main" id="{C33492A6-1B2B-42AA-8441-D324B09C2250}"/>
              </a:ext>
            </a:extLst>
          </p:cNvPr>
          <p:cNvCxnSpPr>
            <a:cxnSpLocks/>
          </p:cNvCxnSpPr>
          <p:nvPr/>
        </p:nvCxnSpPr>
        <p:spPr>
          <a:xfrm>
            <a:off x="4749095" y="2399276"/>
            <a:ext cx="1296000" cy="180000"/>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73" name="Соединительная линия уступом 36">
            <a:extLst>
              <a:ext uri="{FF2B5EF4-FFF2-40B4-BE49-F238E27FC236}">
                <a16:creationId xmlns="" xmlns:a16="http://schemas.microsoft.com/office/drawing/2014/main" id="{6B6E17BB-D398-4C08-8B8C-219B00D86864}"/>
              </a:ext>
            </a:extLst>
          </p:cNvPr>
          <p:cNvCxnSpPr>
            <a:cxnSpLocks/>
          </p:cNvCxnSpPr>
          <p:nvPr/>
        </p:nvCxnSpPr>
        <p:spPr>
          <a:xfrm rot="16200000" flipH="1">
            <a:off x="5054051" y="2655545"/>
            <a:ext cx="396000" cy="720000"/>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74" name="Соединительная линия уступом 36">
            <a:extLst>
              <a:ext uri="{FF2B5EF4-FFF2-40B4-BE49-F238E27FC236}">
                <a16:creationId xmlns="" xmlns:a16="http://schemas.microsoft.com/office/drawing/2014/main" id="{073BDD9F-53E1-4EF6-BB99-904A03890501}"/>
              </a:ext>
            </a:extLst>
          </p:cNvPr>
          <p:cNvCxnSpPr>
            <a:cxnSpLocks/>
          </p:cNvCxnSpPr>
          <p:nvPr/>
        </p:nvCxnSpPr>
        <p:spPr>
          <a:xfrm rot="16200000" flipH="1">
            <a:off x="6737415" y="3190002"/>
            <a:ext cx="180000" cy="432000"/>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77" name="Shape 78">
            <a:extLst>
              <a:ext uri="{FF2B5EF4-FFF2-40B4-BE49-F238E27FC236}">
                <a16:creationId xmlns="" xmlns:a16="http://schemas.microsoft.com/office/drawing/2014/main" id="{C191801D-A610-4B60-B100-7788B294B9B2}"/>
              </a:ext>
            </a:extLst>
          </p:cNvPr>
          <p:cNvCxnSpPr>
            <a:cxnSpLocks/>
          </p:cNvCxnSpPr>
          <p:nvPr/>
        </p:nvCxnSpPr>
        <p:spPr>
          <a:xfrm>
            <a:off x="7477690" y="2970303"/>
            <a:ext cx="72000" cy="108000"/>
          </a:xfrm>
          <a:prstGeom prst="bentConnector2">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0663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46804" y="18065"/>
            <a:ext cx="9054175" cy="3416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Внутренний контроль качества медицинской помощи</a:t>
            </a:r>
            <a:endParaRPr lang="en-US"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grpSp>
        <p:nvGrpSpPr>
          <p:cNvPr id="8" name="Группа 7"/>
          <p:cNvGrpSpPr/>
          <p:nvPr/>
        </p:nvGrpSpPr>
        <p:grpSpPr>
          <a:xfrm rot="566159">
            <a:off x="4136686" y="1210571"/>
            <a:ext cx="1017212" cy="956785"/>
            <a:chOff x="1397708" y="513244"/>
            <a:chExt cx="342163" cy="342163"/>
          </a:xfrm>
          <a:solidFill>
            <a:srgbClr val="00B050"/>
          </a:solidFill>
        </p:grpSpPr>
        <p:sp>
          <p:nvSpPr>
            <p:cNvPr id="9" name="Shape 8"/>
            <p:cNvSpPr/>
            <p:nvPr/>
          </p:nvSpPr>
          <p:spPr>
            <a:xfrm>
              <a:off x="1397708" y="513244"/>
              <a:ext cx="342163" cy="342163"/>
            </a:xfrm>
            <a:prstGeom prst="gear6">
              <a:avLst/>
            </a:prstGeom>
            <a:grp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Shape 4"/>
            <p:cNvSpPr/>
            <p:nvPr/>
          </p:nvSpPr>
          <p:spPr>
            <a:xfrm>
              <a:off x="1483849" y="599905"/>
              <a:ext cx="169881" cy="168841"/>
            </a:xfrm>
            <a:prstGeom prst="rect">
              <a:avLst/>
            </a:prstGeom>
            <a:grp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ru-RU" sz="1050" kern="1200" dirty="0" smtClean="0"/>
                <a:t>Исполнение</a:t>
              </a:r>
              <a:endParaRPr lang="ru-RU" sz="1050" kern="1200" dirty="0"/>
            </a:p>
          </p:txBody>
        </p:sp>
      </p:grpSp>
      <p:grpSp>
        <p:nvGrpSpPr>
          <p:cNvPr id="11" name="Группа 10"/>
          <p:cNvGrpSpPr/>
          <p:nvPr/>
        </p:nvGrpSpPr>
        <p:grpSpPr>
          <a:xfrm rot="20659405">
            <a:off x="3483294" y="676158"/>
            <a:ext cx="1010981" cy="916727"/>
            <a:chOff x="1397708" y="506381"/>
            <a:chExt cx="342163" cy="342163"/>
          </a:xfrm>
          <a:solidFill>
            <a:schemeClr val="accent2"/>
          </a:solidFill>
        </p:grpSpPr>
        <p:sp>
          <p:nvSpPr>
            <p:cNvPr id="12" name="Shape 11"/>
            <p:cNvSpPr/>
            <p:nvPr/>
          </p:nvSpPr>
          <p:spPr>
            <a:xfrm>
              <a:off x="1397708" y="506381"/>
              <a:ext cx="342163" cy="342163"/>
            </a:xfrm>
            <a:prstGeom prst="gear6">
              <a:avLst/>
            </a:prstGeom>
            <a:grp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Shape 4"/>
            <p:cNvSpPr/>
            <p:nvPr/>
          </p:nvSpPr>
          <p:spPr>
            <a:xfrm>
              <a:off x="1483849" y="599905"/>
              <a:ext cx="169881" cy="168841"/>
            </a:xfrm>
            <a:prstGeom prst="rect">
              <a:avLst/>
            </a:prstGeom>
            <a:grp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ru-RU" sz="1000" dirty="0" smtClean="0"/>
                <a:t>Планирование</a:t>
              </a:r>
              <a:endParaRPr lang="ru-RU" sz="1000" kern="1200" dirty="0"/>
            </a:p>
          </p:txBody>
        </p:sp>
      </p:grpSp>
      <p:sp>
        <p:nvSpPr>
          <p:cNvPr id="15" name="Штриховая стрелка вправо 14"/>
          <p:cNvSpPr/>
          <p:nvPr/>
        </p:nvSpPr>
        <p:spPr bwMode="auto">
          <a:xfrm>
            <a:off x="185269" y="1099393"/>
            <a:ext cx="1569294" cy="801101"/>
          </a:xfrm>
          <a:prstGeom prst="stripedRightArrow">
            <a:avLst>
              <a:gd name="adj1" fmla="val 46257"/>
              <a:gd name="adj2" fmla="val 78071"/>
            </a:avLst>
          </a:prstGeom>
          <a:solidFill>
            <a:srgbClr val="00B050"/>
          </a:solidFill>
          <a:ln w="190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a:lnSpc>
                <a:spcPct val="90000"/>
              </a:lnSpc>
              <a:spcBef>
                <a:spcPct val="30000"/>
              </a:spcBef>
              <a:buClr>
                <a:srgbClr val="6E0023"/>
              </a:buClr>
              <a:buFont typeface="Wingdings 2" pitchFamily="18" charset="2"/>
              <a:buChar char="¢"/>
            </a:pPr>
            <a:endParaRPr lang="en-US" dirty="0" smtClean="0">
              <a:solidFill>
                <a:srgbClr val="FFFF00"/>
              </a:solidFill>
              <a:latin typeface="Segoe" pitchFamily="34" charset="0"/>
              <a:cs typeface="Arial" pitchFamily="34" charset="0"/>
            </a:endParaRPr>
          </a:p>
        </p:txBody>
      </p:sp>
      <p:grpSp>
        <p:nvGrpSpPr>
          <p:cNvPr id="24" name="Группа 23"/>
          <p:cNvGrpSpPr/>
          <p:nvPr/>
        </p:nvGrpSpPr>
        <p:grpSpPr>
          <a:xfrm>
            <a:off x="343002" y="1344466"/>
            <a:ext cx="1147886" cy="310953"/>
            <a:chOff x="89852" y="580495"/>
            <a:chExt cx="1147886" cy="310953"/>
          </a:xfrm>
          <a:solidFill>
            <a:srgbClr val="00B050"/>
          </a:solidFill>
        </p:grpSpPr>
        <p:sp>
          <p:nvSpPr>
            <p:cNvPr id="25" name="Скругленный прямоугольник 24"/>
            <p:cNvSpPr/>
            <p:nvPr/>
          </p:nvSpPr>
          <p:spPr>
            <a:xfrm>
              <a:off x="89852" y="580495"/>
              <a:ext cx="1147886" cy="310953"/>
            </a:xfrm>
            <a:prstGeom prst="roundRect">
              <a:avLst/>
            </a:prstGeom>
            <a:grpFill/>
            <a:ln w="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Скругленный прямоугольник 4"/>
            <p:cNvSpPr/>
            <p:nvPr/>
          </p:nvSpPr>
          <p:spPr>
            <a:xfrm>
              <a:off x="105031" y="595674"/>
              <a:ext cx="1117528" cy="280595"/>
            </a:xfrm>
            <a:prstGeom prst="rect">
              <a:avLst/>
            </a:prstGeom>
            <a:grpFill/>
            <a:ln w="0"/>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dist" defTabSz="444500">
                <a:lnSpc>
                  <a:spcPct val="70000"/>
                </a:lnSpc>
                <a:spcBef>
                  <a:spcPct val="0"/>
                </a:spcBef>
                <a:spcAft>
                  <a:spcPts val="0"/>
                </a:spcAft>
              </a:pPr>
              <a:r>
                <a:rPr lang="ru-RU" sz="1000" kern="1200" dirty="0" smtClean="0"/>
                <a:t>Вход в фазу</a:t>
              </a:r>
              <a:r>
                <a:rPr lang="en-US" sz="1000" kern="1200" dirty="0" smtClean="0"/>
                <a:t>/</a:t>
              </a:r>
              <a:endParaRPr lang="ru-RU" sz="1000" kern="1200" dirty="0" smtClean="0"/>
            </a:p>
            <a:p>
              <a:pPr lvl="0" algn="dist" defTabSz="444500">
                <a:lnSpc>
                  <a:spcPct val="70000"/>
                </a:lnSpc>
                <a:spcBef>
                  <a:spcPct val="0"/>
                </a:spcBef>
                <a:spcAft>
                  <a:spcPts val="0"/>
                </a:spcAft>
              </a:pPr>
              <a:r>
                <a:rPr lang="ru-RU" sz="1000" kern="1200" dirty="0" smtClean="0"/>
                <a:t>начало проекта</a:t>
              </a:r>
              <a:endParaRPr lang="ru-RU" sz="1000" kern="1200" dirty="0"/>
            </a:p>
          </p:txBody>
        </p:sp>
      </p:grpSp>
      <p:sp>
        <p:nvSpPr>
          <p:cNvPr id="27" name="Штриховая стрелка вправо 26"/>
          <p:cNvSpPr/>
          <p:nvPr/>
        </p:nvSpPr>
        <p:spPr bwMode="auto">
          <a:xfrm>
            <a:off x="1855819" y="1108703"/>
            <a:ext cx="1569294" cy="801101"/>
          </a:xfrm>
          <a:prstGeom prst="stripedRightArrow">
            <a:avLst>
              <a:gd name="adj1" fmla="val 46257"/>
              <a:gd name="adj2" fmla="val 78071"/>
            </a:avLst>
          </a:prstGeom>
          <a:solidFill>
            <a:srgbClr val="0070C0"/>
          </a:solidFill>
          <a:ln w="190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a:lnSpc>
                <a:spcPct val="90000"/>
              </a:lnSpc>
              <a:spcBef>
                <a:spcPct val="30000"/>
              </a:spcBef>
              <a:buClr>
                <a:srgbClr val="6E0023"/>
              </a:buClr>
              <a:buFont typeface="Wingdings 2" pitchFamily="18" charset="2"/>
              <a:buChar char="¢"/>
            </a:pPr>
            <a:endParaRPr lang="en-US" dirty="0" smtClean="0">
              <a:solidFill>
                <a:srgbClr val="FFFF00"/>
              </a:solidFill>
              <a:latin typeface="Segoe" pitchFamily="34" charset="0"/>
              <a:cs typeface="Arial" pitchFamily="34" charset="0"/>
            </a:endParaRPr>
          </a:p>
        </p:txBody>
      </p:sp>
      <p:grpSp>
        <p:nvGrpSpPr>
          <p:cNvPr id="28" name="Группа 27"/>
          <p:cNvGrpSpPr/>
          <p:nvPr/>
        </p:nvGrpSpPr>
        <p:grpSpPr>
          <a:xfrm>
            <a:off x="2013552" y="1353776"/>
            <a:ext cx="1147886" cy="310953"/>
            <a:chOff x="89852" y="580495"/>
            <a:chExt cx="1147886" cy="310953"/>
          </a:xfrm>
          <a:solidFill>
            <a:srgbClr val="0066CC"/>
          </a:solidFill>
        </p:grpSpPr>
        <p:sp>
          <p:nvSpPr>
            <p:cNvPr id="29" name="Скругленный прямоугольник 28"/>
            <p:cNvSpPr/>
            <p:nvPr/>
          </p:nvSpPr>
          <p:spPr>
            <a:xfrm>
              <a:off x="89852" y="580495"/>
              <a:ext cx="1147886" cy="310953"/>
            </a:xfrm>
            <a:prstGeom prst="roundRect">
              <a:avLst/>
            </a:prstGeom>
            <a:grpFill/>
            <a:ln w="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Скругленный прямоугольник 4"/>
            <p:cNvSpPr/>
            <p:nvPr/>
          </p:nvSpPr>
          <p:spPr>
            <a:xfrm>
              <a:off x="105031" y="595674"/>
              <a:ext cx="1117528" cy="280595"/>
            </a:xfrm>
            <a:prstGeom prst="rect">
              <a:avLst/>
            </a:prstGeom>
            <a:grpFill/>
            <a:ln w="0"/>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dist" defTabSz="444500">
                <a:lnSpc>
                  <a:spcPct val="70000"/>
                </a:lnSpc>
                <a:spcBef>
                  <a:spcPct val="0"/>
                </a:spcBef>
                <a:spcAft>
                  <a:spcPts val="0"/>
                </a:spcAft>
              </a:pPr>
              <a:r>
                <a:rPr lang="ru-RU" sz="1000" kern="1200" dirty="0" smtClean="0"/>
                <a:t>Процессы инициации</a:t>
              </a:r>
              <a:endParaRPr lang="ru-RU" sz="1000" kern="1200" dirty="0"/>
            </a:p>
          </p:txBody>
        </p:sp>
      </p:grpSp>
      <p:sp>
        <p:nvSpPr>
          <p:cNvPr id="31" name="Штриховая стрелка вправо 30"/>
          <p:cNvSpPr/>
          <p:nvPr/>
        </p:nvSpPr>
        <p:spPr bwMode="auto">
          <a:xfrm>
            <a:off x="5527412" y="1102184"/>
            <a:ext cx="1569294" cy="801101"/>
          </a:xfrm>
          <a:prstGeom prst="stripedRightArrow">
            <a:avLst>
              <a:gd name="adj1" fmla="val 46257"/>
              <a:gd name="adj2" fmla="val 78071"/>
            </a:avLst>
          </a:prstGeom>
          <a:solidFill>
            <a:srgbClr val="0070C0"/>
          </a:solidFill>
          <a:ln w="190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a:lnSpc>
                <a:spcPct val="90000"/>
              </a:lnSpc>
              <a:spcBef>
                <a:spcPct val="30000"/>
              </a:spcBef>
              <a:buClr>
                <a:srgbClr val="6E0023"/>
              </a:buClr>
              <a:buFont typeface="Wingdings 2" pitchFamily="18" charset="2"/>
              <a:buChar char="¢"/>
            </a:pPr>
            <a:endParaRPr lang="en-US" dirty="0" smtClean="0">
              <a:solidFill>
                <a:srgbClr val="FFFF00"/>
              </a:solidFill>
              <a:latin typeface="Segoe" pitchFamily="34" charset="0"/>
              <a:cs typeface="Arial" pitchFamily="34" charset="0"/>
            </a:endParaRPr>
          </a:p>
        </p:txBody>
      </p:sp>
      <p:grpSp>
        <p:nvGrpSpPr>
          <p:cNvPr id="32" name="Группа 31"/>
          <p:cNvGrpSpPr/>
          <p:nvPr/>
        </p:nvGrpSpPr>
        <p:grpSpPr>
          <a:xfrm>
            <a:off x="5681655" y="1356568"/>
            <a:ext cx="1147886" cy="310953"/>
            <a:chOff x="89852" y="580495"/>
            <a:chExt cx="1147886" cy="310953"/>
          </a:xfrm>
          <a:solidFill>
            <a:srgbClr val="0066CC"/>
          </a:solidFill>
        </p:grpSpPr>
        <p:sp>
          <p:nvSpPr>
            <p:cNvPr id="33" name="Скругленный прямоугольник 32"/>
            <p:cNvSpPr/>
            <p:nvPr/>
          </p:nvSpPr>
          <p:spPr>
            <a:xfrm>
              <a:off x="89852" y="580495"/>
              <a:ext cx="1147886" cy="310953"/>
            </a:xfrm>
            <a:prstGeom prst="roundRect">
              <a:avLst/>
            </a:prstGeom>
            <a:grpFill/>
            <a:ln w="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Скругленный прямоугольник 4"/>
            <p:cNvSpPr/>
            <p:nvPr/>
          </p:nvSpPr>
          <p:spPr>
            <a:xfrm>
              <a:off x="105031" y="595674"/>
              <a:ext cx="1117528" cy="280595"/>
            </a:xfrm>
            <a:prstGeom prst="rect">
              <a:avLst/>
            </a:prstGeom>
            <a:grpFill/>
            <a:ln w="0"/>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dist" defTabSz="444500">
                <a:lnSpc>
                  <a:spcPct val="70000"/>
                </a:lnSpc>
                <a:spcBef>
                  <a:spcPct val="0"/>
                </a:spcBef>
                <a:spcAft>
                  <a:spcPts val="0"/>
                </a:spcAft>
              </a:pPr>
              <a:r>
                <a:rPr lang="ru-RU" sz="1000" kern="1200" dirty="0" smtClean="0"/>
                <a:t>Процессы закрытия</a:t>
              </a:r>
              <a:endParaRPr lang="ru-RU" sz="1000" kern="1200" dirty="0"/>
            </a:p>
          </p:txBody>
        </p:sp>
      </p:grpSp>
      <p:sp>
        <p:nvSpPr>
          <p:cNvPr id="41" name="Скругленный прямоугольник 4"/>
          <p:cNvSpPr/>
          <p:nvPr/>
        </p:nvSpPr>
        <p:spPr>
          <a:xfrm>
            <a:off x="2336471" y="385094"/>
            <a:ext cx="3975588" cy="280595"/>
          </a:xfrm>
          <a:prstGeom prst="rect">
            <a:avLst/>
          </a:prstGeom>
          <a:solidFill>
            <a:srgbClr val="FF0000"/>
          </a:solidFill>
          <a:ln w="12700">
            <a:solidFill>
              <a:schemeClr val="bg1"/>
            </a:solidFill>
          </a:ln>
          <a:scene3d>
            <a:camera prst="orthographicFront"/>
            <a:lightRig rig="threePt" dir="t"/>
          </a:scene3d>
          <a:sp3d>
            <a:bevelT w="38100"/>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dist" defTabSz="444500">
              <a:lnSpc>
                <a:spcPct val="70000"/>
              </a:lnSpc>
              <a:spcBef>
                <a:spcPct val="0"/>
              </a:spcBef>
              <a:spcAft>
                <a:spcPts val="0"/>
              </a:spcAft>
            </a:pPr>
            <a:r>
              <a:rPr lang="ru-RU" sz="1600" kern="1200" dirty="0" smtClean="0"/>
              <a:t>Процессы мониторинга и контроля</a:t>
            </a:r>
            <a:endParaRPr lang="ru-RU" sz="1600" kern="1200" dirty="0"/>
          </a:p>
        </p:txBody>
      </p:sp>
      <p:sp>
        <p:nvSpPr>
          <p:cNvPr id="42" name="Скругленный прямоугольник 41"/>
          <p:cNvSpPr/>
          <p:nvPr/>
        </p:nvSpPr>
        <p:spPr bwMode="auto">
          <a:xfrm>
            <a:off x="246588" y="2217454"/>
            <a:ext cx="8654603" cy="1368000"/>
          </a:xfrm>
          <a:prstGeom prst="roundRect">
            <a:avLst>
              <a:gd name="adj" fmla="val 6212"/>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a:solidFill>
                  <a:srgbClr val="FFFF00"/>
                </a:solidFill>
              </a:rPr>
              <a:t>Рекомендации и перспективы дальнейшей реализации проекта</a:t>
            </a:r>
          </a:p>
          <a:p>
            <a:pPr algn="just" fontAlgn="auto">
              <a:spcBef>
                <a:spcPts val="0"/>
              </a:spcBef>
              <a:spcAft>
                <a:spcPts val="0"/>
              </a:spcAft>
              <a:defRPr/>
            </a:pPr>
            <a:r>
              <a:rPr lang="ru-RU" sz="1100" b="1" dirty="0">
                <a:solidFill>
                  <a:schemeClr val="bg1"/>
                </a:solidFill>
              </a:rPr>
              <a:t>     </a:t>
            </a:r>
            <a:r>
              <a:rPr lang="ru-RU" sz="1000" b="1" dirty="0">
                <a:solidFill>
                  <a:schemeClr val="bg1"/>
                </a:solidFill>
              </a:rPr>
              <a:t>Основные положения, выводы и рекомендации ориентированы на широкое использование организационно-экономического, методического и алгоритмического обеспечения медицинскими организациями, органами управления здравоохранением, страховыми медицинскими организациями и фондами ОМС, разработчиками информационных систем для совершенствования управления качеством медицинской помощи, повышения эффективности работы сфер здравоохранения и ОМС.</a:t>
            </a:r>
          </a:p>
          <a:p>
            <a:pPr algn="just" fontAlgn="auto">
              <a:spcBef>
                <a:spcPts val="0"/>
              </a:spcBef>
              <a:spcAft>
                <a:spcPts val="0"/>
              </a:spcAft>
              <a:defRPr/>
            </a:pPr>
            <a:r>
              <a:rPr lang="ru-RU" sz="1000" b="1" dirty="0">
                <a:solidFill>
                  <a:schemeClr val="bg1"/>
                </a:solidFill>
              </a:rPr>
              <a:t>     Дальнейшая реализация проекта заключается в разработке протокола загрузки данных историй болезней из других медицинских информационных систем, не имеющих в своём составе аналогичных модулей или функций для полноценного автоматизированного проведения клинико-экспертной работы.</a:t>
            </a:r>
          </a:p>
        </p:txBody>
      </p:sp>
      <p:sp>
        <p:nvSpPr>
          <p:cNvPr id="43" name="Скругленный прямоугольник 12">
            <a:extLst>
              <a:ext uri="{FF2B5EF4-FFF2-40B4-BE49-F238E27FC236}">
                <a16:creationId xmlns="" xmlns:a16="http://schemas.microsoft.com/office/drawing/2014/main" id="{0E6A440C-AB14-40D7-8900-A36841F469DB}"/>
              </a:ext>
            </a:extLst>
          </p:cNvPr>
          <p:cNvSpPr/>
          <p:nvPr/>
        </p:nvSpPr>
        <p:spPr bwMode="auto">
          <a:xfrm>
            <a:off x="246587" y="3620037"/>
            <a:ext cx="8654603" cy="1440000"/>
          </a:xfrm>
          <a:prstGeom prst="roundRect">
            <a:avLst>
              <a:gd name="adj" fmla="val 6212"/>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fontAlgn="auto">
              <a:spcBef>
                <a:spcPts val="0"/>
              </a:spcBef>
              <a:spcAft>
                <a:spcPts val="0"/>
              </a:spcAft>
              <a:defRPr/>
            </a:pPr>
            <a:r>
              <a:rPr lang="ru-RU" sz="1100" b="1" dirty="0">
                <a:solidFill>
                  <a:srgbClr val="FFFF00"/>
                </a:solidFill>
              </a:rPr>
              <a:t>Потенциал тиражирования</a:t>
            </a:r>
          </a:p>
          <a:p>
            <a:pPr algn="just" fontAlgn="auto">
              <a:spcBef>
                <a:spcPts val="0"/>
              </a:spcBef>
              <a:spcAft>
                <a:spcPts val="0"/>
              </a:spcAft>
              <a:defRPr/>
            </a:pPr>
            <a:r>
              <a:rPr lang="ru-RU" sz="1200" b="1" dirty="0">
                <a:solidFill>
                  <a:schemeClr val="bg1"/>
                </a:solidFill>
              </a:rPr>
              <a:t>     </a:t>
            </a:r>
            <a:r>
              <a:rPr lang="ru-RU" sz="1050" b="1" dirty="0">
                <a:solidFill>
                  <a:schemeClr val="bg1"/>
                </a:solidFill>
              </a:rPr>
              <a:t>Разработанные методики и алгоритмы оценки качества медицинской помощи апробированы, интегрированы в медицинскую информационную систему и используются в ряде медицинских организаций. </a:t>
            </a:r>
          </a:p>
          <a:p>
            <a:pPr algn="just" fontAlgn="auto">
              <a:spcBef>
                <a:spcPts val="0"/>
              </a:spcBef>
              <a:spcAft>
                <a:spcPts val="0"/>
              </a:spcAft>
              <a:defRPr/>
            </a:pPr>
            <a:r>
              <a:rPr lang="ru-RU" sz="1050" b="1" dirty="0">
                <a:solidFill>
                  <a:schemeClr val="bg1"/>
                </a:solidFill>
              </a:rPr>
              <a:t>Методика оценки качества медицинской помощи на основе моделей медицинских услуг и стандартов медицинской помощи реализована в подсистеме «МКТ-Внутренний контроль качества» и используется в клинико-экспертной работе.</a:t>
            </a:r>
          </a:p>
          <a:p>
            <a:pPr algn="just" fontAlgn="auto">
              <a:spcBef>
                <a:spcPts val="0"/>
              </a:spcBef>
              <a:spcAft>
                <a:spcPts val="0"/>
              </a:spcAft>
              <a:defRPr/>
            </a:pPr>
            <a:r>
              <a:rPr lang="ru-RU" sz="1050" b="1" dirty="0">
                <a:solidFill>
                  <a:schemeClr val="bg1"/>
                </a:solidFill>
              </a:rPr>
              <a:t>     Тиражировать и масштабировать реализованный проект возможно на медицинские организации как в виде отдельной подсистемы «МКТ-Внутренний контроль качества», так и в составе медицинской информационной системы «МКТ-Медицинская организация».</a:t>
            </a:r>
          </a:p>
        </p:txBody>
      </p:sp>
      <p:sp>
        <p:nvSpPr>
          <p:cNvPr id="44" name="Штриховая стрелка вправо 43"/>
          <p:cNvSpPr/>
          <p:nvPr/>
        </p:nvSpPr>
        <p:spPr bwMode="auto">
          <a:xfrm>
            <a:off x="7230570" y="1120187"/>
            <a:ext cx="1569294" cy="801101"/>
          </a:xfrm>
          <a:prstGeom prst="stripedRightArrow">
            <a:avLst>
              <a:gd name="adj1" fmla="val 46257"/>
              <a:gd name="adj2" fmla="val 78071"/>
            </a:avLst>
          </a:prstGeom>
          <a:solidFill>
            <a:srgbClr val="00B050"/>
          </a:solidFill>
          <a:ln w="1905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a:lnSpc>
                <a:spcPct val="90000"/>
              </a:lnSpc>
              <a:spcBef>
                <a:spcPct val="30000"/>
              </a:spcBef>
              <a:buClr>
                <a:srgbClr val="6E0023"/>
              </a:buClr>
              <a:buFont typeface="Wingdings 2" pitchFamily="18" charset="2"/>
              <a:buChar char="¢"/>
            </a:pPr>
            <a:endParaRPr lang="en-US" dirty="0" smtClean="0">
              <a:solidFill>
                <a:srgbClr val="FFFF00"/>
              </a:solidFill>
              <a:latin typeface="Segoe" pitchFamily="34" charset="0"/>
              <a:cs typeface="Arial" pitchFamily="34" charset="0"/>
            </a:endParaRPr>
          </a:p>
        </p:txBody>
      </p:sp>
      <p:grpSp>
        <p:nvGrpSpPr>
          <p:cNvPr id="45" name="Группа 44"/>
          <p:cNvGrpSpPr/>
          <p:nvPr/>
        </p:nvGrpSpPr>
        <p:grpSpPr>
          <a:xfrm>
            <a:off x="7388303" y="1365260"/>
            <a:ext cx="1190305" cy="310953"/>
            <a:chOff x="89852" y="580495"/>
            <a:chExt cx="1190305" cy="310953"/>
          </a:xfrm>
          <a:solidFill>
            <a:srgbClr val="00B050"/>
          </a:solidFill>
        </p:grpSpPr>
        <p:sp>
          <p:nvSpPr>
            <p:cNvPr id="46" name="Скругленный прямоугольник 45"/>
            <p:cNvSpPr/>
            <p:nvPr/>
          </p:nvSpPr>
          <p:spPr>
            <a:xfrm>
              <a:off x="89852" y="580495"/>
              <a:ext cx="1147886" cy="310953"/>
            </a:xfrm>
            <a:prstGeom prst="roundRect">
              <a:avLst/>
            </a:prstGeom>
            <a:grpFill/>
            <a:ln w="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Скругленный прямоугольник 4"/>
            <p:cNvSpPr/>
            <p:nvPr/>
          </p:nvSpPr>
          <p:spPr>
            <a:xfrm>
              <a:off x="105031" y="595674"/>
              <a:ext cx="1175126" cy="280595"/>
            </a:xfrm>
            <a:prstGeom prst="rect">
              <a:avLst/>
            </a:prstGeom>
            <a:grpFill/>
            <a:ln w="0"/>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dist" defTabSz="444500">
                <a:lnSpc>
                  <a:spcPct val="70000"/>
                </a:lnSpc>
                <a:spcBef>
                  <a:spcPct val="0"/>
                </a:spcBef>
                <a:spcAft>
                  <a:spcPts val="0"/>
                </a:spcAft>
              </a:pPr>
              <a:r>
                <a:rPr lang="ru-RU" sz="1000" kern="1200" dirty="0" smtClean="0"/>
                <a:t>Выход из фазы</a:t>
              </a:r>
              <a:r>
                <a:rPr lang="en-US" sz="1000" kern="1200" dirty="0" smtClean="0"/>
                <a:t>/</a:t>
              </a:r>
              <a:endParaRPr lang="ru-RU" sz="1000" kern="1200" dirty="0" smtClean="0"/>
            </a:p>
            <a:p>
              <a:pPr lvl="0" algn="dist" defTabSz="444500">
                <a:lnSpc>
                  <a:spcPct val="70000"/>
                </a:lnSpc>
                <a:spcBef>
                  <a:spcPct val="0"/>
                </a:spcBef>
                <a:spcAft>
                  <a:spcPts val="0"/>
                </a:spcAft>
              </a:pPr>
              <a:r>
                <a:rPr lang="ru-RU" sz="1000" dirty="0"/>
                <a:t>о</a:t>
              </a:r>
              <a:r>
                <a:rPr lang="ru-RU" sz="1000" kern="1200" dirty="0" smtClean="0"/>
                <a:t>кончание проекта</a:t>
              </a:r>
              <a:endParaRPr lang="ru-RU" sz="1000" kern="1200" dirty="0"/>
            </a:p>
          </p:txBody>
        </p:sp>
      </p:grpSp>
    </p:spTree>
    <p:extLst>
      <p:ext uri="{BB962C8B-B14F-4D97-AF65-F5344CB8AC3E}">
        <p14:creationId xmlns:p14="http://schemas.microsoft.com/office/powerpoint/2010/main" val="1280171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7" grpId="0" animBg="1"/>
      <p:bldP spid="3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56532" y="3473"/>
            <a:ext cx="9054175" cy="590901"/>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«Автоматизированная интегрированная система</a:t>
            </a:r>
          </a:p>
          <a:p>
            <a:pPr algn="ctr" eaLnBrk="1" hangingPunct="1">
              <a:defRPr/>
            </a:pPr>
            <a:r>
              <a:rPr lang="ru-RU"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«МКТ- Внутренний контроль качества»</a:t>
            </a:r>
            <a:endParaRPr lang="en-US" sz="18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8" name="Скругленный прямоугольник 7"/>
          <p:cNvSpPr/>
          <p:nvPr/>
        </p:nvSpPr>
        <p:spPr bwMode="auto">
          <a:xfrm>
            <a:off x="1867636" y="1056554"/>
            <a:ext cx="7018812" cy="1425833"/>
          </a:xfrm>
          <a:prstGeom prst="roundRect">
            <a:avLst>
              <a:gd name="adj" fmla="val 13219"/>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just"/>
            <a:r>
              <a:rPr lang="ru-RU" sz="1000" b="1" dirty="0">
                <a:solidFill>
                  <a:schemeClr val="bg1"/>
                </a:solidFill>
              </a:rPr>
              <a:t>     Программа для ЭВМ </a:t>
            </a:r>
            <a:r>
              <a:rPr lang="ru-RU" sz="1000" b="1" dirty="0">
                <a:solidFill>
                  <a:srgbClr val="FFFF00"/>
                </a:solidFill>
              </a:rPr>
              <a:t>«МКТ-Лечащий врач»</a:t>
            </a:r>
            <a:r>
              <a:rPr lang="ru-RU" sz="1000" b="1" dirty="0">
                <a:solidFill>
                  <a:schemeClr val="bg1"/>
                </a:solidFill>
              </a:rPr>
              <a:t> предназначена для ведения историй болезни пациентов лечащим врачом клинического отделения стационара с возможностью проведения самоконтроля путём отображения в автоматическом режиме, связанных с критериями качества по группам заболеваний (состояний), в соответствии с приказом Министерства здравоохранения РФ от 10.05.2017 № 203н выполненных/невыполненных:</a:t>
            </a:r>
          </a:p>
          <a:p>
            <a:pPr marL="358775" lvl="0" algn="just">
              <a:buFont typeface="Arial" panose="020B0604020202020204" pitchFamily="34" charset="0"/>
              <a:buChar char="•"/>
            </a:pPr>
            <a:r>
              <a:rPr lang="ru-RU" sz="1000" b="1" dirty="0">
                <a:solidFill>
                  <a:schemeClr val="bg1"/>
                </a:solidFill>
              </a:rPr>
              <a:t> медицинских услуг из «Номенклатуры медицинских услуг» другими исполнителями в соответствии с листом назначений;</a:t>
            </a:r>
          </a:p>
          <a:p>
            <a:pPr marL="358775" lvl="0" algn="just">
              <a:buFont typeface="Arial" panose="020B0604020202020204" pitchFamily="34" charset="0"/>
              <a:buChar char="•"/>
            </a:pPr>
            <a:r>
              <a:rPr lang="ru-RU" sz="1000" b="1" dirty="0">
                <a:solidFill>
                  <a:schemeClr val="bg1"/>
                </a:solidFill>
              </a:rPr>
              <a:t> лекарственных препаратов, входящих в лист назначения и потреблённых пациентом.</a:t>
            </a:r>
            <a:endParaRPr lang="ru-RU" sz="1000" b="1" kern="0" dirty="0">
              <a:solidFill>
                <a:schemeClr val="bg1"/>
              </a:solidFill>
            </a:endParaRPr>
          </a:p>
        </p:txBody>
      </p:sp>
      <p:sp>
        <p:nvSpPr>
          <p:cNvPr id="11" name="Скругленный прямоугольник 10"/>
          <p:cNvSpPr/>
          <p:nvPr/>
        </p:nvSpPr>
        <p:spPr bwMode="auto">
          <a:xfrm>
            <a:off x="1871167" y="2636997"/>
            <a:ext cx="7018812" cy="431066"/>
          </a:xfrm>
          <a:prstGeom prst="roundRect">
            <a:avLst>
              <a:gd name="adj" fmla="val 13219"/>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r>
              <a:rPr lang="ru-RU" sz="1000" b="1" dirty="0">
                <a:solidFill>
                  <a:schemeClr val="bg1"/>
                </a:solidFill>
              </a:rPr>
              <a:t>     Программа для ЭВМ </a:t>
            </a:r>
            <a:r>
              <a:rPr lang="ru-RU" sz="1000" b="1" dirty="0">
                <a:solidFill>
                  <a:srgbClr val="FFFF00"/>
                </a:solidFill>
              </a:rPr>
              <a:t>«МКТ-Заведующий отделением» </a:t>
            </a:r>
            <a:r>
              <a:rPr lang="ru-RU" sz="1000" b="1" dirty="0">
                <a:solidFill>
                  <a:schemeClr val="bg1"/>
                </a:solidFill>
              </a:rPr>
              <a:t>предназначена для ведения историй болезни пациентов с возможностью проведения контроля качества медицинской помощи первого уровня.</a:t>
            </a:r>
          </a:p>
        </p:txBody>
      </p:sp>
      <p:sp>
        <p:nvSpPr>
          <p:cNvPr id="5" name="Скругленный прямоугольник 4"/>
          <p:cNvSpPr/>
          <p:nvPr/>
        </p:nvSpPr>
        <p:spPr bwMode="auto">
          <a:xfrm>
            <a:off x="1871167" y="3188112"/>
            <a:ext cx="7018812" cy="928449"/>
          </a:xfrm>
          <a:prstGeom prst="roundRect">
            <a:avLst>
              <a:gd name="adj" fmla="val 13219"/>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just"/>
            <a:r>
              <a:rPr lang="ru-RU" sz="1000" b="1" dirty="0">
                <a:solidFill>
                  <a:schemeClr val="bg1"/>
                </a:solidFill>
              </a:rPr>
              <a:t>     Программа для ЭВМ </a:t>
            </a:r>
            <a:r>
              <a:rPr lang="ru-RU" sz="1000" b="1" dirty="0">
                <a:solidFill>
                  <a:srgbClr val="FFFF00"/>
                </a:solidFill>
              </a:rPr>
              <a:t>«МКТ-Экспертиза качества»</a:t>
            </a:r>
            <a:r>
              <a:rPr lang="ru-RU" sz="1000" b="1" dirty="0">
                <a:solidFill>
                  <a:schemeClr val="bg1"/>
                </a:solidFill>
              </a:rPr>
              <a:t> предназначена для проведения второго и третьего уровней трёхуровневого внутреннего контроля качества медицинской помощи в стационаре, осуществляемой экспертным путем медицинскими работниками и врачебной комиссией медицинской организации c использованием критериев оценки качества медицинской помощи в соответствии с приказом Министерства здравоохранения РФ от 10.05.2017 № 203н.</a:t>
            </a:r>
          </a:p>
        </p:txBody>
      </p:sp>
      <p:sp>
        <p:nvSpPr>
          <p:cNvPr id="6" name="Скругленный прямоугольник 5"/>
          <p:cNvSpPr/>
          <p:nvPr/>
        </p:nvSpPr>
        <p:spPr bwMode="auto">
          <a:xfrm>
            <a:off x="1886932" y="4164887"/>
            <a:ext cx="7018812" cy="762655"/>
          </a:xfrm>
          <a:prstGeom prst="roundRect">
            <a:avLst>
              <a:gd name="adj" fmla="val 13219"/>
            </a:avLst>
          </a:prstGeom>
          <a:solidFill>
            <a:srgbClr val="0070C0"/>
          </a:solidFill>
          <a:ln w="25400" cap="flat" cmpd="sng" algn="ctr">
            <a:noFill/>
            <a:prstDash val="sysDot"/>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indent="270510" algn="just">
              <a:spcAft>
                <a:spcPts val="0"/>
              </a:spcAft>
            </a:pPr>
            <a:r>
              <a:rPr lang="ru-RU" sz="1000" b="1" dirty="0">
                <a:solidFill>
                  <a:schemeClr val="bg1"/>
                </a:solidFill>
              </a:rPr>
              <a:t>Работа с программой предполагает отбор историй болезни для экспертизы (среди выписанных или находящихся на лечении пациентов) по одному или нескольким критериям. По выбранным историям болезни проводится экспертиза по одному или нескольким отделениям (в которых пребывал пациент). Обработанные карты с проставленной датой проведения экспертизы переходят в архив.</a:t>
            </a:r>
          </a:p>
        </p:txBody>
      </p:sp>
      <p:sp>
        <p:nvSpPr>
          <p:cNvPr id="9" name="TextBox 8">
            <a:extLst>
              <a:ext uri="{FF2B5EF4-FFF2-40B4-BE49-F238E27FC236}">
                <a16:creationId xmlns="" xmlns:a16="http://schemas.microsoft.com/office/drawing/2014/main" id="{13966393-34D8-4FC5-8603-A343013754DE}"/>
              </a:ext>
            </a:extLst>
          </p:cNvPr>
          <p:cNvSpPr txBox="1"/>
          <p:nvPr/>
        </p:nvSpPr>
        <p:spPr>
          <a:xfrm>
            <a:off x="1920593" y="568816"/>
            <a:ext cx="6965854" cy="523220"/>
          </a:xfrm>
          <a:prstGeom prst="rect">
            <a:avLst/>
          </a:prstGeom>
          <a:noFill/>
        </p:spPr>
        <p:txBody>
          <a:bodyPr wrap="square">
            <a:spAutoFit/>
          </a:bodyPr>
          <a:lstStyle/>
          <a:p>
            <a:r>
              <a:rPr lang="ru-RU" sz="1400" b="1" dirty="0">
                <a:solidFill>
                  <a:srgbClr val="0E77BE"/>
                </a:solidFill>
              </a:rPr>
              <a:t>«Автоматизированная интегрированная система «МКТ- Внутренний контроль качества» включает следующие основные программы для ЭВМ</a:t>
            </a:r>
            <a:r>
              <a:rPr lang="en-US" sz="1400" b="1" dirty="0">
                <a:solidFill>
                  <a:srgbClr val="0E77BE"/>
                </a:solidFill>
              </a:rPr>
              <a:t>:</a:t>
            </a:r>
            <a:endParaRPr lang="ru-RU" sz="1400" b="1" dirty="0">
              <a:solidFill>
                <a:srgbClr val="0E77BE"/>
              </a:solidFill>
            </a:endParaRPr>
          </a:p>
        </p:txBody>
      </p:sp>
      <p:pic>
        <p:nvPicPr>
          <p:cNvPr id="12" name="Picture 8">
            <a:extLst>
              <a:ext uri="{FF2B5EF4-FFF2-40B4-BE49-F238E27FC236}">
                <a16:creationId xmlns="" xmlns:a16="http://schemas.microsoft.com/office/drawing/2014/main" id="{FE09D4C9-D80D-4663-8598-7BB41ED0C5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5" y="325697"/>
            <a:ext cx="1827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 xmlns:a16="http://schemas.microsoft.com/office/drawing/2014/main" id="{C0BF903E-FD4E-4BFF-8707-6936BB2741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3" y="1463738"/>
            <a:ext cx="1827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 xmlns:a16="http://schemas.microsoft.com/office/drawing/2014/main" id="{F23A99E6-962D-4953-8C6A-6850C961C5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2" y="2613339"/>
            <a:ext cx="1827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731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1"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1"/>
          <p:cNvSpPr txBox="1">
            <a:spLocks noChangeArrowheads="1"/>
          </p:cNvSpPr>
          <p:nvPr/>
        </p:nvSpPr>
        <p:spPr bwMode="auto">
          <a:xfrm>
            <a:off x="56532" y="3473"/>
            <a:ext cx="9054175" cy="369302"/>
          </a:xfrm>
          <a:prstGeom prst="rect">
            <a:avLst/>
          </a:prstGeom>
          <a:noFill/>
          <a:ln w="9525">
            <a:noFill/>
            <a:miter lim="800000"/>
            <a:headEnd/>
            <a:tailEnd/>
          </a:ln>
          <a:effectLst/>
        </p:spPr>
        <p:txBody>
          <a:bodyPr vert="horz" wrap="square" lIns="91407" tIns="45705" rIns="91407" bIns="45705" numCol="1" anchor="t"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2pPr>
            <a:lvl3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3pPr>
            <a:lvl4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4pPr>
            <a:lvl5pPr algn="l" rtl="0" eaLnBrk="0" fontAlgn="base" hangingPunct="0">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5pPr>
            <a:lvl6pPr marL="45703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6pPr>
            <a:lvl7pPr marL="914070"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7pPr>
            <a:lvl8pPr marL="1371105"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8pPr>
            <a:lvl9pPr marL="1828141" algn="l" rtl="0" fontAlgn="base">
              <a:lnSpc>
                <a:spcPct val="90000"/>
              </a:lnSpc>
              <a:spcBef>
                <a:spcPct val="0"/>
              </a:spcBef>
              <a:spcAft>
                <a:spcPct val="0"/>
              </a:spcAft>
              <a:defRPr sz="4800">
                <a:solidFill>
                  <a:srgbClr val="6E0023"/>
                </a:solidFill>
                <a:effectLst>
                  <a:outerShdw blurRad="38100" dist="38100" dir="2700000" algn="tl">
                    <a:srgbClr val="000000"/>
                  </a:outerShdw>
                </a:effectLst>
                <a:latin typeface="Segoe Semibold" pitchFamily="34" charset="0"/>
              </a:defRPr>
            </a:lvl9pPr>
          </a:lstStyle>
          <a:p>
            <a:pPr algn="ctr" eaLnBrk="1" hangingPunct="1">
              <a:defRPr/>
            </a:pP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Программа для ЭВМ</a:t>
            </a:r>
            <a:r>
              <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 </a:t>
            </a:r>
            <a:r>
              <a:rPr lang="ru-RU"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«МКТ-Лечащий врач»</a:t>
            </a:r>
            <a:endParaRPr lang="en-US" sz="2000" b="1" spc="50" dirty="0">
              <a:ln w="11430"/>
              <a:solidFill>
                <a:srgbClr val="0070C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9" name="Прямоугольник 8"/>
          <p:cNvSpPr/>
          <p:nvPr/>
        </p:nvSpPr>
        <p:spPr>
          <a:xfrm>
            <a:off x="130512" y="365846"/>
            <a:ext cx="8769883" cy="4878259"/>
          </a:xfrm>
          <a:prstGeom prst="rect">
            <a:avLst/>
          </a:prstGeom>
        </p:spPr>
        <p:txBody>
          <a:bodyPr wrap="square">
            <a:spAutoFit/>
          </a:bodyPr>
          <a:lstStyle/>
          <a:p>
            <a:r>
              <a:rPr lang="ru-RU" sz="1100" b="1" dirty="0">
                <a:solidFill>
                  <a:srgbClr val="0070C0"/>
                </a:solidFill>
              </a:rPr>
              <a:t>Программа для ЭВМ обеспечивает выполнение следующих функций:</a:t>
            </a:r>
          </a:p>
          <a:p>
            <a:pPr marL="171450" indent="-171450">
              <a:buFont typeface="Arial" panose="020B0604020202020204" pitchFamily="34" charset="0"/>
              <a:buChar char="•"/>
            </a:pPr>
            <a:r>
              <a:rPr lang="ru-RU" sz="1000" dirty="0">
                <a:solidFill>
                  <a:srgbClr val="0070C0"/>
                </a:solidFill>
              </a:rPr>
              <a:t>Просмотр сведений о лечении пациента в других отделениях стационара (если их было несколько в рамках истории болезни); </a:t>
            </a:r>
          </a:p>
          <a:p>
            <a:pPr marL="171450" indent="-171450">
              <a:buFont typeface="Arial" panose="020B0604020202020204" pitchFamily="34" charset="0"/>
              <a:buChar char="•"/>
            </a:pPr>
            <a:r>
              <a:rPr lang="ru-RU" sz="1000" dirty="0">
                <a:solidFill>
                  <a:srgbClr val="0070C0"/>
                </a:solidFill>
              </a:rPr>
              <a:t>Ввод специфических сведений о беременности и родах (для отделений акушерско-гинекологического профиля);</a:t>
            </a:r>
          </a:p>
          <a:p>
            <a:pPr marL="171450" indent="-171450">
              <a:buFont typeface="Arial" panose="020B0604020202020204" pitchFamily="34" charset="0"/>
              <a:buChar char="•"/>
            </a:pPr>
            <a:r>
              <a:rPr lang="ru-RU" sz="1000" dirty="0">
                <a:solidFill>
                  <a:srgbClr val="0070C0"/>
                </a:solidFill>
              </a:rPr>
              <a:t>Редактирование сведений о профиле койки пациента и его распределении в палату;</a:t>
            </a:r>
          </a:p>
          <a:p>
            <a:pPr marL="171450" indent="-171450">
              <a:buFont typeface="Arial" panose="020B0604020202020204" pitchFamily="34" charset="0"/>
              <a:buChar char="•"/>
            </a:pPr>
            <a:r>
              <a:rPr lang="ru-RU" sz="1000" dirty="0">
                <a:solidFill>
                  <a:srgbClr val="0070C0"/>
                </a:solidFill>
              </a:rPr>
              <a:t>Ввод информации по первичному осмотру в рамках истории болезни (анамнез болезни, анамнез жизни, жалобы, локальный статус, объективные данные, план лечения, предварительный диагноз, эпидемиологический анамнез) на основе шаблонов, создаваемых пользователем;</a:t>
            </a:r>
          </a:p>
          <a:p>
            <a:pPr marL="171450" indent="-171450">
              <a:buFont typeface="Arial" panose="020B0604020202020204" pitchFamily="34" charset="0"/>
              <a:buChar char="•"/>
            </a:pPr>
            <a:r>
              <a:rPr lang="ru-RU" sz="1000" dirty="0">
                <a:solidFill>
                  <a:srgbClr val="0070C0"/>
                </a:solidFill>
              </a:rPr>
              <a:t>Ввод сведений о дневниках, этапном и предоперационном эпикризах, эпикризах на </a:t>
            </a:r>
            <a:r>
              <a:rPr lang="ru-RU" sz="1000" dirty="0" err="1">
                <a:solidFill>
                  <a:srgbClr val="0070C0"/>
                </a:solidFill>
              </a:rPr>
              <a:t>вк</a:t>
            </a:r>
            <a:r>
              <a:rPr lang="ru-RU" sz="1000" dirty="0">
                <a:solidFill>
                  <a:srgbClr val="0070C0"/>
                </a:solidFill>
              </a:rPr>
              <a:t> на основе шаблонов, создаваемых пользователем;</a:t>
            </a:r>
          </a:p>
          <a:p>
            <a:pPr marL="171450" indent="-171450">
              <a:buFont typeface="Arial" panose="020B0604020202020204" pitchFamily="34" charset="0"/>
              <a:buChar char="•"/>
            </a:pPr>
            <a:r>
              <a:rPr lang="ru-RU" sz="1000" dirty="0">
                <a:solidFill>
                  <a:srgbClr val="0070C0"/>
                </a:solidFill>
              </a:rPr>
              <a:t>Печать сведений по температурному листу; </a:t>
            </a:r>
          </a:p>
          <a:p>
            <a:pPr marL="171450" indent="-171450">
              <a:buFont typeface="Arial" panose="020B0604020202020204" pitchFamily="34" charset="0"/>
              <a:buChar char="•"/>
            </a:pPr>
            <a:r>
              <a:rPr lang="ru-RU" sz="1000" dirty="0">
                <a:solidFill>
                  <a:srgbClr val="0070C0"/>
                </a:solidFill>
              </a:rPr>
              <a:t>Ввод сведений по клиническому диагнозу на основе шаблонов, создаваемых пользователем; </a:t>
            </a:r>
          </a:p>
          <a:p>
            <a:pPr marL="171450" indent="-171450">
              <a:buFont typeface="Arial" panose="020B0604020202020204" pitchFamily="34" charset="0"/>
              <a:buChar char="•"/>
            </a:pPr>
            <a:r>
              <a:rPr lang="ru-RU" sz="1000" dirty="0">
                <a:solidFill>
                  <a:srgbClr val="0070C0"/>
                </a:solidFill>
              </a:rPr>
              <a:t>Использование стандартов медицинской помощи при ведении электронной истории болезни;</a:t>
            </a:r>
          </a:p>
          <a:p>
            <a:pPr marL="171450" indent="-171450">
              <a:buFont typeface="Arial" panose="020B0604020202020204" pitchFamily="34" charset="0"/>
              <a:buChar char="•"/>
            </a:pPr>
            <a:r>
              <a:rPr lang="ru-RU" sz="1000" dirty="0">
                <a:solidFill>
                  <a:srgbClr val="0070C0"/>
                </a:solidFill>
              </a:rPr>
              <a:t>Копирование сведений о первичном осмотре, клиническом диагнозе, дневниках и эпикризах из предыдущих отделений и/или предыдущих историй болезни;</a:t>
            </a:r>
          </a:p>
          <a:p>
            <a:pPr marL="171450" indent="-171450">
              <a:buFont typeface="Arial" panose="020B0604020202020204" pitchFamily="34" charset="0"/>
              <a:buChar char="•"/>
            </a:pPr>
            <a:r>
              <a:rPr lang="ru-RU" sz="1000" dirty="0">
                <a:solidFill>
                  <a:srgbClr val="0070C0"/>
                </a:solidFill>
              </a:rPr>
              <a:t>Ввод сведений о планируемой операций; </a:t>
            </a:r>
          </a:p>
          <a:p>
            <a:pPr marL="171450" indent="-171450">
              <a:buFont typeface="Arial" panose="020B0604020202020204" pitchFamily="34" charset="0"/>
              <a:buChar char="•"/>
            </a:pPr>
            <a:r>
              <a:rPr lang="ru-RU" sz="1000" dirty="0">
                <a:solidFill>
                  <a:srgbClr val="0070C0"/>
                </a:solidFill>
              </a:rPr>
              <a:t>Ввод сведений о планируемой анестезии (для пользователя с медицинской специальностью «анестезиология и реаниматология»); </a:t>
            </a:r>
          </a:p>
          <a:p>
            <a:pPr marL="171450" indent="-171450">
              <a:buFont typeface="Arial" panose="020B0604020202020204" pitchFamily="34" charset="0"/>
              <a:buChar char="•"/>
            </a:pPr>
            <a:r>
              <a:rPr lang="ru-RU" sz="1000" dirty="0">
                <a:solidFill>
                  <a:srgbClr val="0070C0"/>
                </a:solidFill>
              </a:rPr>
              <a:t>Печать карты анестезии;</a:t>
            </a:r>
          </a:p>
          <a:p>
            <a:pPr marL="171450" indent="-171450">
              <a:buFont typeface="Arial" panose="020B0604020202020204" pitchFamily="34" charset="0"/>
              <a:buChar char="•"/>
            </a:pPr>
            <a:r>
              <a:rPr lang="ru-RU" sz="1000" dirty="0">
                <a:solidFill>
                  <a:srgbClr val="0070C0"/>
                </a:solidFill>
              </a:rPr>
              <a:t>Ввод информации по фактически выполненной операции; </a:t>
            </a:r>
          </a:p>
          <a:p>
            <a:pPr marL="171450" indent="-171450">
              <a:buFont typeface="Arial" panose="020B0604020202020204" pitchFamily="34" charset="0"/>
              <a:buChar char="•"/>
            </a:pPr>
            <a:r>
              <a:rPr lang="ru-RU" sz="1000" dirty="0">
                <a:solidFill>
                  <a:srgbClr val="0070C0"/>
                </a:solidFill>
              </a:rPr>
              <a:t>Ввод сведений о ЛП, РМ ИМН, затраченных при операции (по конкретной услуге) и анестезии;</a:t>
            </a:r>
          </a:p>
          <a:p>
            <a:pPr marL="171450" indent="-171450">
              <a:buFont typeface="Arial" panose="020B0604020202020204" pitchFamily="34" charset="0"/>
              <a:buChar char="•"/>
            </a:pPr>
            <a:r>
              <a:rPr lang="ru-RU" sz="1000" dirty="0">
                <a:solidFill>
                  <a:srgbClr val="0070C0"/>
                </a:solidFill>
              </a:rPr>
              <a:t>Формирование печатной формы протокола операций и «Журнала учета оперативных вмешательств…» (форма 008/у), согласно приказу МЗРФ от 05.08.2022 N530н на основе настраиваемых шаблонов;</a:t>
            </a:r>
          </a:p>
          <a:p>
            <a:pPr marL="171450" indent="-171450">
              <a:buFont typeface="Arial" panose="020B0604020202020204" pitchFamily="34" charset="0"/>
              <a:buChar char="•"/>
            </a:pPr>
            <a:r>
              <a:rPr lang="ru-RU" sz="1000" dirty="0">
                <a:solidFill>
                  <a:srgbClr val="0070C0"/>
                </a:solidFill>
              </a:rPr>
              <a:t>Ввод сведений по листу учета гемотрансфузии;</a:t>
            </a:r>
          </a:p>
          <a:p>
            <a:pPr marL="171450" indent="-171450">
              <a:buFont typeface="Arial" panose="020B0604020202020204" pitchFamily="34" charset="0"/>
              <a:buChar char="•"/>
            </a:pPr>
            <a:r>
              <a:rPr lang="ru-RU" sz="1000" dirty="0">
                <a:solidFill>
                  <a:srgbClr val="0070C0"/>
                </a:solidFill>
              </a:rPr>
              <a:t>Назначение лекарственных препаратов (лист назначений), в </a:t>
            </a:r>
            <a:r>
              <a:rPr lang="ru-RU" sz="1000" dirty="0" err="1">
                <a:solidFill>
                  <a:srgbClr val="0070C0"/>
                </a:solidFill>
              </a:rPr>
              <a:t>т.ч</a:t>
            </a:r>
            <a:r>
              <a:rPr lang="ru-RU" sz="1000" dirty="0">
                <a:solidFill>
                  <a:srgbClr val="0070C0"/>
                </a:solidFill>
              </a:rPr>
              <a:t>. «многокомпонентных» по заранее созданным шаблонам;</a:t>
            </a:r>
          </a:p>
          <a:p>
            <a:pPr marL="171450" indent="-171450">
              <a:buFont typeface="Arial" panose="020B0604020202020204" pitchFamily="34" charset="0"/>
              <a:buChar char="•"/>
            </a:pPr>
            <a:r>
              <a:rPr lang="ru-RU" sz="1000" dirty="0">
                <a:solidFill>
                  <a:srgbClr val="0070C0"/>
                </a:solidFill>
              </a:rPr>
              <a:t>Выбор лекарственных препаратов для назначения пациенту, согласно стандартам оказания медицинской помощи (при наличии разработанных стандартов по клиническому диагнозу истории болезни);</a:t>
            </a:r>
          </a:p>
          <a:p>
            <a:pPr marL="171450" indent="-171450">
              <a:buFont typeface="Arial" panose="020B0604020202020204" pitchFamily="34" charset="0"/>
              <a:buChar char="•"/>
            </a:pPr>
            <a:r>
              <a:rPr lang="ru-RU" sz="1000" dirty="0">
                <a:solidFill>
                  <a:srgbClr val="0070C0"/>
                </a:solidFill>
              </a:rPr>
              <a:t>Просмотр наличия остатков лекарственных препаратов на посту, у старшей медицинской сестры «своего» отделения и на аптечном складе медицинской организации при вводе назначения лекарственных препаратов;</a:t>
            </a:r>
          </a:p>
          <a:p>
            <a:pPr marL="171450" indent="-171450">
              <a:buFont typeface="Arial" panose="020B0604020202020204" pitchFamily="34" charset="0"/>
              <a:buChar char="•"/>
            </a:pPr>
            <a:r>
              <a:rPr lang="ru-RU" sz="1000" dirty="0">
                <a:solidFill>
                  <a:srgbClr val="0070C0"/>
                </a:solidFill>
              </a:rPr>
              <a:t>Контроль факта выполнения медикаментозных назначений постовыми медицинскими </a:t>
            </a:r>
            <a:r>
              <a:rPr lang="ru-RU" sz="1000" dirty="0" err="1">
                <a:solidFill>
                  <a:srgbClr val="0070C0"/>
                </a:solidFill>
              </a:rPr>
              <a:t>сестрами</a:t>
            </a:r>
            <a:r>
              <a:rPr lang="ru-RU" sz="1000" dirty="0">
                <a:solidFill>
                  <a:srgbClr val="0070C0"/>
                </a:solidFill>
              </a:rPr>
              <a:t>; </a:t>
            </a:r>
          </a:p>
          <a:p>
            <a:pPr marL="171450" indent="-171450">
              <a:buFont typeface="Arial" panose="020B0604020202020204" pitchFamily="34" charset="0"/>
              <a:buChar char="•"/>
            </a:pPr>
            <a:r>
              <a:rPr lang="ru-RU" sz="1000" dirty="0">
                <a:solidFill>
                  <a:srgbClr val="0070C0"/>
                </a:solidFill>
              </a:rPr>
              <a:t>Печать листов назначений; </a:t>
            </a:r>
          </a:p>
          <a:p>
            <a:pPr marL="171450" indent="-171450">
              <a:buFont typeface="Arial" panose="020B0604020202020204" pitchFamily="34" charset="0"/>
              <a:buChar char="•"/>
            </a:pPr>
            <a:r>
              <a:rPr lang="ru-RU" sz="1000" dirty="0">
                <a:solidFill>
                  <a:srgbClr val="0070C0"/>
                </a:solidFill>
              </a:rPr>
              <a:t>Назначение лекарственных препаратов с указанием схемы лекарственной терапии по лечению COVID (для пациентов с диагнозами U07.1, U07.2); </a:t>
            </a:r>
          </a:p>
        </p:txBody>
      </p:sp>
    </p:spTree>
    <p:extLst>
      <p:ext uri="{BB962C8B-B14F-4D97-AF65-F5344CB8AC3E}">
        <p14:creationId xmlns:p14="http://schemas.microsoft.com/office/powerpoint/2010/main" val="2044365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Ў«®­ ЇаҐ§Ґ­в жЁЁ ѓ®бг¤ абвў® ў XXI ўҐЄҐ</Template>
  <TotalTime>27234</TotalTime>
  <Words>3490</Words>
  <Application>Microsoft Office PowerPoint</Application>
  <PresentationFormat>Экран (16:9)</PresentationFormat>
  <Paragraphs>344</Paragraphs>
  <Slides>20</Slides>
  <Notes>2</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20</vt:i4>
      </vt:variant>
    </vt:vector>
  </HeadingPairs>
  <TitlesOfParts>
    <vt:vector size="24" baseType="lpstr">
      <vt:lpstr>Тема Office</vt:lpstr>
      <vt:lpstr>1_Поток</vt:lpstr>
      <vt:lpstr>Office Theme</vt:lpstr>
      <vt:lpstr>Формула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Vladimir Kalinichenko</Manager>
  <Company>ООО "МедКомТех"</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АИС МКТ-Современная регистратура</dc:title>
  <dc:subject>Поликлиника</dc:subject>
  <dc:creator>Vladimir Kalinichenko</dc:creator>
  <cp:lastModifiedBy>Vladimir</cp:lastModifiedBy>
  <cp:revision>2238</cp:revision>
  <dcterms:created xsi:type="dcterms:W3CDTF">2007-04-18T10:14:41Z</dcterms:created>
  <dcterms:modified xsi:type="dcterms:W3CDTF">2023-10-15T18:04:29Z</dcterms:modified>
</cp:coreProperties>
</file>